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8" r:id="rId1"/>
  </p:sldMasterIdLst>
  <p:notesMasterIdLst>
    <p:notesMasterId r:id="rId61"/>
  </p:notesMasterIdLst>
  <p:handoutMasterIdLst>
    <p:handoutMasterId r:id="rId62"/>
  </p:handoutMasterIdLst>
  <p:sldIdLst>
    <p:sldId id="1321" r:id="rId2"/>
    <p:sldId id="1092" r:id="rId3"/>
    <p:sldId id="1325" r:id="rId4"/>
    <p:sldId id="1326" r:id="rId5"/>
    <p:sldId id="1084" r:id="rId6"/>
    <p:sldId id="1085" r:id="rId7"/>
    <p:sldId id="1088" r:id="rId8"/>
    <p:sldId id="1089" r:id="rId9"/>
    <p:sldId id="1362" r:id="rId10"/>
    <p:sldId id="1112" r:id="rId11"/>
    <p:sldId id="1106" r:id="rId12"/>
    <p:sldId id="1107" r:id="rId13"/>
    <p:sldId id="1363" r:id="rId14"/>
    <p:sldId id="1364" r:id="rId15"/>
    <p:sldId id="1227" r:id="rId16"/>
    <p:sldId id="1155" r:id="rId17"/>
    <p:sldId id="1156" r:id="rId18"/>
    <p:sldId id="1159" r:id="rId19"/>
    <p:sldId id="1161" r:id="rId20"/>
    <p:sldId id="1101" r:id="rId21"/>
    <p:sldId id="1329" r:id="rId22"/>
    <p:sldId id="1331" r:id="rId23"/>
    <p:sldId id="1158" r:id="rId24"/>
    <p:sldId id="1361" r:id="rId25"/>
    <p:sldId id="1357" r:id="rId26"/>
    <p:sldId id="1172" r:id="rId27"/>
    <p:sldId id="1173" r:id="rId28"/>
    <p:sldId id="1175" r:id="rId29"/>
    <p:sldId id="1307" r:id="rId30"/>
    <p:sldId id="1176" r:id="rId31"/>
    <p:sldId id="1310" r:id="rId32"/>
    <p:sldId id="1311" r:id="rId33"/>
    <p:sldId id="1312" r:id="rId34"/>
    <p:sldId id="1313" r:id="rId35"/>
    <p:sldId id="1127" r:id="rId36"/>
    <p:sldId id="1202" r:id="rId37"/>
    <p:sldId id="1185" r:id="rId38"/>
    <p:sldId id="1186" r:id="rId39"/>
    <p:sldId id="1184" r:id="rId40"/>
    <p:sldId id="1180" r:id="rId41"/>
    <p:sldId id="1181" r:id="rId42"/>
    <p:sldId id="1182" r:id="rId43"/>
    <p:sldId id="1187" r:id="rId44"/>
    <p:sldId id="1188" r:id="rId45"/>
    <p:sldId id="1189" r:id="rId46"/>
    <p:sldId id="1190" r:id="rId47"/>
    <p:sldId id="1201" r:id="rId48"/>
    <p:sldId id="1192" r:id="rId49"/>
    <p:sldId id="1193" r:id="rId50"/>
    <p:sldId id="1194" r:id="rId51"/>
    <p:sldId id="1195" r:id="rId52"/>
    <p:sldId id="1196" r:id="rId53"/>
    <p:sldId id="1197" r:id="rId54"/>
    <p:sldId id="1198" r:id="rId55"/>
    <p:sldId id="1199" r:id="rId56"/>
    <p:sldId id="1200" r:id="rId57"/>
    <p:sldId id="1212" r:id="rId58"/>
    <p:sldId id="1324" r:id="rId59"/>
    <p:sldId id="1143" r:id="rId60"/>
  </p:sldIdLst>
  <p:sldSz cx="9144000" cy="6858000" type="overhead"/>
  <p:notesSz cx="6858000" cy="9144000"/>
  <p:embeddedFontLst>
    <p:embeddedFont>
      <p:font typeface="Comic Sans MS" panose="030F0702030302020204" pitchFamily="66" charset="0"/>
      <p:regular r:id="rId63"/>
      <p:bold r:id="rId64"/>
      <p:italic r:id="rId65"/>
      <p:boldItalic r:id="rId66"/>
    </p:embeddedFont>
    <p:embeddedFont>
      <p:font typeface="Lucida Console" panose="020B0609040504020204" pitchFamily="49" charset="0"/>
      <p:regular r:id="rId67"/>
    </p:embeddedFont>
    <p:embeddedFont>
      <p:font typeface="Marlett" pitchFamily="2" charset="2"/>
      <p:regular r:id="rId68"/>
    </p:embeddedFont>
  </p:embeddedFontLst>
  <p:defaultTextStyle>
    <a:defPPr>
      <a:defRPr lang="en-US"/>
    </a:defPPr>
    <a:lvl1pPr algn="r" rtl="0" eaLnBrk="0" fontAlgn="base" hangingPunct="0">
      <a:spcBef>
        <a:spcPct val="0"/>
      </a:spcBef>
      <a:spcAft>
        <a:spcPct val="0"/>
      </a:spcAft>
      <a:defRPr sz="2400" kern="1200">
        <a:solidFill>
          <a:srgbClr val="0000FF"/>
        </a:solidFill>
        <a:latin typeface="Lucida Console" pitchFamily="49" charset="0"/>
        <a:ea typeface="+mn-ea"/>
        <a:cs typeface="+mn-cs"/>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3890">
          <p15:clr>
            <a:srgbClr val="A4A3A4"/>
          </p15:clr>
        </p15:guide>
        <p15:guide id="2" pos="4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66FF"/>
    <a:srgbClr val="00CC99"/>
    <a:srgbClr val="CCECFF"/>
    <a:srgbClr val="3333CC"/>
    <a:srgbClr val="0000FF"/>
    <a:srgbClr val="FF0066"/>
    <a:srgbClr val="0066FF"/>
    <a:srgbClr val="0099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1837" autoAdjust="0"/>
  </p:normalViewPr>
  <p:slideViewPr>
    <p:cSldViewPr snapToGrid="0">
      <p:cViewPr varScale="1">
        <p:scale>
          <a:sx n="82" d="100"/>
          <a:sy n="82" d="100"/>
        </p:scale>
        <p:origin x="1416" y="34"/>
      </p:cViewPr>
      <p:guideLst>
        <p:guide orient="horz" pos="3890"/>
        <p:guide pos="404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27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defRPr sz="1200">
                <a:latin typeface="Comic Sans MS" pitchFamily="66" charset="0"/>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Comic Sans MS" pitchFamily="66" charset="0"/>
              </a:defRPr>
            </a:lvl1pPr>
          </a:lstStyle>
          <a:p>
            <a:pPr>
              <a:defRPr/>
            </a:pPr>
            <a:fld id="{01C869E4-76B9-4B18-B2AA-2EEFB04FB015}" type="slidenum">
              <a:rPr lang="x-none">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328632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arlett" pitchFamily="2" charset="2"/>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arlett" pitchFamily="2" charset="2"/>
              </a:defRPr>
            </a:lvl1pPr>
          </a:lstStyle>
          <a:p>
            <a:pPr>
              <a:defRPr/>
            </a:pPr>
            <a:endParaRPr lang="en-US" dirty="0"/>
          </a:p>
        </p:txBody>
      </p:sp>
      <p:sp>
        <p:nvSpPr>
          <p:cNvPr id="285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arlett" pitchFamily="2" charset="2"/>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arlett" pitchFamily="2" charset="2"/>
              </a:defRPr>
            </a:lvl1pPr>
          </a:lstStyle>
          <a:p>
            <a:pPr>
              <a:defRPr/>
            </a:pPr>
            <a:fld id="{75E391CA-9E48-4B39-8E28-288B1B68A629}" type="slidenum">
              <a:rPr lang="x-none"/>
              <a:pPr>
                <a:defRPr/>
              </a:pPr>
              <a:t>‹#›</a:t>
            </a:fld>
            <a:endParaRPr lang="en-US" dirty="0"/>
          </a:p>
        </p:txBody>
      </p:sp>
    </p:spTree>
    <p:extLst>
      <p:ext uri="{BB962C8B-B14F-4D97-AF65-F5344CB8AC3E}">
        <p14:creationId xmlns:p14="http://schemas.microsoft.com/office/powerpoint/2010/main" val="1964339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may have noticed, Bitcoin and cryptocurrencies have been in the news a lot lately, and really, it’s</a:t>
            </a:r>
            <a:r>
              <a:rPr lang="en-US" baseline="0" dirty="0"/>
              <a:t> like driving past an accident on the freeway, you know you shouldn’t, but you just can’t look away from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a:t>
            </a:fld>
            <a:endParaRPr lang="en-US" dirty="0"/>
          </a:p>
        </p:txBody>
      </p:sp>
    </p:spTree>
    <p:extLst>
      <p:ext uri="{BB962C8B-B14F-4D97-AF65-F5344CB8AC3E}">
        <p14:creationId xmlns:p14="http://schemas.microsoft.com/office/powerpoint/2010/main" val="1321352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premise is simple: the blockchain world </a:t>
            </a:r>
            <a:r>
              <a:rPr lang="en-US" i="1" dirty="0"/>
              <a:t>is </a:t>
            </a:r>
            <a:r>
              <a:rPr lang="en-US" i="0" dirty="0"/>
              <a:t>about</a:t>
            </a:r>
            <a:r>
              <a:rPr lang="en-US" i="0" baseline="0" dirty="0"/>
              <a:t> distributed computing, except that it’s a somewhat weird, distorted version of our world. We can recognize many familiar items, except they have changed in some subtle or not-so-subtle ways. I’m going to focus on two basic aspects: consensus versus proof-of-work, and concurrent objects versus smart contracts.</a:t>
            </a:r>
            <a:endParaRPr lang="en-US" i="1"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16</a:t>
            </a:fld>
            <a:endParaRPr lang="en-US" dirty="0"/>
          </a:p>
        </p:txBody>
      </p:sp>
    </p:spTree>
    <p:extLst>
      <p:ext uri="{BB962C8B-B14F-4D97-AF65-F5344CB8AC3E}">
        <p14:creationId xmlns:p14="http://schemas.microsoft.com/office/powerpoint/2010/main" val="1879400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classic Star</a:t>
            </a:r>
            <a:r>
              <a:rPr lang="en-US" baseline="0" dirty="0"/>
              <a:t> Trek where Kirk and Spock encounter their evil doppelgangers from a parallel universe. Here, good Kirk and Spock are distributed computing </a:t>
            </a:r>
            <a:r>
              <a:rPr lang="en-US" baseline="0" dirty="0" err="1"/>
              <a:t>ethusiasts</a:t>
            </a:r>
            <a:r>
              <a:rPr lang="en-US" baseline="0" dirty="0"/>
              <a:t>, and evil Kirk and Spock are blockchain fans (probably gun-toting libertarian kooks).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17</a:t>
            </a:fld>
            <a:endParaRPr lang="en-US" dirty="0"/>
          </a:p>
        </p:txBody>
      </p:sp>
    </p:spTree>
    <p:extLst>
      <p:ext uri="{BB962C8B-B14F-4D97-AF65-F5344CB8AC3E}">
        <p14:creationId xmlns:p14="http://schemas.microsoft.com/office/powerpoint/2010/main" val="2467442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blockchain universe</a:t>
            </a:r>
            <a:r>
              <a:rPr lang="en-US" baseline="0" dirty="0"/>
              <a:t> needs to know about the DC universe because they have a history of getting it wrong, especially in the early days. Here is a small sample of epic technical fails some of which I’m sure any first-year DC graduate student would have been able to predict.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18</a:t>
            </a:fld>
            <a:endParaRPr lang="en-US" dirty="0"/>
          </a:p>
        </p:txBody>
      </p:sp>
    </p:spTree>
    <p:extLst>
      <p:ext uri="{BB962C8B-B14F-4D97-AF65-F5344CB8AC3E}">
        <p14:creationId xmlns:p14="http://schemas.microsoft.com/office/powerpoint/2010/main" val="257554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we in the DC community are often far too interested in small performance games, esoteric models, esoteric variations on esoteric models, etc. If a chance comes, unbidden, to make a big impact on the world, we should seize it, or at least think about it seriously.</a:t>
            </a:r>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19</a:t>
            </a:fld>
            <a:endParaRPr lang="en-US" dirty="0"/>
          </a:p>
        </p:txBody>
      </p:sp>
    </p:spTree>
    <p:extLst>
      <p:ext uri="{BB962C8B-B14F-4D97-AF65-F5344CB8AC3E}">
        <p14:creationId xmlns:p14="http://schemas.microsoft.com/office/powerpoint/2010/main" val="565852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20</a:t>
            </a:fld>
            <a:endParaRPr lang="en-US" dirty="0"/>
          </a:p>
        </p:txBody>
      </p:sp>
    </p:spTree>
    <p:extLst>
      <p:ext uri="{BB962C8B-B14F-4D97-AF65-F5344CB8AC3E}">
        <p14:creationId xmlns:p14="http://schemas.microsoft.com/office/powerpoint/2010/main" val="2194176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part about </a:t>
            </a:r>
            <a:r>
              <a:rPr lang="en-US" dirty="0" err="1"/>
              <a:t>permissionless</a:t>
            </a:r>
            <a:r>
              <a:rPr lang="en-US" baseline="0" dirty="0"/>
              <a:t> models is that you can’t do voting, because (unlike in real life) it is too easy to manufacture </a:t>
            </a:r>
            <a:r>
              <a:rPr lang="en-US" baseline="0" dirty="0" err="1"/>
              <a:t>identites</a:t>
            </a:r>
            <a:r>
              <a:rPr lang="en-US" baseline="0" dirty="0"/>
              <a:t> and have adversarial voters  overwhelm honest voters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28</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35</a:t>
            </a:fld>
            <a:endParaRPr lang="en-US" dirty="0"/>
          </a:p>
        </p:txBody>
      </p:sp>
    </p:spTree>
    <p:extLst>
      <p:ext uri="{BB962C8B-B14F-4D97-AF65-F5344CB8AC3E}">
        <p14:creationId xmlns:p14="http://schemas.microsoft.com/office/powerpoint/2010/main" val="1699932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43</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43</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44</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44</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45</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45</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first came</a:t>
            </a:r>
            <a:r>
              <a:rPr lang="en-US" baseline="0" dirty="0"/>
              <a:t> to many people’s attention when it turned out to powering Silk Road, a “dark web” site used to sell drugs, arms, and apparently even murder-for-hire.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a:t>
            </a:fld>
            <a:endParaRPr lang="en-US" dirty="0"/>
          </a:p>
        </p:txBody>
      </p:sp>
    </p:spTree>
    <p:extLst>
      <p:ext uri="{BB962C8B-B14F-4D97-AF65-F5344CB8AC3E}">
        <p14:creationId xmlns:p14="http://schemas.microsoft.com/office/powerpoint/2010/main" val="1879400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46</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46</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47</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47</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48</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48</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49</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49</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50</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50</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51</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51</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52</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52</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53</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53</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55</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55</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56</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56</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Tabloid scandals and mysteries abound. Mt </a:t>
            </a:r>
            <a:r>
              <a:rPr lang="en-US" dirty="0" err="1"/>
              <a:t>Gox</a:t>
            </a:r>
            <a:r>
              <a:rPr lang="en-US" dirty="0"/>
              <a:t>, a Japanese site that acted as a bank for Bitcoin </a:t>
            </a:r>
            <a:r>
              <a:rPr lang="en-US" dirty="0" err="1"/>
              <a:t>holdins</a:t>
            </a:r>
            <a:r>
              <a:rPr lang="en-US" dirty="0"/>
              <a:t> seems to have “lost”, somehow,</a:t>
            </a:r>
            <a:r>
              <a:rPr lang="en-US" baseline="0" dirty="0"/>
              <a:t> about $600 M of depositor’s money, all in Bitcoin. It has never been explained whether this money was stolen, whether the keys were simply lost, or whether something more complicated happened.</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6</a:t>
            </a:fld>
            <a:endParaRPr lang="en-US" dirty="0"/>
          </a:p>
        </p:txBody>
      </p:sp>
    </p:spTree>
    <p:extLst>
      <p:ext uri="{BB962C8B-B14F-4D97-AF65-F5344CB8AC3E}">
        <p14:creationId xmlns:p14="http://schemas.microsoft.com/office/powerpoint/2010/main" val="136755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even a somewhat comical mysterious identity story. Let me be clear: technically, Bitcoin is a </a:t>
            </a:r>
            <a:r>
              <a:rPr lang="en-US" i="1" baseline="0" dirty="0"/>
              <a:t>tour de force</a:t>
            </a:r>
            <a:r>
              <a:rPr lang="en-US" baseline="0" dirty="0"/>
              <a:t>, a technically brilliant implementation of prior theoretical work. It was issued under the pseudonym “Satoshi </a:t>
            </a:r>
            <a:r>
              <a:rPr lang="en-US" baseline="0" dirty="0" err="1"/>
              <a:t>Nakamoto</a:t>
            </a:r>
            <a:r>
              <a:rPr lang="en-US" baseline="0" dirty="0"/>
              <a:t>”, and ever since then has been wildly curious about who he, she, or (most likely) they actually are. It doesn’t actually matter to SN actually is, but kind of like Anastasia, the lost Russian princess, pretenders show up from time to time, and the Internet just can’t get enough.</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a:t>
            </a:fld>
            <a:endParaRPr lang="en-US" dirty="0"/>
          </a:p>
        </p:txBody>
      </p:sp>
    </p:spTree>
    <p:extLst>
      <p:ext uri="{BB962C8B-B14F-4D97-AF65-F5344CB8AC3E}">
        <p14:creationId xmlns:p14="http://schemas.microsoft.com/office/powerpoint/2010/main" val="1106086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new research area for me, and I am still</a:t>
            </a:r>
            <a:r>
              <a:rPr lang="en-US" baseline="0" dirty="0"/>
              <a:t> learning many things. I will say that in terms of sheer entertainment value, this beats the hell out of lock-free synchronization, and I conjecture you may feel the same way about, say, Bitcoin versus category theory.</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8</a:t>
            </a:fld>
            <a:endParaRPr lang="en-US" dirty="0"/>
          </a:p>
        </p:txBody>
      </p:sp>
    </p:spTree>
    <p:extLst>
      <p:ext uri="{BB962C8B-B14F-4D97-AF65-F5344CB8AC3E}">
        <p14:creationId xmlns:p14="http://schemas.microsoft.com/office/powerpoint/2010/main" val="379999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this keynote is about to change key. I am now going to be serious. This talk is not about Bitcoin, which I don’t think is nearly as interesting, at least in</a:t>
            </a:r>
            <a:r>
              <a:rPr lang="en-US" baseline="0" dirty="0"/>
              <a:t> a scientific sense, as many people think. It’s entertaining, but not necessarily serious.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Blockchain</a:t>
            </a:r>
            <a:r>
              <a:rPr lang="en-US" dirty="0"/>
              <a:t>” is a generic term for the technology behind Bitcoin. The interesting thing about </a:t>
            </a:r>
            <a:r>
              <a:rPr lang="en-US" dirty="0" err="1"/>
              <a:t>blockchains</a:t>
            </a:r>
            <a:r>
              <a:rPr lang="en-US" dirty="0"/>
              <a:t> is that they can do many, many interesting,</a:t>
            </a:r>
            <a:r>
              <a:rPr lang="en-US" baseline="0" dirty="0"/>
              <a:t> useful, and important things that have little or nothing to do with cryptocurrencies. We will review some of these applications, but in short, my opinion is that these other applications will have a pervasive effect on how we live, and it is important that we get it right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11</a:t>
            </a:fld>
            <a:endParaRPr lang="en-US" dirty="0"/>
          </a:p>
        </p:txBody>
      </p:sp>
    </p:spTree>
    <p:extLst>
      <p:ext uri="{BB962C8B-B14F-4D97-AF65-F5344CB8AC3E}">
        <p14:creationId xmlns:p14="http://schemas.microsoft.com/office/powerpoint/2010/main" val="186118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12</a:t>
            </a:fld>
            <a:endParaRPr lang="en-US" dirty="0"/>
          </a:p>
        </p:txBody>
      </p:sp>
    </p:spTree>
    <p:extLst>
      <p:ext uri="{BB962C8B-B14F-4D97-AF65-F5344CB8AC3E}">
        <p14:creationId xmlns:p14="http://schemas.microsoft.com/office/powerpoint/2010/main" val="243940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a:t>
            </a:r>
            <a:r>
              <a:rPr lang="en-US" dirty="0" err="1"/>
              <a:t>Ethereum</a:t>
            </a:r>
            <a:r>
              <a:rPr lang="en-US" dirty="0"/>
              <a:t>, ICOs, blockchains, etc. are the result of a single paper (and running code) that appeared mysteriously in 2008. I am going to claim it’s all about distributed computing, but it did not come from the distributed computing research</a:t>
            </a:r>
            <a:r>
              <a:rPr lang="en-US" baseline="0" dirty="0"/>
              <a:t> community. I feel confident speculating that if this paper had been submitted to PODC in 2008, it would have been rejected for defining consensus weirdly, or not proving any lemmas, </a:t>
            </a:r>
            <a:r>
              <a:rPr lang="en-US" baseline="0" dirty="0" err="1"/>
              <a:t>ro</a:t>
            </a:r>
            <a:r>
              <a:rPr lang="en-US" baseline="0" dirty="0"/>
              <a:t> not providing experiments. Yet here we are, looking at a new, vibrant, and active area of CS. What are we to make of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15</a:t>
            </a:fld>
            <a:endParaRPr lang="en-US" dirty="0"/>
          </a:p>
        </p:txBody>
      </p:sp>
    </p:spTree>
    <p:extLst>
      <p:ext uri="{BB962C8B-B14F-4D97-AF65-F5344CB8AC3E}">
        <p14:creationId xmlns:p14="http://schemas.microsoft.com/office/powerpoint/2010/main" val="322178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itchFamily="34" charset="0"/>
                <a:cs typeface="Arial"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C7B52C5F-E2F2-4C8A-AFD1-9591801048AB}" type="slidenum">
              <a:rPr lang="x-none"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80FD05-A2A2-49C2-965F-F8B1EF26C2B8}" type="slidenum">
              <a:rPr lang="x-none"/>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57EACED-43FC-460F-AA91-0F85D2BFC560}" type="slidenum">
              <a:rPr lang="x-none"/>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lgn="ct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8C595A-3CE5-48A7-A55E-633D7D1DD01A}" type="slidenum">
              <a:rPr lang="x-none"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7A7703-53B5-460B-9677-4399C5E1B4B0}" type="slidenum">
              <a:rPr lang="x-none"/>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8230822-17CC-4E98-B781-A8BB5709CDF3}" type="slidenum">
              <a:rPr lang="x-none"/>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EDCFF82-CB55-4025-9EA7-48B41C50499F}" type="slidenum">
              <a:rPr lang="x-none"/>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65C4E5D-DA99-460E-9E68-E8A28959880C}" type="slidenum">
              <a:rPr lang="x-none"/>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E25F947-77F5-4CA6-8472-B4B2967773ED}" type="slidenum">
              <a:rPr lang="x-none"/>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4E24EC-BF2A-41C3-A04C-BEBCAB3F3B52}" type="slidenum">
              <a:rPr lang="x-none"/>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7CF6DD7-D8BB-4A04-A265-F259B52B817E}" type="slidenum">
              <a:rPr lang="x-none"/>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Arial" pitchFamily="34" charset="0"/>
              </a:defRPr>
            </a:lvl1pPr>
          </a:lstStyle>
          <a:p>
            <a:pPr>
              <a:defRPr/>
            </a:pPr>
            <a:fld id="{4DB96C79-D440-44D4-82C0-3C5F2204A7EA}" type="slidenum">
              <a:rPr lang="x-none"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33.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lba it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7565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4954999" y="712135"/>
            <a:ext cx="275261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err="1">
                <a:solidFill>
                  <a:srgbClr val="FFFF00"/>
                </a:solidFill>
                <a:latin typeface="Arial" panose="020B0604020202020204" pitchFamily="34" charset="0"/>
              </a:rPr>
              <a:t>CViCom</a:t>
            </a:r>
            <a:r>
              <a:rPr lang="en-US" sz="2800" b="1" dirty="0">
                <a:solidFill>
                  <a:srgbClr val="FFFF00"/>
                </a:solidFill>
                <a:latin typeface="Arial" panose="020B0604020202020204" pitchFamily="34" charset="0"/>
              </a:rPr>
              <a:t> UNAM</a:t>
            </a:r>
          </a:p>
        </p:txBody>
      </p:sp>
      <p:sp>
        <p:nvSpPr>
          <p:cNvPr id="6" name="TextBox 5"/>
          <p:cNvSpPr txBox="1"/>
          <p:nvPr/>
        </p:nvSpPr>
        <p:spPr bwMode="auto">
          <a:xfrm>
            <a:off x="4670947" y="5185037"/>
            <a:ext cx="3320716" cy="954107"/>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Maurice </a:t>
            </a:r>
            <a:r>
              <a:rPr lang="en-US" sz="2800" b="1" dirty="0" err="1">
                <a:solidFill>
                  <a:srgbClr val="FFFF00"/>
                </a:solidFill>
                <a:latin typeface="Arial" panose="020B0604020202020204" pitchFamily="34" charset="0"/>
              </a:rPr>
              <a:t>Herlihy</a:t>
            </a:r>
            <a:endParaRPr lang="en-US" sz="2800" b="1" dirty="0">
              <a:solidFill>
                <a:srgbClr val="FFFF00"/>
              </a:solidFill>
              <a:latin typeface="Arial" panose="020B0604020202020204" pitchFamily="34" charset="0"/>
            </a:endParaRPr>
          </a:p>
          <a:p>
            <a:pPr algn="ctr"/>
            <a:r>
              <a:rPr lang="en-US" sz="2800" b="1">
                <a:solidFill>
                  <a:srgbClr val="FFFF00"/>
                </a:solidFill>
                <a:latin typeface="Arial" panose="020B0604020202020204" pitchFamily="34" charset="0"/>
              </a:rPr>
              <a:t>Brown University</a:t>
            </a:r>
            <a:endParaRPr lang="en-US" sz="2800" b="1" dirty="0">
              <a:solidFill>
                <a:srgbClr val="FFFF00"/>
              </a:solidFill>
              <a:latin typeface="Arial" panose="020B0604020202020204" pitchFamily="34" charset="0"/>
            </a:endParaRPr>
          </a:p>
        </p:txBody>
      </p:sp>
      <p:sp>
        <p:nvSpPr>
          <p:cNvPr id="7" name="TextBox 6"/>
          <p:cNvSpPr txBox="1"/>
          <p:nvPr/>
        </p:nvSpPr>
        <p:spPr bwMode="auto">
          <a:xfrm>
            <a:off x="3732570" y="1563591"/>
            <a:ext cx="5197470" cy="1384995"/>
          </a:xfrm>
          <a:prstGeom prst="rect">
            <a:avLst/>
          </a:prstGeom>
          <a:solidFill>
            <a:schemeClr val="bg1"/>
          </a:solidFill>
          <a:ln w="76200">
            <a:solidFill>
              <a:srgbClr val="00CC99"/>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FFFF00"/>
                </a:solidFill>
                <a:latin typeface="Arial" panose="020B0604020202020204" pitchFamily="34" charset="0"/>
              </a:rPr>
              <a:t>Blockchains and the Future of </a:t>
            </a:r>
          </a:p>
          <a:p>
            <a:pPr algn="ctr"/>
            <a:r>
              <a:rPr lang="en-US" sz="2800" b="1" dirty="0">
                <a:solidFill>
                  <a:srgbClr val="FFFF00"/>
                </a:solidFill>
                <a:latin typeface="Arial" panose="020B0604020202020204" pitchFamily="34" charset="0"/>
              </a:rPr>
              <a:t> Distributed Computing</a:t>
            </a:r>
          </a:p>
        </p:txBody>
      </p:sp>
    </p:spTree>
    <p:extLst>
      <p:ext uri="{BB962C8B-B14F-4D97-AF65-F5344CB8AC3E}">
        <p14:creationId xmlns:p14="http://schemas.microsoft.com/office/powerpoint/2010/main" val="4122657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rgbClr val="FFFF00"/>
                </a:solidFill>
              </a:rPr>
              <a:t>This talk is not about Bitcoin</a:t>
            </a:r>
          </a:p>
        </p:txBody>
      </p:sp>
    </p:spTree>
    <p:extLst>
      <p:ext uri="{BB962C8B-B14F-4D97-AF65-F5344CB8AC3E}">
        <p14:creationId xmlns:p14="http://schemas.microsoft.com/office/powerpoint/2010/main" val="226086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This talk is not about Bitcoin</a:t>
            </a:r>
          </a:p>
        </p:txBody>
      </p:sp>
      <p:sp>
        <p:nvSpPr>
          <p:cNvPr id="4" name="Subtitle 3"/>
          <p:cNvSpPr>
            <a:spLocks noGrp="1"/>
          </p:cNvSpPr>
          <p:nvPr>
            <p:ph type="subTitle" idx="1"/>
          </p:nvPr>
        </p:nvSpPr>
        <p:spPr/>
        <p:txBody>
          <a:bodyPr/>
          <a:lstStyle/>
          <a:p>
            <a:r>
              <a:rPr lang="en-US" dirty="0">
                <a:solidFill>
                  <a:srgbClr val="FFFF00"/>
                </a:solidFill>
              </a:rPr>
              <a:t>It’s about </a:t>
            </a:r>
            <a:r>
              <a:rPr lang="en-US" dirty="0" err="1">
                <a:solidFill>
                  <a:srgbClr val="FFFF00"/>
                </a:solidFill>
              </a:rPr>
              <a:t>blockchains</a:t>
            </a:r>
            <a:r>
              <a:rPr lang="en-US" dirty="0">
                <a:solidFill>
                  <a:srgbClr val="FFFF00"/>
                </a:solidFill>
              </a:rPr>
              <a:t>.</a:t>
            </a:r>
          </a:p>
        </p:txBody>
      </p:sp>
      <p:sp>
        <p:nvSpPr>
          <p:cNvPr id="5" name="Title 2"/>
          <p:cNvSpPr txBox="1">
            <a:spLocks/>
          </p:cNvSpPr>
          <p:nvPr/>
        </p:nvSpPr>
        <p:spPr bwMode="auto">
          <a:xfrm>
            <a:off x="838200" y="228282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kern="0">
                <a:solidFill>
                  <a:srgbClr val="FFFF00"/>
                </a:solidFill>
              </a:rPr>
              <a:t>This talk is not about Bitcoin</a:t>
            </a:r>
            <a:endParaRPr lang="en-US" kern="0" dirty="0">
              <a:solidFill>
                <a:srgbClr val="FFFF00"/>
              </a:solidFill>
            </a:endParaRPr>
          </a:p>
        </p:txBody>
      </p:sp>
    </p:spTree>
    <p:extLst>
      <p:ext uri="{BB962C8B-B14F-4D97-AF65-F5344CB8AC3E}">
        <p14:creationId xmlns:p14="http://schemas.microsoft.com/office/powerpoint/2010/main" val="262441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This talk is not about Bitcoin</a:t>
            </a:r>
          </a:p>
        </p:txBody>
      </p:sp>
      <p:sp>
        <p:nvSpPr>
          <p:cNvPr id="4" name="Subtitle 3"/>
          <p:cNvSpPr>
            <a:spLocks noGrp="1"/>
          </p:cNvSpPr>
          <p:nvPr>
            <p:ph type="subTitle" idx="1"/>
          </p:nvPr>
        </p:nvSpPr>
        <p:spPr>
          <a:xfrm>
            <a:off x="1371600" y="3886200"/>
            <a:ext cx="6400800" cy="724989"/>
          </a:xfrm>
        </p:spPr>
        <p:txBody>
          <a:bodyPr/>
          <a:lstStyle/>
          <a:p>
            <a:r>
              <a:rPr lang="en-US" dirty="0">
                <a:solidFill>
                  <a:srgbClr val="FFFF00"/>
                </a:solidFill>
              </a:rPr>
              <a:t>It’s about </a:t>
            </a:r>
            <a:r>
              <a:rPr lang="en-US" dirty="0" err="1">
                <a:solidFill>
                  <a:srgbClr val="FFFF00"/>
                </a:solidFill>
              </a:rPr>
              <a:t>blockchains</a:t>
            </a:r>
            <a:r>
              <a:rPr lang="en-US" dirty="0">
                <a:solidFill>
                  <a:srgbClr val="FFFF00"/>
                </a:solidFill>
              </a:rPr>
              <a:t>.</a:t>
            </a:r>
          </a:p>
        </p:txBody>
      </p:sp>
      <p:sp>
        <p:nvSpPr>
          <p:cNvPr id="6" name="Subtitle 3"/>
          <p:cNvSpPr txBox="1">
            <a:spLocks/>
          </p:cNvSpPr>
          <p:nvPr/>
        </p:nvSpPr>
        <p:spPr bwMode="auto">
          <a:xfrm rot="20975382">
            <a:off x="629251" y="4988352"/>
            <a:ext cx="6764092" cy="7249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rgbClr val="0000FF"/>
                </a:solidFill>
                <a:latin typeface="Arial" pitchFamily="34" charset="0"/>
                <a:ea typeface="+mn-ea"/>
                <a:cs typeface="Arial" pitchFamily="34" charset="0"/>
              </a:defRPr>
            </a:lvl1pPr>
            <a:lvl2pPr marL="457200" indent="0" algn="ctr" rtl="0" eaLnBrk="0" fontAlgn="base" hangingPunct="0">
              <a:spcBef>
                <a:spcPct val="20000"/>
              </a:spcBef>
              <a:spcAft>
                <a:spcPct val="0"/>
              </a:spcAft>
              <a:buNone/>
              <a:defRPr sz="2800">
                <a:solidFill>
                  <a:srgbClr val="0000FF"/>
                </a:solidFill>
                <a:latin typeface="Arial" pitchFamily="34" charset="0"/>
                <a:cs typeface="Arial" pitchFamily="34" charset="0"/>
              </a:defRPr>
            </a:lvl2pPr>
            <a:lvl3pPr marL="914400" indent="0" algn="ctr" rtl="0" eaLnBrk="0" fontAlgn="base" hangingPunct="0">
              <a:spcBef>
                <a:spcPct val="20000"/>
              </a:spcBef>
              <a:spcAft>
                <a:spcPct val="0"/>
              </a:spcAft>
              <a:buNone/>
              <a:defRPr sz="2400">
                <a:solidFill>
                  <a:srgbClr val="0000FF"/>
                </a:solidFill>
                <a:latin typeface="Arial" pitchFamily="34" charset="0"/>
                <a:cs typeface="Arial" pitchFamily="34" charset="0"/>
              </a:defRPr>
            </a:lvl3pPr>
            <a:lvl4pPr marL="13716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4pPr>
            <a:lvl5pPr marL="18288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5pPr>
            <a:lvl6pPr marL="2286000" indent="0" algn="ctr" rtl="0" eaLnBrk="0" fontAlgn="base" hangingPunct="0">
              <a:spcBef>
                <a:spcPct val="20000"/>
              </a:spcBef>
              <a:spcAft>
                <a:spcPct val="0"/>
              </a:spcAft>
              <a:buNone/>
              <a:defRPr sz="2000">
                <a:solidFill>
                  <a:srgbClr val="0000FF"/>
                </a:solidFill>
                <a:latin typeface="+mn-lt"/>
              </a:defRPr>
            </a:lvl6pPr>
            <a:lvl7pPr marL="2743200" indent="0" algn="ctr" rtl="0" eaLnBrk="0" fontAlgn="base" hangingPunct="0">
              <a:spcBef>
                <a:spcPct val="20000"/>
              </a:spcBef>
              <a:spcAft>
                <a:spcPct val="0"/>
              </a:spcAft>
              <a:buNone/>
              <a:defRPr sz="2000">
                <a:solidFill>
                  <a:srgbClr val="0000FF"/>
                </a:solidFill>
                <a:latin typeface="+mn-lt"/>
              </a:defRPr>
            </a:lvl7pPr>
            <a:lvl8pPr marL="3200400" indent="0" algn="ctr" rtl="0" eaLnBrk="0" fontAlgn="base" hangingPunct="0">
              <a:spcBef>
                <a:spcPct val="20000"/>
              </a:spcBef>
              <a:spcAft>
                <a:spcPct val="0"/>
              </a:spcAft>
              <a:buNone/>
              <a:defRPr sz="2000">
                <a:solidFill>
                  <a:srgbClr val="0000FF"/>
                </a:solidFill>
                <a:latin typeface="+mn-lt"/>
              </a:defRPr>
            </a:lvl8pPr>
            <a:lvl9pPr marL="3657600" indent="0" algn="ctr" rtl="0" eaLnBrk="0" fontAlgn="base" hangingPunct="0">
              <a:spcBef>
                <a:spcPct val="20000"/>
              </a:spcBef>
              <a:spcAft>
                <a:spcPct val="0"/>
              </a:spcAft>
              <a:buNone/>
              <a:defRPr sz="2000">
                <a:solidFill>
                  <a:srgbClr val="0000FF"/>
                </a:solidFill>
                <a:latin typeface="+mn-lt"/>
              </a:defRPr>
            </a:lvl9pPr>
          </a:lstStyle>
          <a:p>
            <a:r>
              <a:rPr lang="en-US" kern="0" dirty="0">
                <a:solidFill>
                  <a:srgbClr val="FF0066"/>
                </a:solidFill>
              </a:rPr>
              <a:t>And why this area needs real, scientific research</a:t>
            </a:r>
          </a:p>
        </p:txBody>
      </p:sp>
      <p:sp>
        <p:nvSpPr>
          <p:cNvPr id="5" name="Title 2"/>
          <p:cNvSpPr txBox="1">
            <a:spLocks/>
          </p:cNvSpPr>
          <p:nvPr/>
        </p:nvSpPr>
        <p:spPr bwMode="auto">
          <a:xfrm>
            <a:off x="838200" y="228282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a:lstStyle>
          <a:p>
            <a:r>
              <a:rPr lang="en-US" kern="0">
                <a:solidFill>
                  <a:srgbClr val="FFFF00"/>
                </a:solidFill>
              </a:rPr>
              <a:t>This talk is not about Bitcoin</a:t>
            </a:r>
            <a:endParaRPr lang="en-US" kern="0" dirty="0">
              <a:solidFill>
                <a:srgbClr val="FFFF00"/>
              </a:solidFill>
            </a:endParaRPr>
          </a:p>
        </p:txBody>
      </p:sp>
    </p:spTree>
    <p:extLst>
      <p:ext uri="{BB962C8B-B14F-4D97-AF65-F5344CB8AC3E}">
        <p14:creationId xmlns:p14="http://schemas.microsoft.com/office/powerpoint/2010/main" val="1944416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13</a:t>
            </a:fld>
            <a:endParaRPr lang="en-US" dirty="0"/>
          </a:p>
        </p:txBody>
      </p:sp>
      <p:sp>
        <p:nvSpPr>
          <p:cNvPr id="3" name="AutoShape 2" descr="Image result for bsd daem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bsd daem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bsd dae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654" y="1248212"/>
            <a:ext cx="5486400" cy="6076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2910619" y="5527660"/>
            <a:ext cx="332276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Classical Adversary</a:t>
            </a:r>
          </a:p>
        </p:txBody>
      </p:sp>
      <p:sp>
        <p:nvSpPr>
          <p:cNvPr id="5" name="Rounded Rectangular Callout 4"/>
          <p:cNvSpPr/>
          <p:nvPr/>
        </p:nvSpPr>
        <p:spPr bwMode="auto">
          <a:xfrm>
            <a:off x="5045018" y="518269"/>
            <a:ext cx="1589313" cy="510778"/>
          </a:xfrm>
          <a:prstGeom prst="wedgeRoundRectCallout">
            <a:avLst>
              <a:gd name="adj1" fmla="val -57298"/>
              <a:gd name="adj2" fmla="val 1623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timing</a:t>
            </a:r>
          </a:p>
        </p:txBody>
      </p:sp>
      <p:sp>
        <p:nvSpPr>
          <p:cNvPr id="14" name="Rounded Rectangular Callout 13"/>
          <p:cNvSpPr/>
          <p:nvPr/>
        </p:nvSpPr>
        <p:spPr bwMode="auto">
          <a:xfrm>
            <a:off x="6466140" y="1261993"/>
            <a:ext cx="1589313" cy="510778"/>
          </a:xfrm>
          <a:prstGeom prst="wedgeRoundRectCallout">
            <a:avLst>
              <a:gd name="adj1" fmla="val -92229"/>
              <a:gd name="adj2" fmla="val 14528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crashes</a:t>
            </a:r>
          </a:p>
        </p:txBody>
      </p:sp>
      <p:sp>
        <p:nvSpPr>
          <p:cNvPr id="15" name="Rounded Rectangular Callout 14"/>
          <p:cNvSpPr/>
          <p:nvPr/>
        </p:nvSpPr>
        <p:spPr bwMode="auto">
          <a:xfrm>
            <a:off x="7260796" y="2172897"/>
            <a:ext cx="1589313" cy="510778"/>
          </a:xfrm>
          <a:prstGeom prst="wedgeRoundRectCallout">
            <a:avLst>
              <a:gd name="adj1" fmla="val -154558"/>
              <a:gd name="adj2" fmla="val 64302"/>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omission</a:t>
            </a:r>
          </a:p>
        </p:txBody>
      </p:sp>
      <p:sp>
        <p:nvSpPr>
          <p:cNvPr id="16" name="Rounded Rectangular Callout 15"/>
          <p:cNvSpPr/>
          <p:nvPr/>
        </p:nvSpPr>
        <p:spPr bwMode="auto">
          <a:xfrm>
            <a:off x="6688760" y="3231283"/>
            <a:ext cx="1589313" cy="510778"/>
          </a:xfrm>
          <a:prstGeom prst="wedgeRoundRectCallout">
            <a:avLst>
              <a:gd name="adj1" fmla="val -132640"/>
              <a:gd name="adj2" fmla="val -25209"/>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Byzantine</a:t>
            </a:r>
          </a:p>
        </p:txBody>
      </p:sp>
      <p:sp>
        <p:nvSpPr>
          <p:cNvPr id="17" name="Rounded Rectangular Callout 16"/>
          <p:cNvSpPr/>
          <p:nvPr/>
        </p:nvSpPr>
        <p:spPr bwMode="auto">
          <a:xfrm>
            <a:off x="889222" y="773657"/>
            <a:ext cx="2237551" cy="510778"/>
          </a:xfrm>
          <a:prstGeom prst="wedgeRoundRectCallout">
            <a:avLst>
              <a:gd name="adj1" fmla="val 59346"/>
              <a:gd name="adj2" fmla="val 212093"/>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Hello World!</a:t>
            </a:r>
          </a:p>
        </p:txBody>
      </p:sp>
      <p:sp>
        <p:nvSpPr>
          <p:cNvPr id="6" name="TextBox 5"/>
          <p:cNvSpPr txBox="1"/>
          <p:nvPr/>
        </p:nvSpPr>
        <p:spPr bwMode="auto">
          <a:xfrm>
            <a:off x="393396" y="3709106"/>
            <a:ext cx="2391721" cy="954107"/>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solve consensus</a:t>
            </a:r>
          </a:p>
        </p:txBody>
      </p:sp>
    </p:spTree>
    <p:extLst>
      <p:ext uri="{BB962C8B-B14F-4D97-AF65-F5344CB8AC3E}">
        <p14:creationId xmlns:p14="http://schemas.microsoft.com/office/powerpoint/2010/main" val="27696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Image result for hacker hoo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676400"/>
            <a:ext cx="398145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14</a:t>
            </a:fld>
            <a:endParaRPr lang="en-US" dirty="0"/>
          </a:p>
        </p:txBody>
      </p:sp>
      <p:sp>
        <p:nvSpPr>
          <p:cNvPr id="3" name="AutoShape 2" descr="Image result for bsd daem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bsd daem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bwMode="auto">
          <a:xfrm>
            <a:off x="3285321" y="6050880"/>
            <a:ext cx="310476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Modern Adversary</a:t>
            </a:r>
          </a:p>
        </p:txBody>
      </p:sp>
      <p:sp>
        <p:nvSpPr>
          <p:cNvPr id="5" name="Rounded Rectangular Callout 4"/>
          <p:cNvSpPr/>
          <p:nvPr/>
        </p:nvSpPr>
        <p:spPr bwMode="auto">
          <a:xfrm>
            <a:off x="5045018" y="518269"/>
            <a:ext cx="2747702" cy="510778"/>
          </a:xfrm>
          <a:prstGeom prst="wedgeRoundRectCallout">
            <a:avLst>
              <a:gd name="adj1" fmla="val -57298"/>
              <a:gd name="adj2" fmla="val 1623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Side-channels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4" name="Rounded Rectangular Callout 13"/>
          <p:cNvSpPr/>
          <p:nvPr/>
        </p:nvSpPr>
        <p:spPr bwMode="auto">
          <a:xfrm>
            <a:off x="6106674" y="1261993"/>
            <a:ext cx="2747702" cy="510778"/>
          </a:xfrm>
          <a:prstGeom prst="wedgeRoundRectCallout">
            <a:avLst>
              <a:gd name="adj1" fmla="val -83909"/>
              <a:gd name="adj2" fmla="val 190042"/>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Denial of service</a:t>
            </a:r>
          </a:p>
        </p:txBody>
      </p:sp>
      <p:sp>
        <p:nvSpPr>
          <p:cNvPr id="15" name="Rounded Rectangular Callout 14"/>
          <p:cNvSpPr/>
          <p:nvPr/>
        </p:nvSpPr>
        <p:spPr bwMode="auto">
          <a:xfrm>
            <a:off x="6562725" y="2192516"/>
            <a:ext cx="2388235" cy="510778"/>
          </a:xfrm>
          <a:prstGeom prst="wedgeRoundRectCallout">
            <a:avLst>
              <a:gd name="adj1" fmla="val -94938"/>
              <a:gd name="adj2" fmla="val 394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51% attacks</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6" name="Rounded Rectangular Callout 15"/>
          <p:cNvSpPr/>
          <p:nvPr/>
        </p:nvSpPr>
        <p:spPr bwMode="auto">
          <a:xfrm>
            <a:off x="6688760" y="3231283"/>
            <a:ext cx="1589313" cy="510778"/>
          </a:xfrm>
          <a:prstGeom prst="wedgeRoundRectCallout">
            <a:avLst>
              <a:gd name="adj1" fmla="val -132640"/>
              <a:gd name="adj2" fmla="val -25209"/>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lang="en-US" dirty="0">
                <a:solidFill>
                  <a:srgbClr val="FFFF00"/>
                </a:solidFill>
                <a:latin typeface="Arial" panose="020B0604020202020204" pitchFamily="34" charset="0"/>
                <a:cs typeface="Arial" panose="020B0604020202020204" pitchFamily="34" charset="0"/>
              </a:rPr>
              <a:t>z</a:t>
            </a: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ero-day</a:t>
            </a:r>
          </a:p>
        </p:txBody>
      </p:sp>
      <p:sp>
        <p:nvSpPr>
          <p:cNvPr id="19" name="Rounded Rectangular Callout 18"/>
          <p:cNvSpPr/>
          <p:nvPr/>
        </p:nvSpPr>
        <p:spPr bwMode="auto">
          <a:xfrm>
            <a:off x="585167" y="773657"/>
            <a:ext cx="2485349" cy="510778"/>
          </a:xfrm>
          <a:prstGeom prst="wedgeRoundRectCallout">
            <a:avLst>
              <a:gd name="adj1" fmla="val 66704"/>
              <a:gd name="adj2" fmla="val 172310"/>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ctr"/>
            <a:r>
              <a:rPr lang="az-Cyrl-AZ" dirty="0">
                <a:solidFill>
                  <a:srgbClr val="FFFF00"/>
                </a:solidFill>
                <a:latin typeface="Arial" panose="020B0604020202020204" pitchFamily="34" charset="0"/>
                <a:cs typeface="Arial" panose="020B0604020202020204" pitchFamily="34" charset="0"/>
              </a:rPr>
              <a:t>Привет мир!</a:t>
            </a:r>
            <a:r>
              <a:rPr lang="en-US" dirty="0">
                <a:solidFill>
                  <a:srgbClr val="FFFF00"/>
                </a:solidFill>
                <a:latin typeface="Arial" panose="020B0604020202020204" pitchFamily="34" charset="0"/>
                <a:cs typeface="Arial" panose="020B0604020202020204" pitchFamily="34" charset="0"/>
              </a:rPr>
              <a:t>!</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20" name="TextBox 19"/>
          <p:cNvSpPr txBox="1"/>
          <p:nvPr/>
        </p:nvSpPr>
        <p:spPr bwMode="auto">
          <a:xfrm>
            <a:off x="393396" y="3709106"/>
            <a:ext cx="2187879" cy="1384995"/>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hold a free and fair election</a:t>
            </a:r>
          </a:p>
        </p:txBody>
      </p:sp>
      <p:sp>
        <p:nvSpPr>
          <p:cNvPr id="13" name="Rounded Rectangular Callout 12"/>
          <p:cNvSpPr/>
          <p:nvPr/>
        </p:nvSpPr>
        <p:spPr bwMode="auto">
          <a:xfrm>
            <a:off x="585167" y="1437001"/>
            <a:ext cx="2485349" cy="510778"/>
          </a:xfrm>
          <a:prstGeom prst="wedgeRoundRectCallout">
            <a:avLst>
              <a:gd name="adj1" fmla="val 65274"/>
              <a:gd name="adj2" fmla="val 110648"/>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ctr"/>
            <a:r>
              <a:rPr lang="ja-JP" altLang="en-US" dirty="0">
                <a:solidFill>
                  <a:srgbClr val="FFFF00"/>
                </a:solidFill>
                <a:latin typeface="Arial" panose="020B0604020202020204" pitchFamily="34" charset="0"/>
                <a:cs typeface="Arial" panose="020B0604020202020204" pitchFamily="34" charset="0"/>
              </a:rPr>
              <a:t>你好，世界！</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7" name="Rounded Rectangular Callout 16"/>
          <p:cNvSpPr/>
          <p:nvPr/>
        </p:nvSpPr>
        <p:spPr bwMode="auto">
          <a:xfrm>
            <a:off x="585167" y="2845577"/>
            <a:ext cx="2405588" cy="510778"/>
          </a:xfrm>
          <a:prstGeom prst="wedgeRoundRectCallout">
            <a:avLst>
              <a:gd name="adj1" fmla="val 70171"/>
              <a:gd name="adj2" fmla="val -3097"/>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algn="ctr"/>
            <a:r>
              <a:rPr lang="en-US" altLang="ja-JP" dirty="0">
                <a:solidFill>
                  <a:srgbClr val="FFFF00"/>
                </a:solidFill>
                <a:latin typeface="Arial" panose="020B0604020202020204" pitchFamily="34" charset="0"/>
                <a:cs typeface="Arial" panose="020B0604020202020204" pitchFamily="34" charset="0"/>
              </a:rPr>
              <a:t>Bonjour monde!</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18" name="Rounded Rectangular Callout 17"/>
          <p:cNvSpPr/>
          <p:nvPr/>
        </p:nvSpPr>
        <p:spPr bwMode="auto">
          <a:xfrm>
            <a:off x="585167" y="2135178"/>
            <a:ext cx="1518920" cy="510778"/>
          </a:xfrm>
          <a:prstGeom prst="wedgeRoundRectCallout">
            <a:avLst>
              <a:gd name="adj1" fmla="val 130852"/>
              <a:gd name="adj2" fmla="val 54080"/>
              <a:gd name="adj3" fmla="val 16667"/>
            </a:avLst>
          </a:prstGeom>
          <a:solidFill>
            <a:schemeClr val="bg1"/>
          </a:solid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algn="ctr"/>
            <a:r>
              <a:rPr lang="ar-AE" altLang="ja-JP" dirty="0">
                <a:solidFill>
                  <a:srgbClr val="FFFF00"/>
                </a:solidFill>
                <a:latin typeface="Arial" panose="020B0604020202020204" pitchFamily="34" charset="0"/>
                <a:cs typeface="Arial" panose="020B0604020202020204" pitchFamily="34" charset="0"/>
              </a:rPr>
              <a:t>سلام دنیا!</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68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9" grpId="0" animBg="1"/>
      <p:bldP spid="20" grpId="0" animBg="1"/>
      <p:bldP spid="13"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15</a:t>
            </a:fld>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3304">
            <a:off x="856682" y="574723"/>
            <a:ext cx="7634612" cy="95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369585" y="926704"/>
            <a:ext cx="6285601"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Real innovation usually intrudes from outside a community …</a:t>
            </a:r>
          </a:p>
        </p:txBody>
      </p:sp>
      <p:sp>
        <p:nvSpPr>
          <p:cNvPr id="8" name="TextBox 7"/>
          <p:cNvSpPr txBox="1"/>
          <p:nvPr/>
        </p:nvSpPr>
        <p:spPr bwMode="auto">
          <a:xfrm>
            <a:off x="1880886" y="2540537"/>
            <a:ext cx="6673567"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Would this paper have been accepted to a mainstream DC conference in 2008?</a:t>
            </a:r>
          </a:p>
        </p:txBody>
      </p:sp>
      <p:sp>
        <p:nvSpPr>
          <p:cNvPr id="9" name="TextBox 8"/>
          <p:cNvSpPr txBox="1"/>
          <p:nvPr/>
        </p:nvSpPr>
        <p:spPr bwMode="auto">
          <a:xfrm>
            <a:off x="369585" y="4154370"/>
            <a:ext cx="5853415" cy="523220"/>
          </a:xfrm>
          <a:prstGeom prst="rect">
            <a:avLst/>
          </a:prstGeom>
          <a:solidFill>
            <a:schemeClr val="bg1"/>
          </a:solidFill>
          <a:ln w="76200">
            <a:solidFill>
              <a:srgbClr val="0000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Now multi-billion dollar industry</a:t>
            </a:r>
          </a:p>
        </p:txBody>
      </p:sp>
      <p:sp>
        <p:nvSpPr>
          <p:cNvPr id="10" name="TextBox 9"/>
          <p:cNvSpPr txBox="1"/>
          <p:nvPr/>
        </p:nvSpPr>
        <p:spPr bwMode="auto">
          <a:xfrm>
            <a:off x="2313072" y="5337315"/>
            <a:ext cx="5853415" cy="954107"/>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What relation to distributed computing?</a:t>
            </a:r>
          </a:p>
        </p:txBody>
      </p:sp>
    </p:spTree>
    <p:extLst>
      <p:ext uri="{BB962C8B-B14F-4D97-AF65-F5344CB8AC3E}">
        <p14:creationId xmlns:p14="http://schemas.microsoft.com/office/powerpoint/2010/main" val="219828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16</a:t>
            </a:fld>
            <a:endParaRPr lang="en-US" dirty="0"/>
          </a:p>
        </p:txBody>
      </p:sp>
      <p:sp>
        <p:nvSpPr>
          <p:cNvPr id="2" name="AutoShape 2" descr="Image result for superman bizarro wor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3074" name="Picture 2" descr="Image result for alternate 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289" y="177404"/>
            <a:ext cx="5369423" cy="71377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307975" y="177404"/>
            <a:ext cx="6042039" cy="954107"/>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Distributed Computing vs Blockchain</a:t>
            </a:r>
          </a:p>
          <a:p>
            <a:pPr algn="ctr"/>
            <a:r>
              <a:rPr lang="en-US" sz="2800" dirty="0">
                <a:solidFill>
                  <a:schemeClr val="tx1"/>
                </a:solidFill>
                <a:latin typeface="Arial" panose="020B0604020202020204" pitchFamily="34" charset="0"/>
                <a:cs typeface="Arial" panose="020B0604020202020204" pitchFamily="34" charset="0"/>
              </a:rPr>
              <a:t>best understood as ….</a:t>
            </a:r>
          </a:p>
        </p:txBody>
      </p:sp>
      <p:sp>
        <p:nvSpPr>
          <p:cNvPr id="8" name="TextBox 7"/>
          <p:cNvSpPr txBox="1"/>
          <p:nvPr/>
        </p:nvSpPr>
        <p:spPr bwMode="auto">
          <a:xfrm rot="20410692">
            <a:off x="269390" y="3484691"/>
            <a:ext cx="4732321" cy="523220"/>
          </a:xfrm>
          <a:prstGeom prst="rect">
            <a:avLst/>
          </a:prstGeom>
          <a:solidFill>
            <a:schemeClr val="bg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Consensus vs Proof of Work</a:t>
            </a:r>
          </a:p>
        </p:txBody>
      </p:sp>
      <p:sp>
        <p:nvSpPr>
          <p:cNvPr id="9" name="TextBox 8"/>
          <p:cNvSpPr txBox="1"/>
          <p:nvPr/>
        </p:nvSpPr>
        <p:spPr bwMode="auto">
          <a:xfrm rot="528681">
            <a:off x="2593809" y="4950261"/>
            <a:ext cx="6599885"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Concurrent objects vs “Smart Contracts”</a:t>
            </a:r>
          </a:p>
        </p:txBody>
      </p:sp>
    </p:spTree>
    <p:extLst>
      <p:ext uri="{BB962C8B-B14F-4D97-AF65-F5344CB8AC3E}">
        <p14:creationId xmlns:p14="http://schemas.microsoft.com/office/powerpoint/2010/main" val="33631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17</a:t>
            </a:fld>
            <a:endParaRPr lang="en-US" dirty="0"/>
          </a:p>
        </p:txBody>
      </p:sp>
      <p:pic>
        <p:nvPicPr>
          <p:cNvPr id="4098" name="Picture 2" descr="http://daddytypes.com/archive/evil_kirk_sp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28" y="1530033"/>
            <a:ext cx="8338944" cy="379793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1212746" y="287460"/>
            <a:ext cx="1996440" cy="919401"/>
          </a:xfrm>
          <a:prstGeom prst="wedgeRoundRectCallout">
            <a:avLst>
              <a:gd name="adj1" fmla="val -222"/>
              <a:gd name="adj2" fmla="val 105597"/>
              <a:gd name="adj3" fmla="val 16667"/>
            </a:avLst>
          </a:prstGeom>
          <a:solidFill>
            <a:schemeClr val="bg1"/>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Distributed Computing!</a:t>
            </a:r>
          </a:p>
        </p:txBody>
      </p:sp>
      <p:sp>
        <p:nvSpPr>
          <p:cNvPr id="5" name="Rounded Rectangular Callout 4"/>
          <p:cNvSpPr/>
          <p:nvPr/>
        </p:nvSpPr>
        <p:spPr bwMode="auto">
          <a:xfrm>
            <a:off x="6745032" y="491771"/>
            <a:ext cx="1996440" cy="510778"/>
          </a:xfrm>
          <a:prstGeom prst="wedgeRoundRectCallout">
            <a:avLst>
              <a:gd name="adj1" fmla="val -59382"/>
              <a:gd name="adj2" fmla="val 218479"/>
              <a:gd name="adj3" fmla="val 16667"/>
            </a:avLst>
          </a:prstGeom>
          <a:solidFill>
            <a:schemeClr val="bg1"/>
          </a:solidFill>
          <a:ln w="38100" cap="flat" cmpd="sng" algn="ctr">
            <a:solidFill>
              <a:srgbClr val="FFFF00"/>
            </a:solidFill>
            <a:prstDash val="solid"/>
            <a:round/>
            <a:headEnd type="none" w="med" len="med"/>
            <a:tailEnd type="none" w="med" len="med"/>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Blockchain!</a:t>
            </a:r>
          </a:p>
        </p:txBody>
      </p:sp>
      <p:sp>
        <p:nvSpPr>
          <p:cNvPr id="6" name="TextBox 5"/>
          <p:cNvSpPr txBox="1"/>
          <p:nvPr/>
        </p:nvSpPr>
        <p:spPr bwMode="auto">
          <a:xfrm>
            <a:off x="1959746" y="4008120"/>
            <a:ext cx="522450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More alike than you would think</a:t>
            </a:r>
          </a:p>
        </p:txBody>
      </p:sp>
    </p:spTree>
    <p:extLst>
      <p:ext uri="{BB962C8B-B14F-4D97-AF65-F5344CB8AC3E}">
        <p14:creationId xmlns:p14="http://schemas.microsoft.com/office/powerpoint/2010/main" val="240131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64353">
            <a:off x="625474" y="-936626"/>
            <a:ext cx="7897655" cy="92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2453">
            <a:off x="2295524" y="3025774"/>
            <a:ext cx="7658582" cy="837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18</a:t>
            </a:fld>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2354">
            <a:off x="-174626" y="4109209"/>
            <a:ext cx="8601151"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471132" y="282276"/>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The Blockchain Universe’s attempt to re-invent distributed computing did not always go well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22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19</a:t>
            </a:fld>
            <a:endParaRPr lang="en-US" dirty="0"/>
          </a:p>
        </p:txBody>
      </p:sp>
      <p:pic>
        <p:nvPicPr>
          <p:cNvPr id="7173" name="Picture 5" descr="http://www.websophist.com/Beaver_HooverDam_MyDesig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0"/>
            <a:ext cx="8961120" cy="77513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273011" y="232083"/>
            <a:ext cx="36131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chemeClr val="tx1"/>
                </a:solidFill>
                <a:latin typeface="Arial" panose="020B0604020202020204" pitchFamily="34" charset="0"/>
                <a:cs typeface="Arial" panose="020B0604020202020204" pitchFamily="34" charset="0"/>
              </a:rPr>
              <a:t>On the other hand …</a:t>
            </a:r>
          </a:p>
        </p:txBody>
      </p:sp>
      <p:cxnSp>
        <p:nvCxnSpPr>
          <p:cNvPr id="4" name="Elbow Connector 3"/>
          <p:cNvCxnSpPr/>
          <p:nvPr/>
        </p:nvCxnSpPr>
        <p:spPr bwMode="auto">
          <a:xfrm>
            <a:off x="3657600" y="2961764"/>
            <a:ext cx="1828800" cy="1828800"/>
          </a:xfrm>
          <a:prstGeom prst="bentConnector3">
            <a:avLst/>
          </a:prstGeom>
          <a:solidFill>
            <a:srgbClr val="FFFFCC"/>
          </a:solidFill>
          <a:ln w="9525" cap="flat" cmpd="sng" algn="ctr">
            <a:noFill/>
            <a:prstDash val="solid"/>
            <a:round/>
            <a:headEnd type="none" w="med" len="med"/>
            <a:tailEnd type="triangle"/>
          </a:ln>
          <a:effectLst/>
        </p:spPr>
      </p:cxnSp>
      <p:sp>
        <p:nvSpPr>
          <p:cNvPr id="8" name="Left Arrow 7"/>
          <p:cNvSpPr/>
          <p:nvPr/>
        </p:nvSpPr>
        <p:spPr bwMode="auto">
          <a:xfrm>
            <a:off x="4269746" y="4447116"/>
            <a:ext cx="3998462" cy="1039356"/>
          </a:xfrm>
          <a:prstGeom prst="leftArrow">
            <a:avLst/>
          </a:prstGeom>
          <a:solidFill>
            <a:schemeClr val="bg1"/>
          </a:solidFill>
          <a:ln w="76200" cap="flat" cmpd="sng" algn="ctr">
            <a:solidFill>
              <a:schemeClr val="tx1">
                <a:lumMod val="50000"/>
              </a:schemeClr>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Distributed Computing</a:t>
            </a:r>
          </a:p>
        </p:txBody>
      </p:sp>
      <p:cxnSp>
        <p:nvCxnSpPr>
          <p:cNvPr id="9" name="Elbow Connector 8"/>
          <p:cNvCxnSpPr/>
          <p:nvPr/>
        </p:nvCxnSpPr>
        <p:spPr bwMode="auto">
          <a:xfrm>
            <a:off x="3657600" y="2961640"/>
            <a:ext cx="1828800" cy="1828800"/>
          </a:xfrm>
          <a:prstGeom prst="bentConnector3">
            <a:avLst/>
          </a:prstGeom>
          <a:solidFill>
            <a:srgbClr val="FFFFCC"/>
          </a:solidFill>
          <a:ln w="9525" cap="flat" cmpd="sng" algn="ctr">
            <a:noFill/>
            <a:prstDash val="solid"/>
            <a:round/>
            <a:headEnd type="none" w="med" len="med"/>
            <a:tailEnd type="none" w="med" len="med"/>
          </a:ln>
          <a:effectLst/>
        </p:spPr>
      </p:cxnSp>
      <p:sp>
        <p:nvSpPr>
          <p:cNvPr id="10" name="Down Arrow 9"/>
          <p:cNvSpPr/>
          <p:nvPr/>
        </p:nvSpPr>
        <p:spPr bwMode="auto">
          <a:xfrm>
            <a:off x="5025586" y="493693"/>
            <a:ext cx="3328232" cy="1104245"/>
          </a:xfrm>
          <a:prstGeom prst="downArrow">
            <a:avLst/>
          </a:prstGeom>
          <a:solidFill>
            <a:schemeClr val="bg2"/>
          </a:solidFill>
          <a:ln w="38100" cap="flat" cmpd="sng" algn="ctr">
            <a:solidFill>
              <a:schemeClr val="tx1">
                <a:lumMod val="50000"/>
              </a:schemeClr>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Blockchain</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Economy</a:t>
            </a:r>
          </a:p>
        </p:txBody>
      </p:sp>
    </p:spTree>
    <p:extLst>
      <p:ext uri="{BB962C8B-B14F-4D97-AF65-F5344CB8AC3E}">
        <p14:creationId xmlns:p14="http://schemas.microsoft.com/office/powerpoint/2010/main" val="39506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a:t>
            </a:fld>
            <a:endParaRPr lang="en-US" dirty="0"/>
          </a:p>
        </p:txBody>
      </p:sp>
      <p:pic>
        <p:nvPicPr>
          <p:cNvPr id="9218" name="Picture 2" descr="http://www.bitplutos.com/wp-content/uploads/2015/04/23bt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22" y="-81506"/>
            <a:ext cx="11565844" cy="6939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1251063" y="1256020"/>
            <a:ext cx="409920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Bitcoin is in the news ….</a:t>
            </a:r>
          </a:p>
        </p:txBody>
      </p:sp>
      <p:sp>
        <p:nvSpPr>
          <p:cNvPr id="8" name="TextBox 7"/>
          <p:cNvSpPr txBox="1"/>
          <p:nvPr/>
        </p:nvSpPr>
        <p:spPr bwMode="auto">
          <a:xfrm>
            <a:off x="2483576" y="4513570"/>
            <a:ext cx="611738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and I, for one, just can’t look away …</a:t>
            </a:r>
          </a:p>
        </p:txBody>
      </p:sp>
    </p:spTree>
    <p:extLst>
      <p:ext uri="{BB962C8B-B14F-4D97-AF65-F5344CB8AC3E}">
        <p14:creationId xmlns:p14="http://schemas.microsoft.com/office/powerpoint/2010/main" val="248079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Abstraction:</a:t>
            </a:r>
            <a:br>
              <a:rPr lang="en-US" dirty="0">
                <a:solidFill>
                  <a:srgbClr val="FFFF00"/>
                </a:solidFill>
              </a:rPr>
            </a:br>
            <a:r>
              <a:rPr lang="en-US" dirty="0">
                <a:solidFill>
                  <a:srgbClr val="FFFF00"/>
                </a:solidFill>
              </a:rPr>
              <a:t>Distributed Ledger</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20</a:t>
            </a:fld>
            <a:endParaRPr lang="en-US" dirty="0"/>
          </a:p>
        </p:txBody>
      </p:sp>
      <p:pic>
        <p:nvPicPr>
          <p:cNvPr id="14338"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2" y="2049463"/>
            <a:ext cx="8768078" cy="3799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rot="20795843">
            <a:off x="1033709" y="3063123"/>
            <a:ext cx="4681090" cy="523220"/>
          </a:xfrm>
          <a:prstGeom prst="rect">
            <a:avLst/>
          </a:prstGeom>
          <a:solidFill>
            <a:schemeClr val="bg1">
              <a:alpha val="79999"/>
            </a:schemeClr>
          </a:solidFill>
          <a:ln w="5715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Append-only list of events</a:t>
            </a:r>
          </a:p>
        </p:txBody>
      </p:sp>
      <p:sp>
        <p:nvSpPr>
          <p:cNvPr id="6" name="TextBox 5"/>
          <p:cNvSpPr txBox="1"/>
          <p:nvPr/>
        </p:nvSpPr>
        <p:spPr bwMode="auto">
          <a:xfrm rot="722109">
            <a:off x="4378317" y="3716106"/>
            <a:ext cx="3081293" cy="523220"/>
          </a:xfrm>
          <a:prstGeom prst="rect">
            <a:avLst/>
          </a:prstGeom>
          <a:solidFill>
            <a:schemeClr val="bg1">
              <a:alpha val="79999"/>
            </a:schemeClr>
          </a:solidFill>
          <a:ln w="5715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Not just financial</a:t>
            </a:r>
          </a:p>
        </p:txBody>
      </p:sp>
      <p:sp>
        <p:nvSpPr>
          <p:cNvPr id="8" name="TextBox 7"/>
          <p:cNvSpPr txBox="1"/>
          <p:nvPr/>
        </p:nvSpPr>
        <p:spPr bwMode="auto">
          <a:xfrm rot="21406428">
            <a:off x="906514" y="4293210"/>
            <a:ext cx="5001690" cy="523220"/>
          </a:xfrm>
          <a:prstGeom prst="rect">
            <a:avLst/>
          </a:prstGeom>
          <a:solidFill>
            <a:schemeClr val="bg1">
              <a:alpha val="79999"/>
            </a:schemeClr>
          </a:solidFill>
          <a:ln w="5715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Everyone agrees on content</a:t>
            </a:r>
          </a:p>
        </p:txBody>
      </p:sp>
      <p:sp>
        <p:nvSpPr>
          <p:cNvPr id="9" name="TextBox 8"/>
          <p:cNvSpPr txBox="1"/>
          <p:nvPr/>
        </p:nvSpPr>
        <p:spPr bwMode="auto">
          <a:xfrm rot="579078">
            <a:off x="4295614" y="4948587"/>
            <a:ext cx="2615396" cy="523220"/>
          </a:xfrm>
          <a:prstGeom prst="rect">
            <a:avLst/>
          </a:prstGeom>
          <a:solidFill>
            <a:schemeClr val="bg1">
              <a:alpha val="79999"/>
            </a:schemeClr>
          </a:solidFill>
          <a:ln w="5715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itchFamily="34" charset="0"/>
              </a:rPr>
              <a:t>Tamper-proof!</a:t>
            </a:r>
          </a:p>
        </p:txBody>
      </p:sp>
    </p:spTree>
    <p:extLst>
      <p:ext uri="{BB962C8B-B14F-4D97-AF65-F5344CB8AC3E}">
        <p14:creationId xmlns:p14="http://schemas.microsoft.com/office/powerpoint/2010/main" val="11692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21</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2733">
            <a:off x="135066" y="-142614"/>
            <a:ext cx="8599404" cy="817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bwMode="auto">
          <a:xfrm>
            <a:off x="945310" y="1636246"/>
            <a:ext cx="308289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Hash documents</a:t>
            </a:r>
          </a:p>
        </p:txBody>
      </p:sp>
      <p:sp>
        <p:nvSpPr>
          <p:cNvPr id="6" name="TextBox 5"/>
          <p:cNvSpPr txBox="1"/>
          <p:nvPr/>
        </p:nvSpPr>
        <p:spPr bwMode="auto">
          <a:xfrm>
            <a:off x="945310" y="3143766"/>
            <a:ext cx="5298245"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Store documents on server …</a:t>
            </a:r>
          </a:p>
        </p:txBody>
      </p:sp>
      <p:sp>
        <p:nvSpPr>
          <p:cNvPr id="7" name="TextBox 6"/>
          <p:cNvSpPr txBox="1"/>
          <p:nvPr/>
        </p:nvSpPr>
        <p:spPr bwMode="auto">
          <a:xfrm>
            <a:off x="945310" y="4651286"/>
            <a:ext cx="5370957" cy="523220"/>
          </a:xfrm>
          <a:prstGeom prst="rect">
            <a:avLst/>
          </a:prstGeom>
          <a:solidFill>
            <a:schemeClr val="bg1"/>
          </a:solidFill>
          <a:ln w="76200">
            <a:solidFill>
              <a:srgbClr val="0099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Every day, publish </a:t>
            </a:r>
            <a:r>
              <a:rPr lang="en-US" sz="2800" b="1" dirty="0" err="1">
                <a:solidFill>
                  <a:srgbClr val="FFFF00"/>
                </a:solidFill>
                <a:latin typeface="Arial" panose="020B0604020202020204" pitchFamily="34" charset="0"/>
              </a:rPr>
              <a:t>hashs</a:t>
            </a:r>
            <a:r>
              <a:rPr lang="en-US" sz="2800" b="1" dirty="0">
                <a:solidFill>
                  <a:srgbClr val="FFFF00"/>
                </a:solidFill>
                <a:latin typeface="Arial" panose="020B0604020202020204" pitchFamily="34" charset="0"/>
              </a:rPr>
              <a:t> to …</a:t>
            </a:r>
          </a:p>
        </p:txBody>
      </p:sp>
    </p:spTree>
    <p:extLst>
      <p:ext uri="{BB962C8B-B14F-4D97-AF65-F5344CB8AC3E}">
        <p14:creationId xmlns:p14="http://schemas.microsoft.com/office/powerpoint/2010/main" val="86757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22</a:t>
            </a:fld>
            <a:endParaRPr lang="en-US" dirty="0"/>
          </a:p>
        </p:txBody>
      </p:sp>
      <p:pic>
        <p:nvPicPr>
          <p:cNvPr id="2050" name="Picture 2" descr="Image result for stuart haber scott stornetta ny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28567">
            <a:off x="2595564" y="1132823"/>
            <a:ext cx="3952875" cy="5410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723034" y="285874"/>
            <a:ext cx="607454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chemeClr val="tx1"/>
                </a:solidFill>
                <a:latin typeface="Arial" panose="020B0604020202020204" pitchFamily="34" charset="0"/>
              </a:rPr>
              <a:t>The New York Times Lost &amp; Found</a:t>
            </a:r>
          </a:p>
        </p:txBody>
      </p:sp>
    </p:spTree>
    <p:extLst>
      <p:ext uri="{BB962C8B-B14F-4D97-AF65-F5344CB8AC3E}">
        <p14:creationId xmlns:p14="http://schemas.microsoft.com/office/powerpoint/2010/main" val="2668278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23</a:t>
            </a:fld>
            <a:endParaRPr lang="en-US" dirty="0"/>
          </a:p>
        </p:txBody>
      </p:sp>
      <p:pic>
        <p:nvPicPr>
          <p:cNvPr id="4098" name="Picture 2" descr="http://daddytypes.com/archive/evil_kirk_sp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28" y="1530033"/>
            <a:ext cx="8338944" cy="379793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3564910" y="823926"/>
            <a:ext cx="2254354" cy="510778"/>
          </a:xfrm>
          <a:prstGeom prst="wedgeRoundRectCallout">
            <a:avLst>
              <a:gd name="adj1" fmla="val -57007"/>
              <a:gd name="adj2" fmla="val 189140"/>
              <a:gd name="adj3" fmla="val 16667"/>
            </a:avLst>
          </a:prstGeom>
          <a:solidFill>
            <a:schemeClr val="bg1"/>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FF00"/>
                </a:solidFill>
                <a:latin typeface="Arial" panose="020B0604020202020204" pitchFamily="34" charset="0"/>
                <a:cs typeface="Arial" panose="020B0604020202020204" pitchFamily="34" charset="0"/>
              </a:rPr>
              <a:t> Consensus</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7" name="Rounded Rectangular Callout 6"/>
          <p:cNvSpPr/>
          <p:nvPr/>
        </p:nvSpPr>
        <p:spPr bwMode="auto">
          <a:xfrm>
            <a:off x="6294642" y="823926"/>
            <a:ext cx="2254475" cy="510778"/>
          </a:xfrm>
          <a:prstGeom prst="wedgeRoundRectCallout">
            <a:avLst>
              <a:gd name="adj1" fmla="val 7831"/>
              <a:gd name="adj2" fmla="val 163282"/>
              <a:gd name="adj3" fmla="val 16667"/>
            </a:avLst>
          </a:prstGeom>
          <a:solidFill>
            <a:schemeClr val="bg1"/>
          </a:solidFill>
          <a:ln w="38100" cap="flat" cmpd="sng" algn="ctr">
            <a:solidFill>
              <a:srgbClr val="FFFF00"/>
            </a:solidFill>
            <a:prstDash val="solid"/>
            <a:round/>
            <a:headEnd type="none" w="med" len="med"/>
            <a:tailEnd type="none" w="med" len="med"/>
          </a:ln>
          <a:effectLst>
            <a:glow rad="101600">
              <a:srgbClr val="FFFF00">
                <a:alpha val="60000"/>
              </a:srgbClr>
            </a:glow>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Proof of Work</a:t>
            </a:r>
          </a:p>
        </p:txBody>
      </p:sp>
    </p:spTree>
    <p:extLst>
      <p:ext uri="{BB962C8B-B14F-4D97-AF65-F5344CB8AC3E}">
        <p14:creationId xmlns:p14="http://schemas.microsoft.com/office/powerpoint/2010/main" val="7428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Who Controls the Blockchain?</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24</a:t>
            </a:fld>
            <a:endParaRPr lang="en-US" dirty="0"/>
          </a:p>
        </p:txBody>
      </p:sp>
      <p:sp>
        <p:nvSpPr>
          <p:cNvPr id="4" name="TextBox 3"/>
          <p:cNvSpPr txBox="1"/>
          <p:nvPr/>
        </p:nvSpPr>
        <p:spPr bwMode="auto">
          <a:xfrm>
            <a:off x="843106" y="5658814"/>
            <a:ext cx="2122697"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Centralized</a:t>
            </a:r>
          </a:p>
        </p:txBody>
      </p:sp>
      <p:sp>
        <p:nvSpPr>
          <p:cNvPr id="5" name="TextBox 4"/>
          <p:cNvSpPr txBox="1"/>
          <p:nvPr/>
        </p:nvSpPr>
        <p:spPr bwMode="auto">
          <a:xfrm>
            <a:off x="5697330" y="5556918"/>
            <a:ext cx="2523448"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a:solidFill>
                  <a:srgbClr val="FFFF00"/>
                </a:solidFill>
                <a:latin typeface="Arial" panose="020B0604020202020204" pitchFamily="34" charset="0"/>
              </a:rPr>
              <a:t>Decentralized</a:t>
            </a:r>
          </a:p>
        </p:txBody>
      </p:sp>
      <p:sp>
        <p:nvSpPr>
          <p:cNvPr id="6" name="AutoShape 2" descr="Image result for visa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Image result for vi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26792">
            <a:off x="491704" y="2106613"/>
            <a:ext cx="185737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astercard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94957">
            <a:off x="1380504" y="3366313"/>
            <a:ext cx="2304607" cy="156281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olympic judges vo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048" y="2527300"/>
            <a:ext cx="3242012" cy="215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25</a:t>
            </a:fld>
            <a:endParaRPr lang="en-US" dirty="0"/>
          </a:p>
        </p:txBody>
      </p:sp>
      <p:pic>
        <p:nvPicPr>
          <p:cNvPr id="25602" name="Picture 2" descr="Image result for baby owls one not like the oth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25" y="1363662"/>
            <a:ext cx="6725594" cy="39512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4847581" y="258207"/>
            <a:ext cx="3415828" cy="715089"/>
          </a:xfrm>
          <a:prstGeom prst="wedgeRoundRectCallout">
            <a:avLst>
              <a:gd name="adj1" fmla="val -31127"/>
              <a:gd name="adj2" fmla="val 219480"/>
              <a:gd name="adj3" fmla="val 16667"/>
            </a:avLst>
          </a:prstGeom>
          <a:solidFill>
            <a:schemeClr val="bg1"/>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Let’s vote!</a:t>
            </a:r>
          </a:p>
        </p:txBody>
      </p:sp>
      <p:sp>
        <p:nvSpPr>
          <p:cNvPr id="12" name="TextBox 11"/>
          <p:cNvSpPr txBox="1"/>
          <p:nvPr/>
        </p:nvSpPr>
        <p:spPr bwMode="auto">
          <a:xfrm>
            <a:off x="3630877" y="5683031"/>
            <a:ext cx="1882247" cy="523220"/>
          </a:xfrm>
          <a:prstGeom prst="rect">
            <a:avLst/>
          </a:prstGeom>
          <a:solidFill>
            <a:schemeClr val="bg1"/>
          </a:solidFill>
          <a:ln w="76200">
            <a:solidFill>
              <a:srgbClr val="FF66FF"/>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oh, wait …</a:t>
            </a:r>
          </a:p>
        </p:txBody>
      </p:sp>
    </p:spTree>
    <p:extLst>
      <p:ext uri="{BB962C8B-B14F-4D97-AF65-F5344CB8AC3E}">
        <p14:creationId xmlns:p14="http://schemas.microsoft.com/office/powerpoint/2010/main" val="1624929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26</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bwMode="auto">
          <a:xfrm>
            <a:off x="336446" y="280923"/>
            <a:ext cx="3153514" cy="1328023"/>
          </a:xfrm>
          <a:prstGeom prst="wedgeRoundRectCallout">
            <a:avLst>
              <a:gd name="adj1" fmla="val -4177"/>
              <a:gd name="adj2" fmla="val 119368"/>
              <a:gd name="adj3" fmla="val 16667"/>
            </a:avLst>
          </a:prstGeom>
          <a:solidFill>
            <a:schemeClr val="bg1"/>
          </a:solidFill>
          <a:ln w="5715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Distributed Consensus</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requires voting!</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pic>
        <p:nvPicPr>
          <p:cNvPr id="9220" name="Picture 4" descr="Image result for norman rockwell vo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38100"/>
            <a:ext cx="5086350"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733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27</a:t>
            </a:fld>
            <a:endParaRPr lang="en-US" dirty="0"/>
          </a:p>
        </p:txBody>
      </p:sp>
      <p:sp>
        <p:nvSpPr>
          <p:cNvPr id="8" name="Rounded Rectangular Callout 7"/>
          <p:cNvSpPr/>
          <p:nvPr/>
        </p:nvSpPr>
        <p:spPr bwMode="auto">
          <a:xfrm>
            <a:off x="4572000" y="5745534"/>
            <a:ext cx="4342234" cy="919401"/>
          </a:xfrm>
          <a:prstGeom prst="wedgeRoundRectCallout">
            <a:avLst>
              <a:gd name="adj1" fmla="val 3977"/>
              <a:gd name="adj2" fmla="val -165740"/>
              <a:gd name="adj3" fmla="val 16667"/>
            </a:avLst>
          </a:prstGeom>
          <a:solidFill>
            <a:schemeClr val="bg1"/>
          </a:solidFill>
          <a:ln w="5715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Oh yeah? Meet my friend, the Delphic Sibyl …</a:t>
            </a:r>
          </a:p>
        </p:txBody>
      </p:sp>
      <p:pic>
        <p:nvPicPr>
          <p:cNvPr id="6"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24" y="993708"/>
            <a:ext cx="4065676" cy="487058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46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bwMode="auto">
          <a:xfrm>
            <a:off x="7674632" y="4829305"/>
            <a:ext cx="98238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 lot!</a:t>
            </a:r>
          </a:p>
        </p:txBody>
      </p:sp>
      <p:grpSp>
        <p:nvGrpSpPr>
          <p:cNvPr id="46" name="Group 45"/>
          <p:cNvGrpSpPr/>
          <p:nvPr/>
        </p:nvGrpSpPr>
        <p:grpSpPr>
          <a:xfrm>
            <a:off x="7499930" y="-193019"/>
            <a:ext cx="1407808" cy="2283257"/>
            <a:chOff x="1545897" y="1959534"/>
            <a:chExt cx="2644995" cy="4047483"/>
          </a:xfrm>
        </p:grpSpPr>
        <p:pic>
          <p:nvPicPr>
            <p:cNvPr id="47"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45897" y="1959534"/>
              <a:ext cx="1414932" cy="1139519"/>
              <a:chOff x="1545897" y="1959534"/>
              <a:chExt cx="1414932" cy="1139519"/>
            </a:xfrm>
          </p:grpSpPr>
          <p:sp>
            <p:nvSpPr>
              <p:cNvPr id="49" name="Freeform 4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5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p:cNvGrpSpPr/>
          <p:nvPr/>
        </p:nvGrpSpPr>
        <p:grpSpPr>
          <a:xfrm>
            <a:off x="7007219" y="88708"/>
            <a:ext cx="1407808" cy="2283257"/>
            <a:chOff x="1545897" y="1959534"/>
            <a:chExt cx="2644995" cy="4047483"/>
          </a:xfrm>
        </p:grpSpPr>
        <p:pic>
          <p:nvPicPr>
            <p:cNvPr id="43"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545897" y="1959534"/>
              <a:ext cx="1414932" cy="1139519"/>
              <a:chOff x="1545897" y="1959534"/>
              <a:chExt cx="1414932" cy="1139519"/>
            </a:xfrm>
          </p:grpSpPr>
          <p:sp>
            <p:nvSpPr>
              <p:cNvPr id="44" name="Freeform 43"/>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5"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47984" y="343184"/>
            <a:ext cx="1407808" cy="2283257"/>
            <a:chOff x="1545897" y="1959534"/>
            <a:chExt cx="2644995" cy="4047483"/>
          </a:xfrm>
        </p:grpSpPr>
        <p:grpSp>
          <p:nvGrpSpPr>
            <p:cNvPr id="37" name="Group 36"/>
            <p:cNvGrpSpPr/>
            <p:nvPr/>
          </p:nvGrpSpPr>
          <p:grpSpPr>
            <a:xfrm>
              <a:off x="1545897" y="1959534"/>
              <a:ext cx="1414932" cy="1139519"/>
              <a:chOff x="1545897" y="1959534"/>
              <a:chExt cx="1414932" cy="1139519"/>
            </a:xfrm>
          </p:grpSpPr>
          <p:sp>
            <p:nvSpPr>
              <p:cNvPr id="39" name="Freeform 38"/>
              <p:cNvSpPr/>
              <p:nvPr/>
            </p:nvSpPr>
            <p:spPr bwMode="auto">
              <a:xfrm>
                <a:off x="2057399" y="2280669"/>
                <a:ext cx="518161" cy="818384"/>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4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026659" y="343184"/>
            <a:ext cx="1749392" cy="2676992"/>
            <a:chOff x="1545897" y="1959534"/>
            <a:chExt cx="2644995" cy="4047483"/>
          </a:xfrm>
        </p:grpSpPr>
        <p:grpSp>
          <p:nvGrpSpPr>
            <p:cNvPr id="32" name="Group 31"/>
            <p:cNvGrpSpPr/>
            <p:nvPr/>
          </p:nvGrpSpPr>
          <p:grpSpPr>
            <a:xfrm>
              <a:off x="1545897" y="1959534"/>
              <a:ext cx="1414932" cy="1079334"/>
              <a:chOff x="1545897" y="1959534"/>
              <a:chExt cx="1414932" cy="1079334"/>
            </a:xfrm>
          </p:grpSpPr>
          <p:sp>
            <p:nvSpPr>
              <p:cNvPr id="33" name="Freeform 32"/>
              <p:cNvSpPr/>
              <p:nvPr/>
            </p:nvSpPr>
            <p:spPr bwMode="auto">
              <a:xfrm>
                <a:off x="2057401" y="2340853"/>
                <a:ext cx="518161" cy="69801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34" name="Picture 6" descr="https://c1.staticflickr.com/3/2212/2277408667_0d8db8f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Image result for siby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909429" y="499468"/>
            <a:ext cx="1750671" cy="2720318"/>
            <a:chOff x="1503987" y="1959534"/>
            <a:chExt cx="2456484" cy="3817061"/>
          </a:xfrm>
        </p:grpSpPr>
        <p:pic>
          <p:nvPicPr>
            <p:cNvPr id="26" name="Picture 2" descr="Image result for siby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45897" y="1959534"/>
              <a:ext cx="1414932" cy="1054222"/>
              <a:chOff x="1545897" y="1959534"/>
              <a:chExt cx="1414932" cy="1054222"/>
            </a:xfrm>
          </p:grpSpPr>
          <p:sp>
            <p:nvSpPr>
              <p:cNvPr id="28" name="Freeform 27"/>
              <p:cNvSpPr/>
              <p:nvPr/>
            </p:nvSpPr>
            <p:spPr bwMode="auto">
              <a:xfrm>
                <a:off x="2057400" y="2365963"/>
                <a:ext cx="518160" cy="647793"/>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9" name="Picture 6" descr="https://c1.staticflickr.com/3/2212/2277408667_0d8db8f7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2742494" y="813309"/>
            <a:ext cx="2035152" cy="3162365"/>
            <a:chOff x="1503987" y="1959534"/>
            <a:chExt cx="2456484" cy="3817061"/>
          </a:xfrm>
        </p:grpSpPr>
        <p:pic>
          <p:nvPicPr>
            <p:cNvPr id="21" name="Picture 2" descr="Image result for siby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45897" y="1959534"/>
              <a:ext cx="1414932" cy="1008947"/>
              <a:chOff x="1545897" y="1959534"/>
              <a:chExt cx="1414932" cy="1008947"/>
            </a:xfrm>
          </p:grpSpPr>
          <p:sp>
            <p:nvSpPr>
              <p:cNvPr id="23" name="Freeform 22"/>
              <p:cNvSpPr/>
              <p:nvPr/>
            </p:nvSpPr>
            <p:spPr bwMode="auto">
              <a:xfrm>
                <a:off x="2057400" y="2411239"/>
                <a:ext cx="518160" cy="557242"/>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4" name="Picture 6" descr="https://c1.staticflickr.com/3/2212/2277408667_0d8db8f7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1847531" y="1512271"/>
            <a:ext cx="2019297" cy="3137728"/>
            <a:chOff x="1503987" y="1959534"/>
            <a:chExt cx="2456484" cy="3817061"/>
          </a:xfrm>
        </p:grpSpPr>
        <p:pic>
          <p:nvPicPr>
            <p:cNvPr id="16" name="Picture 2" descr="Image result for siby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545897" y="1959534"/>
              <a:ext cx="1414932" cy="1011135"/>
              <a:chOff x="1545897" y="1959534"/>
              <a:chExt cx="1414932" cy="1011135"/>
            </a:xfrm>
          </p:grpSpPr>
          <p:sp>
            <p:nvSpPr>
              <p:cNvPr id="18" name="Freeform 17"/>
              <p:cNvSpPr/>
              <p:nvPr/>
            </p:nvSpPr>
            <p:spPr bwMode="auto">
              <a:xfrm>
                <a:off x="2057401" y="2409051"/>
                <a:ext cx="518160" cy="561618"/>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19" name="Picture 6" descr="https://c1.staticflickr.com/3/2212/2277408667_0d8db8f77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Image result for siby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324" y="2867776"/>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8234" y="1993525"/>
            <a:ext cx="1414932" cy="961158"/>
            <a:chOff x="1545897" y="1959534"/>
            <a:chExt cx="1414932" cy="961158"/>
          </a:xfrm>
        </p:grpSpPr>
        <p:sp>
          <p:nvSpPr>
            <p:cNvPr id="7" name="Freeform 6"/>
            <p:cNvSpPr/>
            <p:nvPr/>
          </p:nvSpPr>
          <p:spPr bwMode="auto">
            <a:xfrm>
              <a:off x="2057400" y="2459027"/>
              <a:ext cx="518160" cy="461665"/>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Arial" panose="020B0604020202020204" pitchFamily="34" charset="0"/>
              </a:endParaRPr>
            </a:p>
          </p:txBody>
        </p:sp>
        <p:pic>
          <p:nvPicPr>
            <p:cNvPr id="2054" name="Picture 6" descr="https://c1.staticflickr.com/3/2212/2277408667_0d8db8f77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bwMode="auto">
          <a:xfrm>
            <a:off x="3220977" y="5810586"/>
            <a:ext cx="5436040"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Need a signal that’s hard to fake!</a:t>
            </a:r>
          </a:p>
        </p:txBody>
      </p:sp>
      <p:sp>
        <p:nvSpPr>
          <p:cNvPr id="54" name="TextBox 53"/>
          <p:cNvSpPr txBox="1"/>
          <p:nvPr/>
        </p:nvSpPr>
        <p:spPr bwMode="auto">
          <a:xfrm>
            <a:off x="5376952" y="3848023"/>
            <a:ext cx="328006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She likes to vote …</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28</a:t>
            </a:fld>
            <a:endParaRPr lang="en-US" dirty="0"/>
          </a:p>
        </p:txBody>
      </p:sp>
    </p:spTree>
    <p:extLst>
      <p:ext uri="{BB962C8B-B14F-4D97-AF65-F5344CB8AC3E}">
        <p14:creationId xmlns:p14="http://schemas.microsoft.com/office/powerpoint/2010/main" val="6475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4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8" name="Picture 14" descr="Image result for punk fash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60258">
            <a:off x="3251473" y="1304257"/>
            <a:ext cx="2972041" cy="29593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29</a:t>
            </a:fld>
            <a:endParaRPr lang="en-US" dirty="0"/>
          </a:p>
        </p:txBody>
      </p:sp>
      <p:pic>
        <p:nvPicPr>
          <p:cNvPr id="26626" name="Picture 2" descr="Image result for peac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3351">
            <a:off x="1238457" y="4390539"/>
            <a:ext cx="4133850" cy="275320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Image result for irish el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4" name="AutoShape 6" descr="Image result for irish el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26632" name="Picture 8" descr="Image result for irish el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14410">
            <a:off x="665163" y="689975"/>
            <a:ext cx="2803525" cy="3283477"/>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Image result for russian gang tatto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5040">
            <a:off x="5600699" y="1193272"/>
            <a:ext cx="2847975"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bwMode="auto">
          <a:xfrm>
            <a:off x="670802" y="497858"/>
            <a:ext cx="550182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The solution: Costly signaling ….</a:t>
            </a:r>
          </a:p>
        </p:txBody>
      </p:sp>
      <p:sp>
        <p:nvSpPr>
          <p:cNvPr id="10" name="TextBox 9"/>
          <p:cNvSpPr txBox="1"/>
          <p:nvPr/>
        </p:nvSpPr>
        <p:spPr bwMode="auto">
          <a:xfrm>
            <a:off x="4445655" y="5790056"/>
            <a:ext cx="400301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Something hard to fake.</a:t>
            </a:r>
          </a:p>
        </p:txBody>
      </p:sp>
    </p:spTree>
    <p:extLst>
      <p:ext uri="{BB962C8B-B14F-4D97-AF65-F5344CB8AC3E}">
        <p14:creationId xmlns:p14="http://schemas.microsoft.com/office/powerpoint/2010/main" val="2250641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4660" cy="475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a:t>
            </a:fld>
            <a:endParaRPr lang="en-US" dirty="0"/>
          </a:p>
        </p:txBody>
      </p:sp>
      <p:sp>
        <p:nvSpPr>
          <p:cNvPr id="5" name="TextBox 4"/>
          <p:cNvSpPr txBox="1"/>
          <p:nvPr/>
        </p:nvSpPr>
        <p:spPr bwMode="auto">
          <a:xfrm>
            <a:off x="625868" y="5115347"/>
            <a:ext cx="5348211"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“Buy a stock, if it goes up, sell it, if it goes down, don't buy it.”</a:t>
            </a:r>
          </a:p>
        </p:txBody>
      </p:sp>
      <p:sp>
        <p:nvSpPr>
          <p:cNvPr id="4" name="TextBox 3"/>
          <p:cNvSpPr txBox="1"/>
          <p:nvPr/>
        </p:nvSpPr>
        <p:spPr bwMode="auto">
          <a:xfrm>
            <a:off x="5631436" y="5807844"/>
            <a:ext cx="185089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Yogi Berra</a:t>
            </a:r>
          </a:p>
        </p:txBody>
      </p:sp>
      <p:sp>
        <p:nvSpPr>
          <p:cNvPr id="9" name="TextBox 8"/>
          <p:cNvSpPr txBox="1"/>
          <p:nvPr/>
        </p:nvSpPr>
        <p:spPr bwMode="auto">
          <a:xfrm>
            <a:off x="1048232" y="622588"/>
            <a:ext cx="3567002"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Irrational exuberance</a:t>
            </a:r>
          </a:p>
        </p:txBody>
      </p:sp>
    </p:spTree>
    <p:extLst>
      <p:ext uri="{BB962C8B-B14F-4D97-AF65-F5344CB8AC3E}">
        <p14:creationId xmlns:p14="http://schemas.microsoft.com/office/powerpoint/2010/main" val="1556895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urning mo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657534"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solidFill>
                  <a:srgbClr val="FFFF00"/>
                </a:solidFill>
              </a:rPr>
              <a:t>Proof of Work</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30</a:t>
            </a:fld>
            <a:endParaRPr lang="en-US" dirty="0"/>
          </a:p>
        </p:txBody>
      </p:sp>
      <p:sp>
        <p:nvSpPr>
          <p:cNvPr id="5" name="TextBox 4"/>
          <p:cNvSpPr txBox="1"/>
          <p:nvPr/>
        </p:nvSpPr>
        <p:spPr bwMode="auto">
          <a:xfrm>
            <a:off x="602587" y="2814340"/>
            <a:ext cx="332334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err="1">
                <a:solidFill>
                  <a:srgbClr val="FFFF00"/>
                </a:solidFill>
                <a:latin typeface="Arial" panose="020B0604020202020204" pitchFamily="34" charset="0"/>
                <a:cs typeface="Arial" panose="020B0604020202020204" pitchFamily="34" charset="0"/>
              </a:rPr>
              <a:t>Dwork</a:t>
            </a:r>
            <a:r>
              <a:rPr lang="en-US" sz="2800" dirty="0">
                <a:solidFill>
                  <a:srgbClr val="FFFF00"/>
                </a:solidFill>
                <a:latin typeface="Arial" panose="020B0604020202020204" pitchFamily="34" charset="0"/>
                <a:cs typeface="Arial" panose="020B0604020202020204" pitchFamily="34" charset="0"/>
              </a:rPr>
              <a:t> &amp; </a:t>
            </a:r>
            <a:r>
              <a:rPr lang="en-US" sz="2800" dirty="0" err="1">
                <a:solidFill>
                  <a:srgbClr val="FFFF00"/>
                </a:solidFill>
                <a:latin typeface="Arial" panose="020B0604020202020204" pitchFamily="34" charset="0"/>
                <a:cs typeface="Arial" panose="020B0604020202020204" pitchFamily="34" charset="0"/>
              </a:rPr>
              <a:t>Naor</a:t>
            </a:r>
            <a:r>
              <a:rPr lang="en-US" sz="2800" dirty="0">
                <a:solidFill>
                  <a:srgbClr val="FFFF00"/>
                </a:solidFill>
                <a:latin typeface="Arial" panose="020B0604020202020204" pitchFamily="34" charset="0"/>
                <a:cs typeface="Arial" panose="020B0604020202020204" pitchFamily="34" charset="0"/>
              </a:rPr>
              <a:t> 1993</a:t>
            </a:r>
          </a:p>
        </p:txBody>
      </p:sp>
      <p:sp>
        <p:nvSpPr>
          <p:cNvPr id="6" name="TextBox 5"/>
          <p:cNvSpPr txBox="1"/>
          <p:nvPr/>
        </p:nvSpPr>
        <p:spPr bwMode="auto">
          <a:xfrm>
            <a:off x="602587" y="3911620"/>
            <a:ext cx="483978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Adapted to  </a:t>
            </a:r>
            <a:r>
              <a:rPr lang="en-US" sz="2800" dirty="0" err="1">
                <a:solidFill>
                  <a:srgbClr val="FFFF00"/>
                </a:solidFill>
                <a:latin typeface="Arial" panose="020B0604020202020204" pitchFamily="34" charset="0"/>
                <a:cs typeface="Arial" panose="020B0604020202020204" pitchFamily="34" charset="0"/>
              </a:rPr>
              <a:t>PoW</a:t>
            </a:r>
            <a:r>
              <a:rPr lang="en-US" sz="2800" dirty="0">
                <a:solidFill>
                  <a:srgbClr val="FFFF00"/>
                </a:solidFill>
                <a:latin typeface="Arial" panose="020B0604020202020204" pitchFamily="34" charset="0"/>
                <a:cs typeface="Arial" panose="020B0604020202020204" pitchFamily="34" charset="0"/>
              </a:rPr>
              <a:t> consensus</a:t>
            </a:r>
          </a:p>
        </p:txBody>
      </p:sp>
      <p:sp>
        <p:nvSpPr>
          <p:cNvPr id="7" name="TextBox 6"/>
          <p:cNvSpPr txBox="1"/>
          <p:nvPr/>
        </p:nvSpPr>
        <p:spPr bwMode="auto">
          <a:xfrm>
            <a:off x="602587" y="5008900"/>
            <a:ext cx="302198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Expensive to fake</a:t>
            </a:r>
          </a:p>
        </p:txBody>
      </p:sp>
    </p:spTree>
    <p:extLst>
      <p:ext uri="{BB962C8B-B14F-4D97-AF65-F5344CB8AC3E}">
        <p14:creationId xmlns:p14="http://schemas.microsoft.com/office/powerpoint/2010/main" val="3607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31</a:t>
            </a:fld>
            <a:endParaRPr lang="en-US" dirty="0"/>
          </a:p>
        </p:txBody>
      </p:sp>
      <p:sp>
        <p:nvSpPr>
          <p:cNvPr id="7" name="Rounded Rectangular Callout 6"/>
          <p:cNvSpPr/>
          <p:nvPr/>
        </p:nvSpPr>
        <p:spPr bwMode="auto">
          <a:xfrm>
            <a:off x="336445" y="485234"/>
            <a:ext cx="3964409" cy="919401"/>
          </a:xfrm>
          <a:prstGeom prst="wedgeRoundRectCallout">
            <a:avLst>
              <a:gd name="adj1" fmla="val -4177"/>
              <a:gd name="adj2" fmla="val 119368"/>
              <a:gd name="adj3" fmla="val 16667"/>
            </a:avLst>
          </a:prstGeom>
          <a:solidFill>
            <a:schemeClr val="bg1"/>
          </a:solidFill>
          <a:ln w="5715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Consensus</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establishes a unique winner!</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pic>
        <p:nvPicPr>
          <p:cNvPr id="8196" name="Picture 4" descr="Image result for olympic winner laurel wr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55" y="780184"/>
            <a:ext cx="5297632" cy="529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09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132349" y="493296"/>
            <a:ext cx="4957010" cy="6005378"/>
          </a:xfrm>
          <a:prstGeom prst="rect">
            <a:avLst/>
          </a:prstGeom>
          <a:solidFill>
            <a:schemeClr val="bg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32</a:t>
            </a:fld>
            <a:endParaRPr lang="en-US" dirty="0"/>
          </a:p>
        </p:txBody>
      </p:sp>
      <p:sp>
        <p:nvSpPr>
          <p:cNvPr id="8" name="Rounded Rectangular Callout 7"/>
          <p:cNvSpPr/>
          <p:nvPr/>
        </p:nvSpPr>
        <p:spPr bwMode="auto">
          <a:xfrm>
            <a:off x="3246120" y="5745534"/>
            <a:ext cx="5668114" cy="919401"/>
          </a:xfrm>
          <a:prstGeom prst="wedgeRoundRectCallout">
            <a:avLst>
              <a:gd name="adj1" fmla="val 8451"/>
              <a:gd name="adj2" fmla="val -172371"/>
              <a:gd name="adj3" fmla="val 16667"/>
            </a:avLst>
          </a:prstGeom>
          <a:solidFill>
            <a:schemeClr val="bg1"/>
          </a:solidFill>
          <a:ln w="57150" cap="flat" cmpd="sng" algn="ctr">
            <a:solidFill>
              <a:schemeClr val="accent1">
                <a:lumMod val="60000"/>
                <a:lumOff val="40000"/>
              </a:schemeClr>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PoW</a:t>
            </a: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Consensus might pick multiple winners every now and then</a:t>
            </a:r>
          </a:p>
        </p:txBody>
      </p:sp>
      <p:pic>
        <p:nvPicPr>
          <p:cNvPr id="10242" name="Picture 2" descr="Image result for participation trophy sat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2092"/>
            <a:ext cx="5182921" cy="345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361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solidFill>
            <a:schemeClr val="bg1"/>
          </a:solidFill>
        </p:spPr>
      </p:pic>
      <p:sp>
        <p:nvSpPr>
          <p:cNvPr id="2" name="Rectangle 1"/>
          <p:cNvSpPr/>
          <p:nvPr/>
        </p:nvSpPr>
        <p:spPr bwMode="auto">
          <a:xfrm>
            <a:off x="4439653" y="842211"/>
            <a:ext cx="4957010" cy="5450305"/>
          </a:xfrm>
          <a:prstGeom prst="rect">
            <a:avLst/>
          </a:prstGeom>
          <a:solidFill>
            <a:schemeClr val="bg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33</a:t>
            </a:fld>
            <a:endParaRPr lang="en-US" dirty="0"/>
          </a:p>
        </p:txBody>
      </p:sp>
      <p:sp>
        <p:nvSpPr>
          <p:cNvPr id="7" name="Rounded Rectangular Callout 6"/>
          <p:cNvSpPr/>
          <p:nvPr/>
        </p:nvSpPr>
        <p:spPr bwMode="auto">
          <a:xfrm>
            <a:off x="336446" y="485234"/>
            <a:ext cx="4362080" cy="919401"/>
          </a:xfrm>
          <a:prstGeom prst="wedgeRoundRectCallout">
            <a:avLst>
              <a:gd name="adj1" fmla="val -4177"/>
              <a:gd name="adj2" fmla="val 119368"/>
              <a:gd name="adj3" fmla="val 16667"/>
            </a:avLst>
          </a:prstGeom>
          <a:solidFill>
            <a:schemeClr val="bg1"/>
          </a:solidFill>
          <a:ln w="5715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Consensus</a:t>
            </a:r>
            <a:r>
              <a:rPr lang="en-US" b="1" dirty="0">
                <a:solidFill>
                  <a:srgbClr val="FFFF00"/>
                </a:solidFill>
                <a:latin typeface="Arial" panose="020B0604020202020204" pitchFamily="34" charset="0"/>
                <a:cs typeface="Arial" panose="020B0604020202020204" pitchFamily="34" charset="0"/>
              </a:rPr>
              <a:t>, once reached, is </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permanent!</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pic>
        <p:nvPicPr>
          <p:cNvPr id="13316" name="Picture 4" descr="Image result for pyramids of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26" y="1812607"/>
            <a:ext cx="4315934" cy="323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5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20664" y="1026695"/>
            <a:ext cx="4957010" cy="5450305"/>
          </a:xfrm>
          <a:prstGeom prst="rect">
            <a:avLst/>
          </a:prstGeom>
          <a:solidFill>
            <a:schemeClr val="bg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34</a:t>
            </a:fld>
            <a:endParaRPr lang="en-US" dirty="0"/>
          </a:p>
        </p:txBody>
      </p:sp>
      <p:sp>
        <p:nvSpPr>
          <p:cNvPr id="8" name="Rounded Rectangular Callout 7"/>
          <p:cNvSpPr/>
          <p:nvPr/>
        </p:nvSpPr>
        <p:spPr bwMode="auto">
          <a:xfrm>
            <a:off x="5232132" y="5336686"/>
            <a:ext cx="3549754" cy="1328023"/>
          </a:xfrm>
          <a:prstGeom prst="wedgeRoundRectCallout">
            <a:avLst>
              <a:gd name="adj1" fmla="val 116"/>
              <a:gd name="adj2" fmla="val -137561"/>
              <a:gd name="adj3" fmla="val 16667"/>
            </a:avLst>
          </a:prstGeom>
          <a:solidFill>
            <a:schemeClr val="bg1"/>
          </a:solidFill>
          <a:ln w="5715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PoW</a:t>
            </a: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 consensus emerges only over time</a:t>
            </a:r>
          </a:p>
        </p:txBody>
      </p:sp>
      <p:pic>
        <p:nvPicPr>
          <p:cNvPr id="12292" name="Picture 4" descr="Image result for medieval dispu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7312"/>
            <a:ext cx="4431546" cy="435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61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c6.nrostatic.com/sites/default/files/uploaded/signing-of-magna-car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505" y="-1"/>
            <a:ext cx="6917495" cy="69174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solidFill>
                  <a:srgbClr val="FFFF00"/>
                </a:solidFill>
              </a:rPr>
              <a:pPr>
                <a:defRPr/>
              </a:pPr>
              <a:t>35</a:t>
            </a:fld>
            <a:endParaRPr lang="en-US" dirty="0">
              <a:solidFill>
                <a:srgbClr val="FFFF00"/>
              </a:solidFill>
            </a:endParaRPr>
          </a:p>
        </p:txBody>
      </p:sp>
      <p:sp>
        <p:nvSpPr>
          <p:cNvPr id="7" name="TextBox 6"/>
          <p:cNvSpPr txBox="1"/>
          <p:nvPr/>
        </p:nvSpPr>
        <p:spPr bwMode="auto">
          <a:xfrm>
            <a:off x="835740" y="783771"/>
            <a:ext cx="2781531" cy="523220"/>
          </a:xfrm>
          <a:prstGeom prst="rect">
            <a:avLst/>
          </a:prstGeom>
          <a:solidFill>
            <a:schemeClr val="bg1"/>
          </a:solidFill>
          <a:ln w="76200">
            <a:solidFill>
              <a:schemeClr val="tx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chemeClr val="tx1"/>
                </a:solidFill>
                <a:latin typeface="Arial" panose="020B0604020202020204" pitchFamily="34" charset="0"/>
                <a:cs typeface="Arial" panose="020B0604020202020204" pitchFamily="34" charset="0"/>
              </a:rPr>
              <a:t>Smart Contracts</a:t>
            </a:r>
          </a:p>
        </p:txBody>
      </p:sp>
      <p:sp>
        <p:nvSpPr>
          <p:cNvPr id="9" name="TextBox 8"/>
          <p:cNvSpPr txBox="1"/>
          <p:nvPr/>
        </p:nvSpPr>
        <p:spPr bwMode="auto">
          <a:xfrm>
            <a:off x="866357" y="3547877"/>
            <a:ext cx="3879588" cy="523220"/>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Not contacts, not smart</a:t>
            </a:r>
          </a:p>
        </p:txBody>
      </p:sp>
      <p:sp>
        <p:nvSpPr>
          <p:cNvPr id="10" name="TextBox 9"/>
          <p:cNvSpPr txBox="1"/>
          <p:nvPr/>
        </p:nvSpPr>
        <p:spPr bwMode="auto">
          <a:xfrm>
            <a:off x="866357" y="2494051"/>
            <a:ext cx="5501827" cy="523220"/>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Scripts that run on the blockchain</a:t>
            </a:r>
          </a:p>
        </p:txBody>
      </p:sp>
    </p:spTree>
    <p:extLst>
      <p:ext uri="{BB962C8B-B14F-4D97-AF65-F5344CB8AC3E}">
        <p14:creationId xmlns:p14="http://schemas.microsoft.com/office/powerpoint/2010/main" val="652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36</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contract Ballot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mapping</a:t>
            </a:r>
            <a:r>
              <a:rPr lang="en-US" sz="2800" b="1" dirty="0">
                <a:solidFill>
                  <a:srgbClr val="3333FF"/>
                </a:solidFill>
                <a:latin typeface="Courier New" charset="0"/>
                <a:cs typeface="Courier New" charset="0"/>
              </a:rPr>
              <a:t>(address =&gt; Voter)</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public </a:t>
            </a:r>
            <a:r>
              <a:rPr lang="en-US" sz="2800" b="1" dirty="0">
                <a:solidFill>
                  <a:srgbClr val="3333FF"/>
                </a:solidFill>
                <a:latin typeface="Courier New" charset="0"/>
                <a:cs typeface="Courier New" charset="0"/>
              </a:rPr>
              <a:t>voters; </a:t>
            </a:r>
          </a:p>
          <a:p>
            <a:pPr algn="l" eaLnBrk="1" hangingPunct="1">
              <a:lnSpc>
                <a:spcPct val="70000"/>
              </a:lnSpc>
              <a:spcBef>
                <a:spcPct val="30000"/>
              </a:spcBef>
            </a:pPr>
            <a:r>
              <a:rPr lang="en-US" sz="2800" b="1" dirty="0">
                <a:solidFill>
                  <a:srgbClr val="3333FF"/>
                </a:solidFill>
                <a:latin typeface="Courier New" charset="0"/>
                <a:cs typeface="Courier New" charset="0"/>
              </a:rPr>
              <a:t>     … </a:t>
            </a:r>
            <a:r>
              <a:rPr lang="en-US" sz="2800" b="1" dirty="0">
                <a:solidFill>
                  <a:srgbClr val="00B050"/>
                </a:solidFill>
                <a:latin typeface="Courier New" charset="0"/>
                <a:cs typeface="Courier New" charset="0"/>
              </a:rPr>
              <a:t>// more state </a:t>
            </a:r>
            <a:r>
              <a:rPr lang="en-US" sz="2800" b="1" dirty="0" err="1">
                <a:solidFill>
                  <a:srgbClr val="00B050"/>
                </a:solidFill>
                <a:latin typeface="Courier New" charset="0"/>
                <a:cs typeface="Courier New" charset="0"/>
              </a:rPr>
              <a:t>decls</a:t>
            </a:r>
            <a:endParaRPr lang="en-US" sz="2800" b="1" dirty="0">
              <a:solidFill>
                <a:srgbClr val="00B050"/>
              </a:solidFill>
              <a:latin typeface="Courier New" charset="0"/>
              <a:cs typeface="Courier New" charset="0"/>
            </a:endParaRP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vote</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proposal</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Voter sender = voters[</a:t>
            </a:r>
            <a:r>
              <a:rPr lang="en-US" sz="2800" b="1" dirty="0" err="1">
                <a:solidFill>
                  <a:srgbClr val="0066FF"/>
                </a:solidFill>
                <a:latin typeface="Courier New" charset="0"/>
                <a:cs typeface="Courier New" charset="0"/>
              </a:rPr>
              <a:t>msg.sender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sender.voted</a:t>
            </a:r>
            <a:r>
              <a:rPr lang="en-US" sz="2800" b="1" dirty="0">
                <a:solidFill>
                  <a:schemeClr val="bg1">
                    <a:lumMod val="50000"/>
                  </a:schemeClr>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err="1">
                <a:solidFill>
                  <a:srgbClr val="0066FF"/>
                </a:solidFill>
                <a:latin typeface="Courier New" charset="0"/>
                <a:cs typeface="Courier New" charset="0"/>
              </a:rPr>
              <a:t>sender.voted</a:t>
            </a:r>
            <a:r>
              <a:rPr lang="en-US" sz="2800" b="1" dirty="0">
                <a:solidFill>
                  <a:srgbClr val="0066FF"/>
                </a:solidFill>
                <a:latin typeface="Courier New" charset="0"/>
                <a:cs typeface="Courier New" charset="0"/>
              </a:rPr>
              <a:t> =</a:t>
            </a:r>
            <a:r>
              <a:rPr lang="en-US" sz="2800" b="1" dirty="0">
                <a:solidFill>
                  <a:schemeClr val="bg1">
                    <a:lumMod val="50000"/>
                  </a:schemeClr>
                </a:solidFill>
                <a:latin typeface="Courier New" charset="0"/>
                <a:cs typeface="Courier New" charset="0"/>
              </a:rPr>
              <a:t> true;</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err="1">
                <a:solidFill>
                  <a:srgbClr val="0066FF"/>
                </a:solidFill>
                <a:latin typeface="Courier New" charset="0"/>
                <a:cs typeface="Courier New" charset="0"/>
              </a:rPr>
              <a:t>sender.vote</a:t>
            </a:r>
            <a:r>
              <a:rPr lang="en-US" sz="2800" b="1" dirty="0">
                <a:solidFill>
                  <a:srgbClr val="0066FF"/>
                </a:solidFill>
                <a:latin typeface="Courier New" charset="0"/>
                <a:cs typeface="Courier New" charset="0"/>
              </a:rPr>
              <a:t> = proposal;</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proposals[proposal].</a:t>
            </a:r>
            <a:r>
              <a:rPr lang="en-US" sz="2800" b="1" dirty="0" err="1">
                <a:solidFill>
                  <a:srgbClr val="0066FF"/>
                </a:solidFill>
                <a:latin typeface="Courier New" charset="0"/>
                <a:cs typeface="Courier New" charset="0"/>
              </a:rPr>
              <a:t>voteCount</a:t>
            </a:r>
            <a:endParaRPr lang="en-US" sz="2800" b="1" dirty="0">
              <a:solidFill>
                <a:srgbClr val="0066FF"/>
              </a:solidFill>
              <a:latin typeface="Courier New" charset="0"/>
              <a:cs typeface="Courier New" charset="0"/>
            </a:endParaRPr>
          </a:p>
          <a:p>
            <a:pPr algn="l" eaLnBrk="1" hangingPunct="1">
              <a:lnSpc>
                <a:spcPct val="70000"/>
              </a:lnSpc>
              <a:spcBef>
                <a:spcPct val="30000"/>
              </a:spcBef>
            </a:pPr>
            <a:r>
              <a:rPr lang="en-US" sz="2800" b="1" dirty="0">
                <a:solidFill>
                  <a:srgbClr val="0066FF"/>
                </a:solidFill>
                <a:latin typeface="Courier New" charset="0"/>
                <a:cs typeface="Courier New" charset="0"/>
              </a:rPr>
              <a:t>      += </a:t>
            </a:r>
            <a:r>
              <a:rPr lang="en-US" sz="2800" b="1" dirty="0" err="1">
                <a:solidFill>
                  <a:srgbClr val="0066FF"/>
                </a:solidFill>
                <a:latin typeface="Courier New" charset="0"/>
                <a:cs typeface="Courier New" charset="0"/>
              </a:rPr>
              <a:t>sender.weight</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a:t>
            </a:r>
          </a:p>
        </p:txBody>
      </p:sp>
      <p:sp>
        <p:nvSpPr>
          <p:cNvPr id="5" name="TextBox 4"/>
          <p:cNvSpPr txBox="1"/>
          <p:nvPr/>
        </p:nvSpPr>
        <p:spPr bwMode="auto">
          <a:xfrm>
            <a:off x="2057400" y="5731530"/>
            <a:ext cx="570540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Looks like an object in a language</a:t>
            </a:r>
          </a:p>
        </p:txBody>
      </p:sp>
    </p:spTree>
    <p:extLst>
      <p:ext uri="{BB962C8B-B14F-4D97-AF65-F5344CB8AC3E}">
        <p14:creationId xmlns:p14="http://schemas.microsoft.com/office/powerpoint/2010/main" val="1070466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37</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contract Ballot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mapping</a:t>
            </a:r>
            <a:r>
              <a:rPr lang="en-US" sz="2800" b="1" dirty="0">
                <a:solidFill>
                  <a:srgbClr val="3333FF"/>
                </a:solidFill>
                <a:latin typeface="Courier New" charset="0"/>
                <a:cs typeface="Courier New" charset="0"/>
              </a:rPr>
              <a:t>(address =&gt; Voter)</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public </a:t>
            </a:r>
            <a:r>
              <a:rPr lang="en-US" sz="2800" b="1" dirty="0">
                <a:solidFill>
                  <a:srgbClr val="3333FF"/>
                </a:solidFill>
                <a:latin typeface="Courier New" charset="0"/>
                <a:cs typeface="Courier New" charset="0"/>
              </a:rPr>
              <a:t>voters; </a:t>
            </a:r>
          </a:p>
          <a:p>
            <a:pPr algn="l" eaLnBrk="1" hangingPunct="1">
              <a:lnSpc>
                <a:spcPct val="70000"/>
              </a:lnSpc>
              <a:spcBef>
                <a:spcPct val="30000"/>
              </a:spcBef>
            </a:pPr>
            <a:r>
              <a:rPr lang="en-US" sz="2800" b="1" dirty="0">
                <a:solidFill>
                  <a:srgbClr val="3333FF"/>
                </a:solidFill>
                <a:latin typeface="Courier New" charset="0"/>
                <a:cs typeface="Courier New" charset="0"/>
              </a:rPr>
              <a:t>     … </a:t>
            </a:r>
            <a:r>
              <a:rPr lang="en-US" sz="2800" b="1" dirty="0">
                <a:solidFill>
                  <a:srgbClr val="00B050"/>
                </a:solidFill>
                <a:latin typeface="Courier New" charset="0"/>
                <a:cs typeface="Courier New" charset="0"/>
              </a:rPr>
              <a:t>// more state </a:t>
            </a:r>
            <a:r>
              <a:rPr lang="en-US" sz="2800" b="1" dirty="0" err="1">
                <a:solidFill>
                  <a:srgbClr val="00B050"/>
                </a:solidFill>
                <a:latin typeface="Courier New" charset="0"/>
                <a:cs typeface="Courier New" charset="0"/>
              </a:rPr>
              <a:t>decls</a:t>
            </a:r>
            <a:endParaRPr lang="en-US" sz="2800" b="1" dirty="0">
              <a:solidFill>
                <a:srgbClr val="00B050"/>
              </a:solidFill>
              <a:latin typeface="Courier New" charset="0"/>
              <a:cs typeface="Courier New" charset="0"/>
            </a:endParaRP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tx1">
                    <a:lumMod val="75000"/>
                  </a:schemeClr>
                </a:solidFill>
                <a:latin typeface="Courier New" charset="0"/>
                <a:cs typeface="Courier New" charset="0"/>
              </a:rPr>
              <a:t>function vote(</a:t>
            </a:r>
            <a:r>
              <a:rPr lang="en-US" sz="2800" b="1" dirty="0" err="1">
                <a:solidFill>
                  <a:schemeClr val="tx1">
                    <a:lumMod val="75000"/>
                  </a:schemeClr>
                </a:solidFill>
                <a:latin typeface="Courier New" charset="0"/>
                <a:cs typeface="Courier New" charset="0"/>
              </a:rPr>
              <a:t>uint</a:t>
            </a:r>
            <a:r>
              <a:rPr lang="en-US" sz="2800" b="1" dirty="0">
                <a:solidFill>
                  <a:schemeClr val="tx1">
                    <a:lumMod val="75000"/>
                  </a:schemeClr>
                </a:solidFill>
                <a:latin typeface="Courier New" charset="0"/>
                <a:cs typeface="Courier New" charset="0"/>
              </a:rPr>
              <a:t> proposal)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Voter sender = voters[</a:t>
            </a:r>
            <a:r>
              <a:rPr lang="en-US" sz="2800" b="1" dirty="0" err="1">
                <a:solidFill>
                  <a:schemeClr val="tx1">
                    <a:lumMod val="75000"/>
                  </a:schemeClr>
                </a:solidFill>
                <a:latin typeface="Courier New" charset="0"/>
                <a:cs typeface="Courier New" charset="0"/>
              </a:rPr>
              <a:t>msg.sender</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if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 = true;</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a:t>
            </a:r>
            <a:r>
              <a:rPr lang="en-US" sz="2800" b="1" dirty="0">
                <a:solidFill>
                  <a:schemeClr val="tx1">
                    <a:lumMod val="75000"/>
                  </a:schemeClr>
                </a:solidFill>
                <a:latin typeface="Courier New" charset="0"/>
                <a:cs typeface="Courier New" charset="0"/>
              </a:rPr>
              <a:t> = proposal;</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proposals[proposal].</a:t>
            </a:r>
            <a:r>
              <a:rPr lang="en-US" sz="2800" b="1" dirty="0" err="1">
                <a:solidFill>
                  <a:schemeClr val="tx1">
                    <a:lumMod val="75000"/>
                  </a:schemeClr>
                </a:solidFill>
                <a:latin typeface="Courier New" charset="0"/>
                <a:cs typeface="Courier New" charset="0"/>
              </a:rPr>
              <a:t>voteCount</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 </a:t>
            </a:r>
            <a:r>
              <a:rPr lang="en-US" sz="2800" b="1" dirty="0" err="1">
                <a:solidFill>
                  <a:schemeClr val="tx1">
                    <a:lumMod val="75000"/>
                  </a:schemeClr>
                </a:solidFill>
                <a:latin typeface="Courier New" charset="0"/>
                <a:cs typeface="Courier New" charset="0"/>
              </a:rPr>
              <a:t>sender.weight</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a:t>
            </a:r>
          </a:p>
        </p:txBody>
      </p:sp>
      <p:sp>
        <p:nvSpPr>
          <p:cNvPr id="6" name="Rounded Rectangular Callout 5"/>
          <p:cNvSpPr/>
          <p:nvPr/>
        </p:nvSpPr>
        <p:spPr>
          <a:xfrm>
            <a:off x="536028" y="533399"/>
            <a:ext cx="5918200" cy="1371601"/>
          </a:xfrm>
          <a:prstGeom prst="wedgeRoundRectCallout">
            <a:avLst>
              <a:gd name="adj1" fmla="val -32021"/>
              <a:gd name="adj2" fmla="val 121810"/>
              <a:gd name="adj3" fmla="val 16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p:cNvSpPr txBox="1"/>
          <p:nvPr/>
        </p:nvSpPr>
        <p:spPr bwMode="auto">
          <a:xfrm>
            <a:off x="769702" y="3167390"/>
            <a:ext cx="272542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Long-lived state</a:t>
            </a:r>
          </a:p>
        </p:txBody>
      </p:sp>
    </p:spTree>
    <p:extLst>
      <p:ext uri="{BB962C8B-B14F-4D97-AF65-F5344CB8AC3E}">
        <p14:creationId xmlns:p14="http://schemas.microsoft.com/office/powerpoint/2010/main" val="47124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38</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contract Ballot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mapping(address =&gt; Voter)</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public voters;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 // more state </a:t>
            </a:r>
            <a:r>
              <a:rPr lang="en-US" sz="2800" b="1" dirty="0" err="1">
                <a:solidFill>
                  <a:schemeClr val="tx1">
                    <a:lumMod val="75000"/>
                  </a:schemeClr>
                </a:solidFill>
                <a:latin typeface="Courier New" charset="0"/>
                <a:cs typeface="Courier New" charset="0"/>
              </a:rPr>
              <a:t>decls</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vote</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proposal</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Voter sender = voters[</a:t>
            </a:r>
            <a:r>
              <a:rPr lang="en-US" sz="2800" b="1" dirty="0" err="1">
                <a:solidFill>
                  <a:schemeClr val="tx1">
                    <a:lumMod val="75000"/>
                  </a:schemeClr>
                </a:solidFill>
                <a:latin typeface="Courier New" charset="0"/>
                <a:cs typeface="Courier New" charset="0"/>
              </a:rPr>
              <a:t>msg.sender</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if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 = true;</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a:t>
            </a:r>
            <a:r>
              <a:rPr lang="en-US" sz="2800" b="1" dirty="0">
                <a:solidFill>
                  <a:schemeClr val="tx1">
                    <a:lumMod val="75000"/>
                  </a:schemeClr>
                </a:solidFill>
                <a:latin typeface="Courier New" charset="0"/>
                <a:cs typeface="Courier New" charset="0"/>
              </a:rPr>
              <a:t> = proposal;</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proposals[proposal].</a:t>
            </a:r>
            <a:r>
              <a:rPr lang="en-US" sz="2800" b="1" dirty="0" err="1">
                <a:solidFill>
                  <a:schemeClr val="tx1">
                    <a:lumMod val="75000"/>
                  </a:schemeClr>
                </a:solidFill>
                <a:latin typeface="Courier New" charset="0"/>
                <a:cs typeface="Courier New" charset="0"/>
              </a:rPr>
              <a:t>voteCount</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 </a:t>
            </a:r>
            <a:r>
              <a:rPr lang="en-US" sz="2800" b="1" dirty="0" err="1">
                <a:solidFill>
                  <a:schemeClr val="tx1">
                    <a:lumMod val="75000"/>
                  </a:schemeClr>
                </a:solidFill>
                <a:latin typeface="Courier New" charset="0"/>
                <a:cs typeface="Courier New" charset="0"/>
              </a:rPr>
              <a:t>sender.weight</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a:t>
            </a:r>
          </a:p>
        </p:txBody>
      </p:sp>
      <p:sp>
        <p:nvSpPr>
          <p:cNvPr id="6" name="Rounded Rectangular Callout 5"/>
          <p:cNvSpPr/>
          <p:nvPr/>
        </p:nvSpPr>
        <p:spPr>
          <a:xfrm>
            <a:off x="798786" y="1580657"/>
            <a:ext cx="6924608" cy="831467"/>
          </a:xfrm>
          <a:prstGeom prst="wedgeRoundRectCallout">
            <a:avLst>
              <a:gd name="adj1" fmla="val -32021"/>
              <a:gd name="adj2" fmla="val 121810"/>
              <a:gd name="adj3" fmla="val 16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p:cNvSpPr txBox="1"/>
          <p:nvPr/>
        </p:nvSpPr>
        <p:spPr bwMode="auto">
          <a:xfrm>
            <a:off x="1072196" y="3200400"/>
            <a:ext cx="517620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Functions to manipulate state</a:t>
            </a:r>
          </a:p>
        </p:txBody>
      </p:sp>
      <p:sp>
        <p:nvSpPr>
          <p:cNvPr id="8" name="TextBox 7"/>
          <p:cNvSpPr txBox="1"/>
          <p:nvPr/>
        </p:nvSpPr>
        <p:spPr bwMode="auto">
          <a:xfrm>
            <a:off x="1072196" y="4314319"/>
            <a:ext cx="5440680" cy="954107"/>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One contract typically calls another’s functions …</a:t>
            </a:r>
          </a:p>
        </p:txBody>
      </p:sp>
    </p:spTree>
    <p:extLst>
      <p:ext uri="{BB962C8B-B14F-4D97-AF65-F5344CB8AC3E}">
        <p14:creationId xmlns:p14="http://schemas.microsoft.com/office/powerpoint/2010/main" val="30767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39</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contract Ballot {</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mapping(address =&gt; Voter)</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public voters; </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 // more state </a:t>
            </a:r>
            <a:r>
              <a:rPr lang="en-US" sz="2800" b="1" dirty="0" err="1">
                <a:solidFill>
                  <a:schemeClr val="tx1">
                    <a:lumMod val="65000"/>
                  </a:schemeClr>
                </a:solidFill>
                <a:latin typeface="Courier New" charset="0"/>
                <a:cs typeface="Courier New" charset="0"/>
              </a:rPr>
              <a:t>decls</a:t>
            </a:r>
            <a:endParaRPr lang="en-US" sz="2800" b="1" dirty="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function vote(</a:t>
            </a:r>
            <a:r>
              <a:rPr lang="en-US" sz="2800" b="1" dirty="0" err="1">
                <a:solidFill>
                  <a:schemeClr val="tx1">
                    <a:lumMod val="65000"/>
                  </a:schemeClr>
                </a:solidFill>
                <a:latin typeface="Courier New" charset="0"/>
                <a:cs typeface="Courier New" charset="0"/>
              </a:rPr>
              <a:t>uint</a:t>
            </a:r>
            <a:r>
              <a:rPr lang="en-US" sz="2800" b="1" dirty="0">
                <a:solidFill>
                  <a:schemeClr val="tx1">
                    <a:lumMod val="65000"/>
                  </a:schemeClr>
                </a:solidFill>
                <a:latin typeface="Courier New" charset="0"/>
                <a:cs typeface="Courier New" charset="0"/>
              </a:rPr>
              <a:t> proposal) </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Voter sender = voters[</a:t>
            </a:r>
            <a:r>
              <a:rPr lang="en-US" sz="2800" b="1" dirty="0" err="1">
                <a:solidFill>
                  <a:schemeClr val="tx1">
                    <a:lumMod val="65000"/>
                  </a:schemeClr>
                </a:solidFill>
                <a:latin typeface="Courier New" charset="0"/>
                <a:cs typeface="Courier New" charset="0"/>
              </a:rPr>
              <a:t>msg.sender</a:t>
            </a:r>
            <a:r>
              <a:rPr lang="en-US" sz="2800" b="1" dirty="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if (</a:t>
            </a:r>
            <a:r>
              <a:rPr lang="en-US" sz="2800" b="1" dirty="0" err="1">
                <a:solidFill>
                  <a:schemeClr val="tx1">
                    <a:lumMod val="65000"/>
                  </a:schemeClr>
                </a:solidFill>
                <a:latin typeface="Courier New" charset="0"/>
                <a:cs typeface="Courier New" charset="0"/>
              </a:rPr>
              <a:t>sender.voted</a:t>
            </a:r>
            <a:r>
              <a:rPr lang="en-US" sz="2800" b="1" dirty="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err="1">
                <a:solidFill>
                  <a:schemeClr val="tx1">
                    <a:lumMod val="65000"/>
                  </a:schemeClr>
                </a:solidFill>
                <a:latin typeface="Courier New" charset="0"/>
                <a:cs typeface="Courier New" charset="0"/>
              </a:rPr>
              <a:t>sender.voted</a:t>
            </a:r>
            <a:r>
              <a:rPr lang="en-US" sz="2800" b="1" dirty="0">
                <a:solidFill>
                  <a:schemeClr val="tx1">
                    <a:lumMod val="65000"/>
                  </a:schemeClr>
                </a:solidFill>
                <a:latin typeface="Courier New" charset="0"/>
                <a:cs typeface="Courier New" charset="0"/>
              </a:rPr>
              <a:t> = true;</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err="1">
                <a:solidFill>
                  <a:schemeClr val="tx1">
                    <a:lumMod val="65000"/>
                  </a:schemeClr>
                </a:solidFill>
                <a:latin typeface="Courier New" charset="0"/>
                <a:cs typeface="Courier New" charset="0"/>
              </a:rPr>
              <a:t>sender.vote</a:t>
            </a:r>
            <a:r>
              <a:rPr lang="en-US" sz="2800" b="1" dirty="0">
                <a:solidFill>
                  <a:schemeClr val="tx1">
                    <a:lumMod val="65000"/>
                  </a:schemeClr>
                </a:solidFill>
                <a:latin typeface="Courier New" charset="0"/>
                <a:cs typeface="Courier New" charset="0"/>
              </a:rPr>
              <a:t> = proposal;</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proposals[proposal].</a:t>
            </a:r>
            <a:r>
              <a:rPr lang="en-US" sz="2800" b="1" dirty="0" err="1">
                <a:solidFill>
                  <a:schemeClr val="tx1">
                    <a:lumMod val="65000"/>
                  </a:schemeClr>
                </a:solidFill>
                <a:latin typeface="Courier New" charset="0"/>
                <a:cs typeface="Courier New" charset="0"/>
              </a:rPr>
              <a:t>voteCount</a:t>
            </a:r>
            <a:endParaRPr lang="en-US" sz="2800" b="1" dirty="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 </a:t>
            </a:r>
            <a:r>
              <a:rPr lang="en-US" sz="2800" b="1" dirty="0" err="1">
                <a:solidFill>
                  <a:schemeClr val="tx1">
                    <a:lumMod val="65000"/>
                  </a:schemeClr>
                </a:solidFill>
                <a:latin typeface="Courier New" charset="0"/>
                <a:cs typeface="Courier New" charset="0"/>
              </a:rPr>
              <a:t>sender.weight</a:t>
            </a:r>
            <a:r>
              <a:rPr lang="en-US" sz="2800" b="1" dirty="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a:t>
            </a:r>
          </a:p>
        </p:txBody>
      </p:sp>
      <p:sp>
        <p:nvSpPr>
          <p:cNvPr id="5" name="TextBox 4"/>
          <p:cNvSpPr txBox="1"/>
          <p:nvPr/>
        </p:nvSpPr>
        <p:spPr bwMode="auto">
          <a:xfrm>
            <a:off x="929639" y="713800"/>
            <a:ext cx="514596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Model looks single-threaded …</a:t>
            </a:r>
          </a:p>
        </p:txBody>
      </p:sp>
      <p:sp>
        <p:nvSpPr>
          <p:cNvPr id="6" name="TextBox 5"/>
          <p:cNvSpPr txBox="1"/>
          <p:nvPr/>
        </p:nvSpPr>
        <p:spPr bwMode="auto">
          <a:xfrm>
            <a:off x="1851660" y="1857137"/>
            <a:ext cx="5440680"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Contracts executed sequentially (by miners) before consensus,</a:t>
            </a:r>
          </a:p>
        </p:txBody>
      </p:sp>
      <p:sp>
        <p:nvSpPr>
          <p:cNvPr id="7" name="TextBox 6"/>
          <p:cNvSpPr txBox="1"/>
          <p:nvPr/>
        </p:nvSpPr>
        <p:spPr bwMode="auto">
          <a:xfrm>
            <a:off x="1851660" y="3118515"/>
            <a:ext cx="5440680" cy="954107"/>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Re-executed sequentially (by verifiers) after consensus,</a:t>
            </a:r>
          </a:p>
        </p:txBody>
      </p:sp>
      <p:sp>
        <p:nvSpPr>
          <p:cNvPr id="9" name="TextBox 8"/>
          <p:cNvSpPr txBox="1"/>
          <p:nvPr/>
        </p:nvSpPr>
        <p:spPr bwMode="auto">
          <a:xfrm>
            <a:off x="1851660" y="4379893"/>
            <a:ext cx="5440680" cy="523220"/>
          </a:xfrm>
          <a:prstGeom prst="rect">
            <a:avLst/>
          </a:prstGeom>
          <a:solidFill>
            <a:schemeClr val="bg1"/>
          </a:solidFill>
          <a:ln w="76200">
            <a:solidFill>
              <a:srgbClr val="7030A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No concurrency, no worries!</a:t>
            </a:r>
          </a:p>
        </p:txBody>
      </p:sp>
    </p:spTree>
    <p:extLst>
      <p:ext uri="{BB962C8B-B14F-4D97-AF65-F5344CB8AC3E}">
        <p14:creationId xmlns:p14="http://schemas.microsoft.com/office/powerpoint/2010/main" val="10399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4</a:t>
            </a:fld>
            <a:endParaRPr lang="en-US" dirty="0"/>
          </a:p>
        </p:txBody>
      </p:sp>
      <p:pic>
        <p:nvPicPr>
          <p:cNvPr id="1026" name="Picture 2" descr="https://upload.wikimedia.org/wikipedia/commons/thumb/9/94/Gartner_Hype_Cycle.svg/320px-Gartner_Hype_Cycl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 y="764285"/>
            <a:ext cx="8199120" cy="5329430"/>
          </a:xfrm>
          <a:prstGeom prst="rect">
            <a:avLst/>
          </a:prstGeom>
          <a:solidFill>
            <a:schemeClr val="tx1"/>
          </a:solidFill>
        </p:spPr>
      </p:pic>
      <p:sp>
        <p:nvSpPr>
          <p:cNvPr id="4" name="Rounded Rectangular Callout 3"/>
          <p:cNvSpPr/>
          <p:nvPr/>
        </p:nvSpPr>
        <p:spPr bwMode="auto">
          <a:xfrm>
            <a:off x="2545658" y="751949"/>
            <a:ext cx="2183822" cy="510778"/>
          </a:xfrm>
          <a:prstGeom prst="wedgeRoundRectCallout">
            <a:avLst>
              <a:gd name="adj1" fmla="val -57298"/>
              <a:gd name="adj2" fmla="val 162337"/>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rgbClr val="FFFF00"/>
                </a:solidFill>
                <a:effectLst/>
                <a:latin typeface="Arial" panose="020B0604020202020204" pitchFamily="34" charset="0"/>
                <a:cs typeface="Arial" panose="020B0604020202020204" pitchFamily="34" charset="0"/>
              </a:rPr>
              <a:t>BTC at $20K</a:t>
            </a:r>
            <a:endPar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5" name="Rounded Rectangular Callout 4"/>
          <p:cNvSpPr/>
          <p:nvPr/>
        </p:nvSpPr>
        <p:spPr bwMode="auto">
          <a:xfrm>
            <a:off x="1219778" y="3444349"/>
            <a:ext cx="2183822" cy="510778"/>
          </a:xfrm>
          <a:prstGeom prst="wedgeRoundRectCallout">
            <a:avLst>
              <a:gd name="adj1" fmla="val 46450"/>
              <a:gd name="adj2" fmla="val 224995"/>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BTC today?</a:t>
            </a:r>
          </a:p>
        </p:txBody>
      </p:sp>
      <p:sp>
        <p:nvSpPr>
          <p:cNvPr id="6" name="Rounded Rectangular Callout 5"/>
          <p:cNvSpPr/>
          <p:nvPr/>
        </p:nvSpPr>
        <p:spPr bwMode="auto">
          <a:xfrm>
            <a:off x="4542098" y="5019198"/>
            <a:ext cx="3062662" cy="510778"/>
          </a:xfrm>
          <a:prstGeom prst="wedgeRoundRectCallout">
            <a:avLst>
              <a:gd name="adj1" fmla="val -60887"/>
              <a:gd name="adj2" fmla="val -223552"/>
              <a:gd name="adj3" fmla="val 16667"/>
            </a:avLst>
          </a:prstGeom>
          <a:solidFill>
            <a:schemeClr val="bg1"/>
          </a:solidFill>
          <a:ln w="76200" cap="flat" cmpd="sng" algn="ctr">
            <a:solidFill>
              <a:srgbClr val="FFFF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Arial" panose="020B0604020202020204" pitchFamily="34" charset="0"/>
                <a:cs typeface="Arial" panose="020B0604020202020204" pitchFamily="34" charset="0"/>
              </a:rPr>
              <a:t>Our mission here</a:t>
            </a:r>
          </a:p>
        </p:txBody>
      </p:sp>
    </p:spTree>
    <p:extLst>
      <p:ext uri="{BB962C8B-B14F-4D97-AF65-F5344CB8AC3E}">
        <p14:creationId xmlns:p14="http://schemas.microsoft.com/office/powerpoint/2010/main" val="23665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6839030" y="6248400"/>
            <a:ext cx="1905000" cy="457200"/>
          </a:xfrm>
        </p:spPr>
        <p:txBody>
          <a:bodyPr/>
          <a:lstStyle/>
          <a:p>
            <a:pPr>
              <a:defRPr/>
            </a:pPr>
            <a:fld id="{FE25F947-77F5-4CA6-8472-B4B2967773ED}" type="slidenum">
              <a:rPr lang="x-none" smtClean="0">
                <a:solidFill>
                  <a:srgbClr val="FFFF00"/>
                </a:solidFill>
              </a:rPr>
              <a:pPr>
                <a:defRPr/>
              </a:pPr>
              <a:t>40</a:t>
            </a:fld>
            <a:endParaRPr lang="en-US" dirty="0">
              <a:solidFill>
                <a:srgbClr val="FFFF00"/>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7547">
            <a:off x="1159255" y="680498"/>
            <a:ext cx="8273780" cy="963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932853" y="2771992"/>
            <a:ext cx="781117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DAO = Decentralized Autonomous Organization</a:t>
            </a:r>
          </a:p>
        </p:txBody>
      </p:sp>
      <p:sp>
        <p:nvSpPr>
          <p:cNvPr id="7" name="TextBox 6"/>
          <p:cNvSpPr txBox="1"/>
          <p:nvPr/>
        </p:nvSpPr>
        <p:spPr bwMode="auto">
          <a:xfrm>
            <a:off x="3078697" y="4717200"/>
            <a:ext cx="5665333"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No managers or board of directors</a:t>
            </a:r>
          </a:p>
        </p:txBody>
      </p:sp>
      <p:sp>
        <p:nvSpPr>
          <p:cNvPr id="8" name="TextBox 7"/>
          <p:cNvSpPr txBox="1"/>
          <p:nvPr/>
        </p:nvSpPr>
        <p:spPr bwMode="auto">
          <a:xfrm>
            <a:off x="882583" y="5482799"/>
            <a:ext cx="786144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Controlled by smart contacts and investor voting</a:t>
            </a:r>
          </a:p>
        </p:txBody>
      </p:sp>
      <p:grpSp>
        <p:nvGrpSpPr>
          <p:cNvPr id="4" name="Group 3"/>
          <p:cNvGrpSpPr/>
          <p:nvPr/>
        </p:nvGrpSpPr>
        <p:grpSpPr>
          <a:xfrm>
            <a:off x="161231" y="3537591"/>
            <a:ext cx="8582799" cy="937230"/>
            <a:chOff x="161231" y="3805692"/>
            <a:chExt cx="8582799" cy="937230"/>
          </a:xfrm>
        </p:grpSpPr>
        <p:sp>
          <p:nvSpPr>
            <p:cNvPr id="5" name="TextBox 4"/>
            <p:cNvSpPr txBox="1"/>
            <p:nvPr/>
          </p:nvSpPr>
          <p:spPr bwMode="auto">
            <a:xfrm>
              <a:off x="161231" y="3805692"/>
              <a:ext cx="858279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Invests in other businesses: about $50 Million capital</a:t>
              </a:r>
            </a:p>
          </p:txBody>
        </p:sp>
        <p:sp>
          <p:nvSpPr>
            <p:cNvPr id="9" name="TextBox 8"/>
            <p:cNvSpPr txBox="1"/>
            <p:nvPr/>
          </p:nvSpPr>
          <p:spPr bwMode="auto">
            <a:xfrm>
              <a:off x="4699364" y="4219702"/>
              <a:ext cx="390203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In </a:t>
              </a:r>
              <a:r>
                <a:rPr lang="en-US" sz="2800" i="1" dirty="0">
                  <a:solidFill>
                    <a:srgbClr val="FFFF00"/>
                  </a:solidFill>
                  <a:latin typeface="Arial" panose="020B0604020202020204" pitchFamily="34" charset="0"/>
                  <a:cs typeface="Arial" panose="020B0604020202020204" pitchFamily="34" charset="0"/>
                </a:rPr>
                <a:t>Ether</a:t>
              </a:r>
              <a:r>
                <a:rPr lang="en-US" sz="2800" dirty="0">
                  <a:solidFill>
                    <a:srgbClr val="FFFF00"/>
                  </a:solidFill>
                  <a:latin typeface="Arial" panose="020B0604020202020204" pitchFamily="34" charset="0"/>
                  <a:cs typeface="Arial" panose="020B0604020202020204" pitchFamily="34" charset="0"/>
                </a:rPr>
                <a:t> cryptocurrency</a:t>
              </a:r>
            </a:p>
          </p:txBody>
        </p:sp>
      </p:grpSp>
      <p:sp>
        <p:nvSpPr>
          <p:cNvPr id="10" name="TextBox 9"/>
          <p:cNvSpPr txBox="1"/>
          <p:nvPr/>
        </p:nvSpPr>
        <p:spPr bwMode="auto">
          <a:xfrm>
            <a:off x="430848" y="372291"/>
            <a:ext cx="2463560"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An Application</a:t>
            </a:r>
          </a:p>
        </p:txBody>
      </p:sp>
    </p:spTree>
    <p:extLst>
      <p:ext uri="{BB962C8B-B14F-4D97-AF65-F5344CB8AC3E}">
        <p14:creationId xmlns:p14="http://schemas.microsoft.com/office/powerpoint/2010/main" val="395305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6839030" y="6248400"/>
            <a:ext cx="1905000" cy="457200"/>
          </a:xfrm>
        </p:spPr>
        <p:txBody>
          <a:bodyPr/>
          <a:lstStyle/>
          <a:p>
            <a:pPr>
              <a:defRPr/>
            </a:pPr>
            <a:fld id="{FE25F947-77F5-4CA6-8472-B4B2967773ED}" type="slidenum">
              <a:rPr lang="x-none" smtClean="0"/>
              <a:pPr>
                <a:defRPr/>
              </a:pPr>
              <a:t>41</a:t>
            </a:fld>
            <a:endParaRPr lang="en-US" dirty="0"/>
          </a:p>
        </p:txBody>
      </p:sp>
      <p:pic>
        <p:nvPicPr>
          <p:cNvPr id="2150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7547">
            <a:off x="1159255" y="680498"/>
            <a:ext cx="8273780" cy="963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932853" y="2771992"/>
            <a:ext cx="7811177"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lumMod val="50000"/>
                  </a:schemeClr>
                </a:solidFill>
                <a:latin typeface="Arial" panose="020B0604020202020204" pitchFamily="34" charset="0"/>
                <a:cs typeface="Arial" panose="020B0604020202020204" pitchFamily="34" charset="0"/>
              </a:rPr>
              <a:t>DAO = Decentralized Autonomous Organization</a:t>
            </a:r>
          </a:p>
        </p:txBody>
      </p:sp>
      <p:sp>
        <p:nvSpPr>
          <p:cNvPr id="7" name="TextBox 6"/>
          <p:cNvSpPr txBox="1"/>
          <p:nvPr/>
        </p:nvSpPr>
        <p:spPr bwMode="auto">
          <a:xfrm>
            <a:off x="3078697" y="4717200"/>
            <a:ext cx="5665333"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lumMod val="50000"/>
                  </a:schemeClr>
                </a:solidFill>
                <a:latin typeface="Arial" panose="020B0604020202020204" pitchFamily="34" charset="0"/>
                <a:cs typeface="Arial" panose="020B0604020202020204" pitchFamily="34" charset="0"/>
              </a:rPr>
              <a:t>No managers or board of directors</a:t>
            </a:r>
          </a:p>
        </p:txBody>
      </p:sp>
      <p:sp>
        <p:nvSpPr>
          <p:cNvPr id="8" name="TextBox 7"/>
          <p:cNvSpPr txBox="1"/>
          <p:nvPr/>
        </p:nvSpPr>
        <p:spPr bwMode="auto">
          <a:xfrm>
            <a:off x="882583" y="5482799"/>
            <a:ext cx="7861447"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lumMod val="50000"/>
                  </a:schemeClr>
                </a:solidFill>
                <a:latin typeface="Arial" panose="020B0604020202020204" pitchFamily="34" charset="0"/>
                <a:cs typeface="Arial" panose="020B0604020202020204" pitchFamily="34" charset="0"/>
              </a:rPr>
              <a:t>Controlled by smart contacts and investor voting</a:t>
            </a:r>
          </a:p>
        </p:txBody>
      </p:sp>
      <p:grpSp>
        <p:nvGrpSpPr>
          <p:cNvPr id="4" name="Group 3"/>
          <p:cNvGrpSpPr/>
          <p:nvPr/>
        </p:nvGrpSpPr>
        <p:grpSpPr>
          <a:xfrm>
            <a:off x="161231" y="3537591"/>
            <a:ext cx="8582799" cy="937230"/>
            <a:chOff x="161231" y="3805692"/>
            <a:chExt cx="8582799" cy="937230"/>
          </a:xfrm>
        </p:grpSpPr>
        <p:sp>
          <p:nvSpPr>
            <p:cNvPr id="5" name="TextBox 4"/>
            <p:cNvSpPr txBox="1"/>
            <p:nvPr/>
          </p:nvSpPr>
          <p:spPr bwMode="auto">
            <a:xfrm>
              <a:off x="161231" y="3805692"/>
              <a:ext cx="8582799"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lumMod val="50000"/>
                    </a:schemeClr>
                  </a:solidFill>
                  <a:latin typeface="Arial" panose="020B0604020202020204" pitchFamily="34" charset="0"/>
                  <a:cs typeface="Arial" panose="020B0604020202020204" pitchFamily="34" charset="0"/>
                </a:rPr>
                <a:t>Invests in other businesses: about $50 Million capital</a:t>
              </a:r>
            </a:p>
          </p:txBody>
        </p:sp>
        <p:sp>
          <p:nvSpPr>
            <p:cNvPr id="9" name="TextBox 8"/>
            <p:cNvSpPr txBox="1"/>
            <p:nvPr/>
          </p:nvSpPr>
          <p:spPr bwMode="auto">
            <a:xfrm>
              <a:off x="4699364" y="4219702"/>
              <a:ext cx="3902030"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lumMod val="50000"/>
                    </a:schemeClr>
                  </a:solidFill>
                  <a:latin typeface="Arial" panose="020B0604020202020204" pitchFamily="34" charset="0"/>
                  <a:cs typeface="Arial" panose="020B0604020202020204" pitchFamily="34" charset="0"/>
                </a:rPr>
                <a:t>In </a:t>
              </a:r>
              <a:r>
                <a:rPr lang="en-US" sz="2800" i="1" dirty="0">
                  <a:solidFill>
                    <a:schemeClr val="bg1">
                      <a:lumMod val="50000"/>
                    </a:schemeClr>
                  </a:solidFill>
                  <a:latin typeface="Arial" panose="020B0604020202020204" pitchFamily="34" charset="0"/>
                  <a:cs typeface="Arial" panose="020B0604020202020204" pitchFamily="34" charset="0"/>
                </a:rPr>
                <a:t>Ether</a:t>
              </a:r>
              <a:r>
                <a:rPr lang="en-US" sz="2800" dirty="0">
                  <a:solidFill>
                    <a:schemeClr val="bg1">
                      <a:lumMod val="50000"/>
                    </a:schemeClr>
                  </a:solidFill>
                  <a:latin typeface="Arial" panose="020B0604020202020204" pitchFamily="34" charset="0"/>
                  <a:cs typeface="Arial" panose="020B0604020202020204" pitchFamily="34" charset="0"/>
                </a:rPr>
                <a:t> cryptocurrency</a:t>
              </a:r>
            </a:p>
          </p:txBody>
        </p:sp>
      </p:grpSp>
      <p:sp>
        <p:nvSpPr>
          <p:cNvPr id="10" name="TextBox 9"/>
          <p:cNvSpPr txBox="1"/>
          <p:nvPr/>
        </p:nvSpPr>
        <p:spPr bwMode="auto">
          <a:xfrm>
            <a:off x="2319621" y="2921169"/>
            <a:ext cx="4504759" cy="1015663"/>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6000" dirty="0">
                <a:solidFill>
                  <a:srgbClr val="FFFF00"/>
                </a:solidFill>
                <a:latin typeface="Arial" panose="020B0604020202020204" pitchFamily="34" charset="0"/>
                <a:cs typeface="Arial" panose="020B0604020202020204" pitchFamily="34" charset="0"/>
              </a:rPr>
              <a:t>“code is law”</a:t>
            </a:r>
          </a:p>
        </p:txBody>
      </p:sp>
    </p:spTree>
    <p:extLst>
      <p:ext uri="{BB962C8B-B14F-4D97-AF65-F5344CB8AC3E}">
        <p14:creationId xmlns:p14="http://schemas.microsoft.com/office/powerpoint/2010/main" val="1474438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solidFill>
                  <a:srgbClr val="FFFF00"/>
                </a:solidFill>
              </a:rPr>
              <a:pPr>
                <a:defRPr/>
              </a:pPr>
              <a:t>42</a:t>
            </a:fld>
            <a:endParaRPr lang="en-US" dirty="0">
              <a:solidFill>
                <a:srgbClr val="FFFF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50796">
            <a:off x="592665" y="-1003304"/>
            <a:ext cx="6485467" cy="844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359">
            <a:off x="2078567" y="1861710"/>
            <a:ext cx="73914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5191">
            <a:off x="171918" y="3004632"/>
            <a:ext cx="7326959" cy="770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86132">
            <a:off x="2696843" y="4187942"/>
            <a:ext cx="684847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1417898" y="5708659"/>
            <a:ext cx="6308204"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Much hyperventilation about effect on future of finance</a:t>
            </a:r>
          </a:p>
        </p:txBody>
      </p:sp>
    </p:spTree>
    <p:extLst>
      <p:ext uri="{BB962C8B-B14F-4D97-AF65-F5344CB8AC3E}">
        <p14:creationId xmlns:p14="http://schemas.microsoft.com/office/powerpoint/2010/main" val="131727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43</a:t>
            </a:fld>
            <a:endParaRPr lang="en-US" sz="1400" dirty="0">
              <a:latin typeface="Arial" panose="020B0604020202020204" pitchFamily="34"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a:solidFill>
                  <a:srgbClr val="3333FF"/>
                </a:solidFill>
                <a:latin typeface="Courier New" charset="0"/>
                <a:cs typeface="Courier New" charset="0"/>
              </a:rPr>
              <a:t>withdraw(</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client.call.sendMoney</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p:txBody>
      </p:sp>
      <p:sp>
        <p:nvSpPr>
          <p:cNvPr id="2" name="Right Arrow 1"/>
          <p:cNvSpPr/>
          <p:nvPr/>
        </p:nvSpPr>
        <p:spPr>
          <a:xfrm flipH="1">
            <a:off x="7289800" y="12954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p:cNvSpPr txBox="1"/>
          <p:nvPr/>
        </p:nvSpPr>
        <p:spPr bwMode="auto">
          <a:xfrm>
            <a:off x="1671206" y="4419600"/>
            <a:ext cx="6001964"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Client wants to withdraw own money</a:t>
            </a:r>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43</a:t>
            </a:fld>
            <a:endParaRPr lang="en-US" dirty="0"/>
          </a:p>
        </p:txBody>
      </p:sp>
    </p:spTree>
    <p:extLst>
      <p:ext uri="{BB962C8B-B14F-4D97-AF65-F5344CB8AC3E}">
        <p14:creationId xmlns:p14="http://schemas.microsoft.com/office/powerpoint/2010/main" val="615397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44</a:t>
            </a:fld>
            <a:endParaRPr lang="en-US" sz="1400" dirty="0">
              <a:latin typeface="Arial" panose="020B0604020202020204" pitchFamily="34"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client = </a:t>
            </a:r>
            <a:r>
              <a:rPr lang="en-US" sz="2800" b="1" dirty="0" err="1">
                <a:solidFill>
                  <a:schemeClr val="bg1"/>
                </a:solidFill>
                <a:latin typeface="Courier New" charset="0"/>
                <a:cs typeface="Courier New" charset="0"/>
              </a:rPr>
              <a:t>msg</a:t>
            </a:r>
            <a:r>
              <a:rPr lang="en-US" sz="2800" b="1" dirty="0" err="1">
                <a:solidFill>
                  <a:srgbClr val="3333FF"/>
                </a:solidFill>
                <a:latin typeface="Courier New" charset="0"/>
                <a:cs typeface="Courier New" charset="0"/>
              </a:rPr>
              <a:t>.sender</a:t>
            </a:r>
            <a:r>
              <a:rPr lang="en-US" sz="2800" b="1" dirty="0">
                <a:solidFill>
                  <a:srgbClr val="3333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client.call.sendMoney</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p:txBody>
      </p:sp>
      <p:sp>
        <p:nvSpPr>
          <p:cNvPr id="7" name="TextBox 6"/>
          <p:cNvSpPr txBox="1"/>
          <p:nvPr/>
        </p:nvSpPr>
        <p:spPr bwMode="auto">
          <a:xfrm>
            <a:off x="3410464" y="4419600"/>
            <a:ext cx="2323072"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Which client?</a:t>
            </a:r>
          </a:p>
        </p:txBody>
      </p:sp>
      <p:sp>
        <p:nvSpPr>
          <p:cNvPr id="8" name="Right Arrow 7"/>
          <p:cNvSpPr/>
          <p:nvPr/>
        </p:nvSpPr>
        <p:spPr>
          <a:xfrm flipH="1">
            <a:off x="7162800" y="1810223"/>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44</a:t>
            </a:fld>
            <a:endParaRPr lang="en-US" dirty="0"/>
          </a:p>
        </p:txBody>
      </p:sp>
    </p:spTree>
    <p:extLst>
      <p:ext uri="{BB962C8B-B14F-4D97-AF65-F5344CB8AC3E}">
        <p14:creationId xmlns:p14="http://schemas.microsoft.com/office/powerpoint/2010/main" val="131946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45</a:t>
            </a:fld>
            <a:endParaRPr lang="en-US" sz="1400" dirty="0">
              <a:latin typeface="Arial" panose="020B0604020202020204" pitchFamily="34"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(balance[client] &gt;=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client.call.sendMoney</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7" name="TextBox 6"/>
          <p:cNvSpPr txBox="1"/>
          <p:nvPr/>
        </p:nvSpPr>
        <p:spPr bwMode="auto">
          <a:xfrm>
            <a:off x="1809064" y="4419600"/>
            <a:ext cx="5525872"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Does client have enough money?</a:t>
            </a:r>
          </a:p>
        </p:txBody>
      </p:sp>
      <p:sp>
        <p:nvSpPr>
          <p:cNvPr id="8" name="Right Arrow 7"/>
          <p:cNvSpPr/>
          <p:nvPr/>
        </p:nvSpPr>
        <p:spPr>
          <a:xfrm flipH="1">
            <a:off x="7785100" y="22098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45</a:t>
            </a:fld>
            <a:endParaRPr lang="en-US" dirty="0"/>
          </a:p>
        </p:txBody>
      </p:sp>
    </p:spTree>
    <p:extLst>
      <p:ext uri="{BB962C8B-B14F-4D97-AF65-F5344CB8AC3E}">
        <p14:creationId xmlns:p14="http://schemas.microsoft.com/office/powerpoint/2010/main" val="2064793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46</a:t>
            </a:fld>
            <a:endParaRPr lang="en-US" sz="1400" dirty="0">
              <a:latin typeface="Arial" panose="020B0604020202020204" pitchFamily="34"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(balance[client] &gt;= amount}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p:txBody>
      </p:sp>
      <p:sp>
        <p:nvSpPr>
          <p:cNvPr id="7" name="TextBox 6"/>
          <p:cNvSpPr txBox="1"/>
          <p:nvPr/>
        </p:nvSpPr>
        <p:spPr bwMode="auto">
          <a:xfrm>
            <a:off x="547759" y="4419600"/>
            <a:ext cx="7941972" cy="954107"/>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Transfer the money by calling a function in another contract …</a:t>
            </a:r>
          </a:p>
        </p:txBody>
      </p:sp>
      <p:sp>
        <p:nvSpPr>
          <p:cNvPr id="8" name="Right Arrow 7"/>
          <p:cNvSpPr/>
          <p:nvPr/>
        </p:nvSpPr>
        <p:spPr>
          <a:xfrm flipH="1">
            <a:off x="7956330" y="2572223"/>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46</a:t>
            </a:fld>
            <a:endParaRPr lang="en-US" dirty="0"/>
          </a:p>
        </p:txBody>
      </p:sp>
    </p:spTree>
    <p:extLst>
      <p:ext uri="{BB962C8B-B14F-4D97-AF65-F5344CB8AC3E}">
        <p14:creationId xmlns:p14="http://schemas.microsoft.com/office/powerpoint/2010/main" val="2353092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47</a:t>
            </a:fld>
            <a:endParaRPr lang="en-US" sz="1400" dirty="0">
              <a:latin typeface="Arial" panose="020B0604020202020204" pitchFamily="34"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(balance[client] &gt;= amount}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p:txBody>
      </p:sp>
      <p:sp>
        <p:nvSpPr>
          <p:cNvPr id="8" name="Right Arrow 7"/>
          <p:cNvSpPr/>
          <p:nvPr/>
        </p:nvSpPr>
        <p:spPr>
          <a:xfrm flipH="1">
            <a:off x="7956330" y="2572223"/>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6" descr="Image result for train wre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638" y="100965"/>
            <a:ext cx="5546725" cy="66560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bwMode="auto">
          <a:xfrm>
            <a:off x="3293477" y="3167390"/>
            <a:ext cx="255704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Let’s rewind …</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47</a:t>
            </a:fld>
            <a:endParaRPr lang="en-US" dirty="0"/>
          </a:p>
        </p:txBody>
      </p:sp>
    </p:spTree>
    <p:extLst>
      <p:ext uri="{BB962C8B-B14F-4D97-AF65-F5344CB8AC3E}">
        <p14:creationId xmlns:p14="http://schemas.microsoft.com/office/powerpoint/2010/main" val="183245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48</a:t>
            </a:fld>
            <a:endParaRPr lang="en-US" sz="1400" dirty="0">
              <a:latin typeface="Arial" panose="020B0604020202020204" pitchFamily="34" charset="0"/>
              <a:cs typeface="Arial" charset="0"/>
            </a:endParaRPr>
          </a:p>
        </p:txBody>
      </p:sp>
      <p:sp>
        <p:nvSpPr>
          <p:cNvPr id="65539"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a:solidFill>
                  <a:srgbClr val="0000FF"/>
                </a:solidFill>
                <a:latin typeface="Courier New" charset="0"/>
                <a:cs typeface="Courier New" charset="0"/>
              </a:rPr>
              <a:t>msg.sender.call.withdraw</a:t>
            </a:r>
            <a:r>
              <a:rPr lang="en-US" sz="2800" b="1" dirty="0">
                <a:solidFill>
                  <a:srgbClr val="0000FF"/>
                </a:solidFill>
                <a:latin typeface="Courier New" charset="0"/>
                <a:cs typeface="Courier New" charset="0"/>
              </a:rPr>
              <a:t>(amount)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0" name="Right Arrow 9"/>
          <p:cNvSpPr/>
          <p:nvPr/>
        </p:nvSpPr>
        <p:spPr>
          <a:xfrm flipH="1">
            <a:off x="7827403" y="12954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p:cNvSpPr txBox="1"/>
          <p:nvPr/>
        </p:nvSpPr>
        <p:spPr bwMode="auto">
          <a:xfrm>
            <a:off x="547758" y="3200400"/>
            <a:ext cx="8048485"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Transfer the money by calling another contract …</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48</a:t>
            </a:fld>
            <a:endParaRPr lang="en-US" dirty="0"/>
          </a:p>
        </p:txBody>
      </p:sp>
    </p:spTree>
    <p:extLst>
      <p:ext uri="{BB962C8B-B14F-4D97-AF65-F5344CB8AC3E}">
        <p14:creationId xmlns:p14="http://schemas.microsoft.com/office/powerpoint/2010/main" val="76737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4.44444E-6 L 2.77778E-7 0.45 " pathEditMode="relative" rAng="0" ptsTypes="AA">
                                      <p:cBhvr>
                                        <p:cTn id="6" dur="2000" fill="hold"/>
                                        <p:tgtEl>
                                          <p:spTgt spid="10"/>
                                        </p:tgtEl>
                                        <p:attrNameLst>
                                          <p:attrName>ppt_x</p:attrName>
                                          <p:attrName>ppt_y</p:attrName>
                                        </p:attrNameLst>
                                      </p:cBhvr>
                                      <p:rCtr x="0" y="2250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a:solidFill>
                  <a:srgbClr val="0000FF"/>
                </a:solidFill>
                <a:latin typeface="Courier New" charset="0"/>
                <a:cs typeface="Courier New" charset="0"/>
              </a:rPr>
              <a:t>msg.sender.call.withdraw</a:t>
            </a:r>
            <a:r>
              <a:rPr lang="en-US" sz="2800" b="1" dirty="0">
                <a:solidFill>
                  <a:srgbClr val="0000FF"/>
                </a:solidFill>
                <a:latin typeface="Courier New" charset="0"/>
                <a:cs typeface="Courier New" charset="0"/>
              </a:rPr>
              <a:t>(amount)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2"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49</a:t>
            </a:fld>
            <a:endParaRPr lang="en-US" sz="1400" dirty="0">
              <a:latin typeface="Arial" panose="020B0604020202020204" pitchFamily="34"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ight Arrow 9"/>
          <p:cNvSpPr/>
          <p:nvPr/>
        </p:nvSpPr>
        <p:spPr>
          <a:xfrm flipH="1">
            <a:off x="7841593" y="4790508"/>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p:cNvSpPr txBox="1"/>
          <p:nvPr/>
        </p:nvSpPr>
        <p:spPr bwMode="auto">
          <a:xfrm>
            <a:off x="3319894" y="3429000"/>
            <a:ext cx="2504212"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Credit account</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49</a:t>
            </a:fld>
            <a:endParaRPr lang="en-US" dirty="0"/>
          </a:p>
        </p:txBody>
      </p:sp>
    </p:spTree>
    <p:extLst>
      <p:ext uri="{BB962C8B-B14F-4D97-AF65-F5344CB8AC3E}">
        <p14:creationId xmlns:p14="http://schemas.microsoft.com/office/powerpoint/2010/main" val="375121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5</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8543">
            <a:off x="30647" y="-28428"/>
            <a:ext cx="8305642" cy="65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5136943" y="6050220"/>
            <a:ext cx="1784463"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true crime</a:t>
            </a:r>
          </a:p>
        </p:txBody>
      </p:sp>
    </p:spTree>
    <p:extLst>
      <p:ext uri="{BB962C8B-B14F-4D97-AF65-F5344CB8AC3E}">
        <p14:creationId xmlns:p14="http://schemas.microsoft.com/office/powerpoint/2010/main" val="29053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a:solidFill>
                  <a:srgbClr val="0000FF"/>
                </a:solidFill>
                <a:latin typeface="Courier New" charset="0"/>
                <a:cs typeface="Courier New" charset="0"/>
              </a:rPr>
              <a:t>msg.sender.call.withdraw</a:t>
            </a:r>
            <a:r>
              <a:rPr lang="en-US" sz="2800" b="1" dirty="0">
                <a:solidFill>
                  <a:srgbClr val="0000FF"/>
                </a:solidFill>
                <a:latin typeface="Courier New" charset="0"/>
                <a:cs typeface="Courier New" charset="0"/>
              </a:rPr>
              <a:t>(amount)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3"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50</a:t>
            </a:fld>
            <a:endParaRPr lang="en-US" sz="1400" dirty="0">
              <a:latin typeface="Arial" panose="020B0604020202020204" pitchFamily="34"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ight Arrow 9"/>
          <p:cNvSpPr/>
          <p:nvPr/>
        </p:nvSpPr>
        <p:spPr>
          <a:xfrm flipH="1">
            <a:off x="7841593" y="533224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p:cNvSpPr txBox="1"/>
          <p:nvPr/>
        </p:nvSpPr>
        <p:spPr bwMode="auto">
          <a:xfrm>
            <a:off x="1150230" y="2913663"/>
            <a:ext cx="204844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Wait, what?</a:t>
            </a:r>
          </a:p>
        </p:txBody>
      </p:sp>
      <p:sp>
        <p:nvSpPr>
          <p:cNvPr id="12" name="TextBox 11"/>
          <p:cNvSpPr txBox="1"/>
          <p:nvPr/>
        </p:nvSpPr>
        <p:spPr bwMode="auto">
          <a:xfrm>
            <a:off x="1150230" y="3693238"/>
            <a:ext cx="709200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Client makes “re-entrant” withdraw request!</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50</a:t>
            </a:fld>
            <a:endParaRPr lang="en-US" dirty="0"/>
          </a:p>
        </p:txBody>
      </p:sp>
    </p:spTree>
    <p:extLst>
      <p:ext uri="{BB962C8B-B14F-4D97-AF65-F5344CB8AC3E}">
        <p14:creationId xmlns:p14="http://schemas.microsoft.com/office/powerpoint/2010/main" val="146497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a:solidFill>
                  <a:srgbClr val="0000FF"/>
                </a:solidFill>
                <a:latin typeface="Courier New" charset="0"/>
                <a:cs typeface="Courier New" charset="0"/>
              </a:rPr>
              <a:t>msg.sender.call.withdraw</a:t>
            </a:r>
            <a:r>
              <a:rPr lang="en-US" sz="2800" b="1" dirty="0">
                <a:solidFill>
                  <a:srgbClr val="0000FF"/>
                </a:solidFill>
                <a:latin typeface="Courier New" charset="0"/>
                <a:cs typeface="Courier New" charset="0"/>
              </a:rPr>
              <a:t>(amount)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0"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51</a:t>
            </a:fld>
            <a:endParaRPr lang="en-US" sz="1400" dirty="0">
              <a:latin typeface="Arial" panose="020B0604020202020204" pitchFamily="34"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ight Arrow 13"/>
          <p:cNvSpPr/>
          <p:nvPr/>
        </p:nvSpPr>
        <p:spPr>
          <a:xfrm flipH="1">
            <a:off x="8032307" y="533224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ight Arrow 14"/>
          <p:cNvSpPr/>
          <p:nvPr/>
        </p:nvSpPr>
        <p:spPr>
          <a:xfrm flipH="1">
            <a:off x="7701232" y="10511"/>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51</a:t>
            </a:fld>
            <a:endParaRPr lang="en-US" dirty="0"/>
          </a:p>
        </p:txBody>
      </p:sp>
    </p:spTree>
    <p:extLst>
      <p:ext uri="{BB962C8B-B14F-4D97-AF65-F5344CB8AC3E}">
        <p14:creationId xmlns:p14="http://schemas.microsoft.com/office/powerpoint/2010/main" val="93212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81481E-6 L -8.33333E-7 0.13172 " pathEditMode="relative" rAng="0" ptsTypes="AA">
                                      <p:cBhvr>
                                        <p:cTn id="6" dur="2000" fill="hold"/>
                                        <p:tgtEl>
                                          <p:spTgt spid="15"/>
                                        </p:tgtEl>
                                        <p:attrNameLst>
                                          <p:attrName>ppt_x</p:attrName>
                                          <p:attrName>ppt_y</p:attrName>
                                        </p:attrNameLst>
                                      </p:cBhvr>
                                      <p:rCtr x="0" y="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a:solidFill>
                  <a:srgbClr val="0000FF"/>
                </a:solidFill>
                <a:latin typeface="Courier New" charset="0"/>
                <a:cs typeface="Courier New" charset="0"/>
              </a:rPr>
              <a:t>msg.sender.call.withdraw</a:t>
            </a:r>
            <a:r>
              <a:rPr lang="en-US" sz="2800" b="1" dirty="0">
                <a:solidFill>
                  <a:srgbClr val="0000FF"/>
                </a:solidFill>
                <a:latin typeface="Courier New" charset="0"/>
                <a:cs typeface="Courier New" charset="0"/>
              </a:rPr>
              <a:t>(amount)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0"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52</a:t>
            </a:fld>
            <a:endParaRPr lang="en-US" sz="1400" dirty="0">
              <a:latin typeface="Arial" panose="020B0604020202020204" pitchFamily="34"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p:cNvSpPr txBox="1"/>
          <p:nvPr/>
        </p:nvSpPr>
        <p:spPr bwMode="auto">
          <a:xfrm>
            <a:off x="822416" y="3431628"/>
            <a:ext cx="7499169"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Second time around, balance still looks OK …</a:t>
            </a:r>
          </a:p>
        </p:txBody>
      </p:sp>
      <p:sp>
        <p:nvSpPr>
          <p:cNvPr id="14" name="Right Arrow 13"/>
          <p:cNvSpPr/>
          <p:nvPr/>
        </p:nvSpPr>
        <p:spPr>
          <a:xfrm flipH="1">
            <a:off x="8032307" y="533224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ight Arrow 14"/>
          <p:cNvSpPr/>
          <p:nvPr/>
        </p:nvSpPr>
        <p:spPr>
          <a:xfrm flipH="1">
            <a:off x="7641099" y="909671"/>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52</a:t>
            </a:fld>
            <a:endParaRPr lang="en-US" dirty="0"/>
          </a:p>
        </p:txBody>
      </p:sp>
    </p:spTree>
    <p:extLst>
      <p:ext uri="{BB962C8B-B14F-4D97-AF65-F5344CB8AC3E}">
        <p14:creationId xmlns:p14="http://schemas.microsoft.com/office/powerpoint/2010/main" val="35713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a:solidFill>
                  <a:srgbClr val="0000FF"/>
                </a:solidFill>
                <a:latin typeface="Courier New" charset="0"/>
                <a:cs typeface="Courier New" charset="0"/>
              </a:rPr>
              <a:t>msg.sender.call.withdraw</a:t>
            </a:r>
            <a:r>
              <a:rPr lang="en-US" sz="2800" b="1" dirty="0">
                <a:solidFill>
                  <a:srgbClr val="0000FF"/>
                </a:solidFill>
                <a:latin typeface="Courier New" charset="0"/>
                <a:cs typeface="Courier New" charset="0"/>
              </a:rPr>
              <a:t>(amount)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3"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a:solidFill>
                  <a:srgbClr val="0066FF"/>
                </a:solidFill>
                <a:latin typeface="Courier New" charset="0"/>
                <a:cs typeface="Courier New" charset="0"/>
              </a:rPr>
              <a:t>withdraw</a:t>
            </a:r>
            <a:r>
              <a:rPr lang="en-US" sz="2800" b="1" dirty="0">
                <a:solidFill>
                  <a:schemeClr val="bg1">
                    <a:lumMod val="50000"/>
                  </a:schemeClr>
                </a:solidFill>
                <a:latin typeface="Courier New" charset="0"/>
                <a:cs typeface="Courier New" charset="0"/>
              </a:rPr>
              <a:t>(</a:t>
            </a:r>
            <a:r>
              <a:rPr lang="en-US" sz="2800" b="1" dirty="0" err="1">
                <a:solidFill>
                  <a:schemeClr val="bg1">
                    <a:lumMod val="50000"/>
                  </a:schemeClr>
                </a:solidFill>
                <a:latin typeface="Courier New" charset="0"/>
                <a:cs typeface="Courier New" charset="0"/>
              </a:rPr>
              <a:t>uint</a:t>
            </a: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53</a:t>
            </a:fld>
            <a:endParaRPr lang="en-US" sz="1400" dirty="0">
              <a:latin typeface="Arial" panose="020B0604020202020204" pitchFamily="34"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p:cNvSpPr txBox="1"/>
          <p:nvPr/>
        </p:nvSpPr>
        <p:spPr bwMode="auto">
          <a:xfrm>
            <a:off x="2250691" y="3431628"/>
            <a:ext cx="364394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Send money again …</a:t>
            </a:r>
          </a:p>
        </p:txBody>
      </p:sp>
      <p:sp>
        <p:nvSpPr>
          <p:cNvPr id="14" name="Right Arrow 13"/>
          <p:cNvSpPr/>
          <p:nvPr/>
        </p:nvSpPr>
        <p:spPr>
          <a:xfrm flipH="1">
            <a:off x="8032307" y="533224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ight Arrow 14"/>
          <p:cNvSpPr/>
          <p:nvPr/>
        </p:nvSpPr>
        <p:spPr>
          <a:xfrm flipH="1">
            <a:off x="7620000" y="12954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ight Arrow 9"/>
          <p:cNvSpPr/>
          <p:nvPr/>
        </p:nvSpPr>
        <p:spPr>
          <a:xfrm flipH="1">
            <a:off x="7841593" y="533224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p:cNvSpPr txBox="1"/>
          <p:nvPr/>
        </p:nvSpPr>
        <p:spPr bwMode="auto">
          <a:xfrm>
            <a:off x="4345266" y="3883806"/>
            <a:ext cx="394531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and again and again …</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53</a:t>
            </a:fld>
            <a:endParaRPr lang="en-US" dirty="0"/>
          </a:p>
        </p:txBody>
      </p:sp>
    </p:spTree>
    <p:extLst>
      <p:ext uri="{BB962C8B-B14F-4D97-AF65-F5344CB8AC3E}">
        <p14:creationId xmlns:p14="http://schemas.microsoft.com/office/powerpoint/2010/main" val="21200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This Happened</a:t>
            </a: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54</a:t>
            </a:fld>
            <a:endParaRPr lang="en-US"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57836">
            <a:off x="1015932" y="2192887"/>
            <a:ext cx="6589183" cy="7519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9756">
            <a:off x="785681" y="4189172"/>
            <a:ext cx="647700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6703587" y="5690936"/>
            <a:ext cx="1463862" cy="523220"/>
          </a:xfrm>
          <a:prstGeom prst="rect">
            <a:avLst/>
          </a:prstGeom>
          <a:solidFill>
            <a:schemeClr val="bg1"/>
          </a:solidFill>
          <a:ln w="76200">
            <a:solidFill>
              <a:srgbClr val="66FF33"/>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The fix?</a:t>
            </a:r>
          </a:p>
        </p:txBody>
      </p:sp>
    </p:spTree>
    <p:extLst>
      <p:ext uri="{BB962C8B-B14F-4D97-AF65-F5344CB8AC3E}">
        <p14:creationId xmlns:p14="http://schemas.microsoft.com/office/powerpoint/2010/main" val="1849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Arial" panose="020B0604020202020204" pitchFamily="34" charset="0"/>
                <a:cs typeface="Arial" charset="0"/>
              </a:rPr>
              <a:pPr algn="r"/>
              <a:t>55</a:t>
            </a:fld>
            <a:endParaRPr lang="en-US" sz="1400" dirty="0">
              <a:latin typeface="Arial" panose="020B0604020202020204" pitchFamily="34" charset="0"/>
              <a:cs typeface="Arial"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7610">
            <a:off x="183681" y="1860782"/>
            <a:ext cx="9203724" cy="657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a:solidFill>
                  <a:srgbClr val="FFFF00"/>
                </a:solidFill>
              </a:rPr>
              <a:t>The Fix?</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55</a:t>
            </a:fld>
            <a:endParaRPr lang="en-US" dirty="0"/>
          </a:p>
        </p:txBody>
      </p:sp>
    </p:spTree>
    <p:extLst>
      <p:ext uri="{BB962C8B-B14F-4D97-AF65-F5344CB8AC3E}">
        <p14:creationId xmlns:p14="http://schemas.microsoft.com/office/powerpoint/2010/main" val="1761567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907610">
            <a:off x="183681" y="1860782"/>
            <a:ext cx="9203724" cy="657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537" name="Slide Number Placeholder 3"/>
          <p:cNvSpPr txBox="1">
            <a:spLocks noGrp="1"/>
          </p:cNvSpPr>
          <p:nvPr/>
        </p:nvSpPr>
        <p:spPr bwMode="auto">
          <a:xfrm>
            <a:off x="6451600" y="780733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solidFill>
                  <a:srgbClr val="FFFF00"/>
                </a:solidFill>
                <a:latin typeface="Arial" panose="020B0604020202020204" pitchFamily="34" charset="0"/>
                <a:cs typeface="Arial" charset="0"/>
              </a:rPr>
              <a:pPr algn="r"/>
              <a:t>56</a:t>
            </a:fld>
            <a:endParaRPr lang="en-US" sz="1400" dirty="0">
              <a:solidFill>
                <a:srgbClr val="FFFF00"/>
              </a:solidFill>
              <a:latin typeface="Arial" panose="020B0604020202020204" pitchFamily="34" charset="0"/>
              <a:cs typeface="Arial" charset="0"/>
            </a:endParaRPr>
          </a:p>
        </p:txBody>
      </p:sp>
      <p:sp>
        <p:nvSpPr>
          <p:cNvPr id="9" name="TextBox 8"/>
          <p:cNvSpPr txBox="1"/>
          <p:nvPr/>
        </p:nvSpPr>
        <p:spPr bwMode="auto">
          <a:xfrm>
            <a:off x="535617" y="4120843"/>
            <a:ext cx="842089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Ha-ha, just kidding about that “code is law” thing …</a:t>
            </a:r>
          </a:p>
        </p:txBody>
      </p:sp>
      <p:sp>
        <p:nvSpPr>
          <p:cNvPr id="7" name="TextBox 6"/>
          <p:cNvSpPr txBox="1"/>
          <p:nvPr/>
        </p:nvSpPr>
        <p:spPr bwMode="auto">
          <a:xfrm>
            <a:off x="535617" y="3291853"/>
            <a:ext cx="773961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Roll back blockchain and restart before DAO …</a:t>
            </a:r>
          </a:p>
        </p:txBody>
      </p:sp>
      <p:sp>
        <p:nvSpPr>
          <p:cNvPr id="3" name="Title 2"/>
          <p:cNvSpPr>
            <a:spLocks noGrp="1"/>
          </p:cNvSpPr>
          <p:nvPr>
            <p:ph type="title"/>
          </p:nvPr>
        </p:nvSpPr>
        <p:spPr/>
        <p:txBody>
          <a:bodyPr/>
          <a:lstStyle/>
          <a:p>
            <a:r>
              <a:rPr lang="en-US" dirty="0">
                <a:solidFill>
                  <a:srgbClr val="FFFF00"/>
                </a:solidFill>
              </a:rPr>
              <a:t>The Fix</a:t>
            </a:r>
          </a:p>
        </p:txBody>
      </p:sp>
      <p:sp>
        <p:nvSpPr>
          <p:cNvPr id="2" name="Slide Number Placeholder 1"/>
          <p:cNvSpPr>
            <a:spLocks noGrp="1"/>
          </p:cNvSpPr>
          <p:nvPr>
            <p:ph type="sldNum" sz="quarter" idx="11"/>
          </p:nvPr>
        </p:nvSpPr>
        <p:spPr/>
        <p:txBody>
          <a:bodyPr/>
          <a:lstStyle/>
          <a:p>
            <a:pPr>
              <a:defRPr/>
            </a:pPr>
            <a:fld id="{D65C4E5D-DA99-460E-9E68-E8A28959880C}" type="slidenum">
              <a:rPr lang="x-none" smtClean="0"/>
              <a:pPr>
                <a:defRPr/>
              </a:pPr>
              <a:t>56</a:t>
            </a:fld>
            <a:endParaRPr lang="en-US" dirty="0"/>
          </a:p>
        </p:txBody>
      </p:sp>
    </p:spTree>
    <p:extLst>
      <p:ext uri="{BB962C8B-B14F-4D97-AF65-F5344CB8AC3E}">
        <p14:creationId xmlns:p14="http://schemas.microsoft.com/office/powerpoint/2010/main" val="31779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57</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691816" y="579120"/>
            <a:ext cx="6687762" cy="919401"/>
          </a:xfrm>
          <a:prstGeom prst="wedgeRoundRectCallout">
            <a:avLst>
              <a:gd name="adj1" fmla="val 36344"/>
              <a:gd name="adj2" fmla="val 145763"/>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This is a new and</a:t>
            </a:r>
            <a:r>
              <a:rPr kumimoji="0" lang="en-US" sz="2400" b="1" i="0" u="none" strike="noStrike" cap="none" normalizeH="0" dirty="0">
                <a:ln>
                  <a:noFill/>
                </a:ln>
                <a:solidFill>
                  <a:schemeClr val="bg1"/>
                </a:solidFill>
                <a:effectLst/>
                <a:latin typeface="Arial" panose="020B0604020202020204" pitchFamily="34" charset="0"/>
                <a:cs typeface="Arial" panose="020B0604020202020204" pitchFamily="34" charset="0"/>
              </a:rPr>
              <a:t> exotic hazard that no one could have anticipated!</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8" name="Rounded Rectangular Callout 7"/>
          <p:cNvSpPr/>
          <p:nvPr/>
        </p:nvSpPr>
        <p:spPr bwMode="auto">
          <a:xfrm>
            <a:off x="691816" y="5238188"/>
            <a:ext cx="6418847" cy="1328023"/>
          </a:xfrm>
          <a:prstGeom prst="wedgeRoundRectCallout">
            <a:avLst>
              <a:gd name="adj1" fmla="val -10078"/>
              <a:gd name="adj2" fmla="val -107683"/>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This is a classical monitor invariant violation covered in undergraduate programming classes</a:t>
            </a:r>
          </a:p>
        </p:txBody>
      </p:sp>
    </p:spTree>
    <p:extLst>
      <p:ext uri="{BB962C8B-B14F-4D97-AF65-F5344CB8AC3E}">
        <p14:creationId xmlns:p14="http://schemas.microsoft.com/office/powerpoint/2010/main" val="29193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58</a:t>
            </a:fld>
            <a:endParaRPr lang="en-US" dirty="0"/>
          </a:p>
        </p:txBody>
      </p:sp>
      <p:pic>
        <p:nvPicPr>
          <p:cNvPr id="1026" name="Picture 2" descr="Image result for spy vs s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21" y="768774"/>
            <a:ext cx="8692758" cy="5320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392900" y="127949"/>
            <a:ext cx="235820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Ideal vs Real</a:t>
            </a:r>
          </a:p>
        </p:txBody>
      </p:sp>
      <p:sp>
        <p:nvSpPr>
          <p:cNvPr id="6" name="Rounded Rectangular Callout 5"/>
          <p:cNvSpPr/>
          <p:nvPr/>
        </p:nvSpPr>
        <p:spPr bwMode="auto">
          <a:xfrm>
            <a:off x="5254560" y="102394"/>
            <a:ext cx="3811144" cy="1872853"/>
          </a:xfrm>
          <a:prstGeom prst="wedgeRoundRectCallout">
            <a:avLst>
              <a:gd name="adj1" fmla="val -38692"/>
              <a:gd name="adj2" fmla="val 82123"/>
              <a:gd name="adj3" fmla="val 16667"/>
            </a:avLst>
          </a:prstGeom>
          <a:solidFill>
            <a:schemeClr val="bg1"/>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Your poorly-debugged</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a:t>
            </a:r>
            <a:r>
              <a:rPr kumimoji="0" lang="en-US" sz="2400" b="1" i="0" u="none" strike="noStrike" cap="none" normalizeH="0" dirty="0" err="1">
                <a:ln>
                  <a:noFill/>
                </a:ln>
                <a:solidFill>
                  <a:srgbClr val="FFFF00"/>
                </a:solidFill>
                <a:effectLst/>
                <a:latin typeface="Arial" panose="020B0604020202020204" pitchFamily="34" charset="0"/>
                <a:cs typeface="Arial" panose="020B0604020202020204" pitchFamily="34" charset="0"/>
              </a:rPr>
              <a:t>Javascript</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that can’t be changed … is law? </a:t>
            </a:r>
            <a:r>
              <a:rPr lang="en-US" sz="3200" dirty="0" err="1">
                <a:solidFill>
                  <a:srgbClr val="FFFF00"/>
                </a:solidFill>
                <a:latin typeface="Arial" panose="020B0604020202020204" pitchFamily="34" charset="0"/>
              </a:rPr>
              <a:t>Спасибо</a:t>
            </a:r>
            <a:r>
              <a:rPr lang="en-US" sz="3200" dirty="0">
                <a:solidFill>
                  <a:srgbClr val="FFFF00"/>
                </a:solidFill>
                <a:latin typeface="Arial" panose="020B0604020202020204" pitchFamily="34" charset="0"/>
              </a:rPr>
              <a:t>!</a:t>
            </a:r>
            <a:endParaRPr kumimoji="0" lang="en-US"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4" name="Rounded Rectangular Callout 3"/>
          <p:cNvSpPr/>
          <p:nvPr/>
        </p:nvSpPr>
        <p:spPr bwMode="auto">
          <a:xfrm>
            <a:off x="425576" y="579120"/>
            <a:ext cx="3811144" cy="1328023"/>
          </a:xfrm>
          <a:prstGeom prst="wedgeRoundRectCallout">
            <a:avLst>
              <a:gd name="adj1" fmla="val 37968"/>
              <a:gd name="adj2" fmla="val 79436"/>
              <a:gd name="adj3" fmla="val 16667"/>
            </a:avLst>
          </a:prstGeom>
          <a:solidFill>
            <a:srgbClr val="FF00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Censorship </a:t>
            </a:r>
            <a:r>
              <a:rPr kumimoji="0" lang="en-US" sz="2400" b="1" i="0" u="none" strike="noStrike" cap="none" normalizeH="0" baseline="0" dirty="0" err="1">
                <a:ln>
                  <a:noFill/>
                </a:ln>
                <a:solidFill>
                  <a:srgbClr val="FFFF00"/>
                </a:solidFill>
                <a:effectLst/>
                <a:latin typeface="Arial" panose="020B0604020202020204" pitchFamily="34" charset="0"/>
                <a:cs typeface="Arial" panose="020B0604020202020204" pitchFamily="34" charset="0"/>
              </a:rPr>
              <a:t>resistence</a:t>
            </a: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a:t>
            </a:r>
          </a:p>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FF00"/>
                </a:solidFill>
                <a:latin typeface="Arial" panose="020B0604020202020204" pitchFamily="34" charset="0"/>
                <a:cs typeface="Arial" panose="020B0604020202020204" pitchFamily="34" charset="0"/>
              </a:rPr>
              <a:t>Trust-free society!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Immutable</a:t>
            </a:r>
            <a:r>
              <a:rPr kumimoji="0" lang="en-US" sz="2400" b="1" i="0" u="none" strike="noStrike" cap="none" normalizeH="0" dirty="0">
                <a:ln>
                  <a:noFill/>
                </a:ln>
                <a:solidFill>
                  <a:srgbClr val="FFFF00"/>
                </a:solidFill>
                <a:effectLst/>
                <a:latin typeface="Arial" panose="020B0604020202020204" pitchFamily="34" charset="0"/>
                <a:cs typeface="Arial" panose="020B0604020202020204" pitchFamily="34" charset="0"/>
              </a:rPr>
              <a:t> code is law!</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86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59</a:t>
            </a:fld>
            <a:endParaRPr lang="en-US" dirty="0"/>
          </a:p>
        </p:txBody>
      </p:sp>
      <p:pic>
        <p:nvPicPr>
          <p:cNvPr id="41986" name="Picture 2" descr="“John Hughes posts ‘Why Functional Programming Matters’ ”&#10;Ferdinand Pauwels&#10;Oil on canvas&#10;1872&#10;(collaboration from Richard Carls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31" y="-9078"/>
            <a:ext cx="5641974" cy="6876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917855" y="783601"/>
            <a:ext cx="7805040" cy="954107"/>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Blockchains will have deeper impact on society than many mainstream distributed applications</a:t>
            </a:r>
          </a:p>
        </p:txBody>
      </p:sp>
      <p:sp>
        <p:nvSpPr>
          <p:cNvPr id="7" name="TextBox 6"/>
          <p:cNvSpPr txBox="1"/>
          <p:nvPr/>
        </p:nvSpPr>
        <p:spPr bwMode="auto">
          <a:xfrm>
            <a:off x="917855" y="4081093"/>
            <a:ext cx="6726521"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Exciting and valuable research challenge</a:t>
            </a:r>
          </a:p>
        </p:txBody>
      </p:sp>
      <p:sp>
        <p:nvSpPr>
          <p:cNvPr id="8" name="TextBox 7"/>
          <p:cNvSpPr txBox="1"/>
          <p:nvPr/>
        </p:nvSpPr>
        <p:spPr bwMode="auto">
          <a:xfrm>
            <a:off x="1157504" y="5298951"/>
            <a:ext cx="1164101"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Merci!</a:t>
            </a:r>
          </a:p>
        </p:txBody>
      </p:sp>
      <p:sp>
        <p:nvSpPr>
          <p:cNvPr id="9" name="TextBox 8"/>
          <p:cNvSpPr txBox="1"/>
          <p:nvPr/>
        </p:nvSpPr>
        <p:spPr bwMode="auto">
          <a:xfrm>
            <a:off x="917855" y="2432347"/>
            <a:ext cx="7307123"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a:solidFill>
                  <a:srgbClr val="FFFF00"/>
                </a:solidFill>
                <a:latin typeface="Arial" panose="020B0604020202020204" pitchFamily="34" charset="0"/>
                <a:cs typeface="Arial" panose="020B0604020202020204" pitchFamily="34" charset="0"/>
              </a:rPr>
              <a:t>Blockchain Universe is a mirror-image of the Distributed Computing Universe …</a:t>
            </a:r>
          </a:p>
        </p:txBody>
      </p:sp>
    </p:spTree>
    <p:extLst>
      <p:ext uri="{BB962C8B-B14F-4D97-AF65-F5344CB8AC3E}">
        <p14:creationId xmlns:p14="http://schemas.microsoft.com/office/powerpoint/2010/main" val="153104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2224">
            <a:off x="756285" y="-344806"/>
            <a:ext cx="7188558" cy="892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5933523" y="6037570"/>
            <a:ext cx="30385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vanishing millions</a:t>
            </a:r>
          </a:p>
        </p:txBody>
      </p:sp>
    </p:spTree>
    <p:extLst>
      <p:ext uri="{BB962C8B-B14F-4D97-AF65-F5344CB8AC3E}">
        <p14:creationId xmlns:p14="http://schemas.microsoft.com/office/powerpoint/2010/main" val="1796347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325">
            <a:off x="724880" y="35405"/>
            <a:ext cx="6517640" cy="737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9886">
            <a:off x="2924173" y="929640"/>
            <a:ext cx="5732145" cy="827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482">
            <a:off x="90488" y="2581944"/>
            <a:ext cx="89630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7544">
            <a:off x="2623290" y="4764216"/>
            <a:ext cx="71056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5471960" y="6037570"/>
            <a:ext cx="344357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mysterious identities</a:t>
            </a:r>
          </a:p>
        </p:txBody>
      </p:sp>
    </p:spTree>
    <p:extLst>
      <p:ext uri="{BB962C8B-B14F-4D97-AF65-F5344CB8AC3E}">
        <p14:creationId xmlns:p14="http://schemas.microsoft.com/office/powerpoint/2010/main" val="24881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2588">
            <a:off x="-280672" y="373363"/>
            <a:ext cx="9940459" cy="395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a:t>
            </a:fld>
            <a:endParaRPr lang="en-US"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2305">
            <a:off x="-21265" y="2374583"/>
            <a:ext cx="902970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38391">
            <a:off x="1749743" y="3799202"/>
            <a:ext cx="814387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654147" y="5985191"/>
            <a:ext cx="370325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a:solidFill>
                  <a:srgbClr val="FFFF00"/>
                </a:solidFill>
                <a:latin typeface="Arial" panose="020B0604020202020204" pitchFamily="34" charset="0"/>
                <a:cs typeface="Arial" panose="020B0604020202020204" pitchFamily="34" charset="0"/>
              </a:rPr>
              <a:t>sex, drugs, rock-n-roll</a:t>
            </a:r>
          </a:p>
        </p:txBody>
      </p:sp>
    </p:spTree>
    <p:extLst>
      <p:ext uri="{BB962C8B-B14F-4D97-AF65-F5344CB8AC3E}">
        <p14:creationId xmlns:p14="http://schemas.microsoft.com/office/powerpoint/2010/main" val="18128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9</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455" y="172647"/>
            <a:ext cx="5673090" cy="6512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83420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38100" cap="flat" cmpd="sng" algn="ctr">
          <a:solidFill>
            <a:srgbClr val="FF0000"/>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rgbClr val="FF0066"/>
            </a:solidFill>
            <a:effectLst/>
            <a:latin typeface="Lucida Console" pitchFamily="49"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Lucida Console" pitchFamily="49" charset="0"/>
          </a:defRPr>
        </a:defPPr>
      </a:lstStyle>
    </a:lnDef>
    <a:txDef>
      <a:spPr bwMode="auto">
        <a:solidFill>
          <a:schemeClr val="bg1"/>
        </a:solidFill>
        <a:ln w="76200">
          <a:solidFill>
            <a:srgbClr val="FF0000"/>
          </a:solidFill>
          <a:miter lim="800000"/>
          <a:headEnd/>
          <a:tailEnd/>
        </a:ln>
        <a:effectLst>
          <a:outerShdw blurRad="50800" dist="38100" dir="2700000" algn="tl" rotWithShape="0">
            <a:prstClr val="black">
              <a:alpha val="40000"/>
            </a:prstClr>
          </a:outerShdw>
        </a:effectLst>
      </a:spPr>
      <a:bodyPr wrap="none" rtlCol="0">
        <a:spAutoFit/>
      </a:bodyPr>
      <a:lstStyle>
        <a:defPPr algn="l">
          <a:defRPr sz="2800" dirty="0" smtClean="0">
            <a:solidFill>
              <a:srgbClr val="FFFF00"/>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47530</TotalTime>
  <Words>2629</Words>
  <Application>Microsoft Office PowerPoint</Application>
  <PresentationFormat>Overhead</PresentationFormat>
  <Paragraphs>426</Paragraphs>
  <Slides>59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Marlett</vt:lpstr>
      <vt:lpstr>Arial</vt:lpstr>
      <vt:lpstr>Courier New</vt:lpstr>
      <vt:lpstr>Lucida Console</vt:lpstr>
      <vt:lpstr>Comic Sans MS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talk is not about Bitcoin</vt:lpstr>
      <vt:lpstr>This talk is not about Bitcoin</vt:lpstr>
      <vt:lpstr>This talk is not about Bitcoin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Abstraction: Distributed Ledger</vt:lpstr>
      <vt:lpstr>PowerPoint Presentation</vt:lpstr>
      <vt:lpstr>PowerPoint Presentation</vt:lpstr>
      <vt:lpstr>PowerPoint Presentation</vt:lpstr>
      <vt:lpstr>Who Controls the Blockchain?</vt:lpstr>
      <vt:lpstr>PowerPoint Presentation</vt:lpstr>
      <vt:lpstr>PowerPoint Presentation</vt:lpstr>
      <vt:lpstr>PowerPoint Presentation</vt:lpstr>
      <vt:lpstr>PowerPoint Presentation</vt:lpstr>
      <vt:lpstr>PowerPoint Presentation</vt:lpstr>
      <vt:lpstr>Proof of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Schematic DAO Code</vt:lpstr>
      <vt:lpstr>Schematic DAO Code</vt:lpstr>
      <vt:lpstr>Schematic DAO Code</vt:lpstr>
      <vt:lpstr>Schematic DAO Code</vt:lpstr>
      <vt:lpstr>Schematic DAO Code</vt:lpstr>
      <vt:lpstr>PowerPoint Presentation</vt:lpstr>
      <vt:lpstr>PowerPoint Presentation</vt:lpstr>
      <vt:lpstr>PowerPoint Presentation</vt:lpstr>
      <vt:lpstr>PowerPoint Presentation</vt:lpstr>
      <vt:lpstr>PowerPoint Presentation</vt:lpstr>
      <vt:lpstr>PowerPoint Presentation</vt:lpstr>
      <vt:lpstr>This Happened</vt:lpstr>
      <vt:lpstr>The Fix?</vt:lpstr>
      <vt:lpstr>The Fix</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Multiprocessor Programming</dc:title>
  <dc:creator>Maurice Herlihy</dc:creator>
  <cp:lastModifiedBy>Maurice Herlihy</cp:lastModifiedBy>
  <cp:revision>1089</cp:revision>
  <cp:lastPrinted>2003-10-06T20:31:57Z</cp:lastPrinted>
  <dcterms:created xsi:type="dcterms:W3CDTF">1999-05-12T13:47:53Z</dcterms:created>
  <dcterms:modified xsi:type="dcterms:W3CDTF">2019-10-29T17:08:10Z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_Licensed">
    <vt:bool>true</vt:bool>
  </property>
  <property fmtid="{D5CDD505-2E9C-101B-9397-08002B2CF9AE}" pid="3" name="CreativeCommons_LicenseURL">
    <vt:lpwstr>http://creativecommons.org/licenses/by-sa/2.5/</vt:lpwstr>
  </property>
  <property fmtid="{D5CDD505-2E9C-101B-9397-08002B2CF9AE}" pid="4" name="CreativeCommons_Derivatives">
    <vt:lpwstr>Share Alike</vt:lpwstr>
  </property>
  <property fmtid="{D5CDD505-2E9C-101B-9397-08002B2CF9AE}" pid="5" name="CreativeCommons_CommercialUse">
    <vt:lpwstr>Yes</vt:lpwstr>
  </property>
  <property fmtid="{D5CDD505-2E9C-101B-9397-08002B2CF9AE}" pid="6" name="CreativeCommons_Jurisdiction">
    <vt:lpwstr/>
  </property>
</Properties>
</file>