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6" r:id="rId2"/>
    <p:sldId id="372" r:id="rId3"/>
    <p:sldId id="374" r:id="rId4"/>
    <p:sldId id="375" r:id="rId5"/>
    <p:sldId id="411" r:id="rId6"/>
    <p:sldId id="383" r:id="rId7"/>
    <p:sldId id="381" r:id="rId8"/>
    <p:sldId id="379" r:id="rId9"/>
    <p:sldId id="378" r:id="rId10"/>
    <p:sldId id="386" r:id="rId11"/>
    <p:sldId id="387" r:id="rId12"/>
    <p:sldId id="388" r:id="rId13"/>
    <p:sldId id="416" r:id="rId14"/>
    <p:sldId id="406" r:id="rId15"/>
    <p:sldId id="417" r:id="rId16"/>
    <p:sldId id="418" r:id="rId17"/>
    <p:sldId id="419" r:id="rId18"/>
    <p:sldId id="420" r:id="rId19"/>
    <p:sldId id="421" r:id="rId20"/>
    <p:sldId id="423" r:id="rId21"/>
    <p:sldId id="422" r:id="rId22"/>
    <p:sldId id="425" r:id="rId23"/>
    <p:sldId id="426" r:id="rId24"/>
    <p:sldId id="427" r:id="rId25"/>
    <p:sldId id="428" r:id="rId26"/>
    <p:sldId id="430" r:id="rId27"/>
    <p:sldId id="429" r:id="rId28"/>
    <p:sldId id="431" r:id="rId29"/>
    <p:sldId id="432" r:id="rId30"/>
    <p:sldId id="433" r:id="rId31"/>
    <p:sldId id="434" r:id="rId32"/>
    <p:sldId id="435" r:id="rId33"/>
    <p:sldId id="436" r:id="rId34"/>
    <p:sldId id="490" r:id="rId35"/>
    <p:sldId id="491" r:id="rId36"/>
    <p:sldId id="489" r:id="rId37"/>
    <p:sldId id="478" r:id="rId38"/>
    <p:sldId id="335" r:id="rId39"/>
    <p:sldId id="457" r:id="rId40"/>
    <p:sldId id="455" r:id="rId41"/>
    <p:sldId id="456" r:id="rId42"/>
    <p:sldId id="492" r:id="rId43"/>
    <p:sldId id="493" r:id="rId44"/>
    <p:sldId id="494" r:id="rId45"/>
    <p:sldId id="495" r:id="rId46"/>
    <p:sldId id="438" r:id="rId47"/>
    <p:sldId id="496" r:id="rId48"/>
    <p:sldId id="275" r:id="rId49"/>
    <p:sldId id="277" r:id="rId50"/>
    <p:sldId id="405" r:id="rId51"/>
    <p:sldId id="279" r:id="rId52"/>
    <p:sldId id="390" r:id="rId53"/>
    <p:sldId id="343" r:id="rId54"/>
    <p:sldId id="339" r:id="rId55"/>
    <p:sldId id="258" r:id="rId56"/>
    <p:sldId id="345" r:id="rId57"/>
    <p:sldId id="346" r:id="rId58"/>
    <p:sldId id="403" r:id="rId59"/>
    <p:sldId id="385" r:id="rId60"/>
    <p:sldId id="284" r:id="rId61"/>
    <p:sldId id="501" r:id="rId62"/>
    <p:sldId id="497" r:id="rId63"/>
    <p:sldId id="499" r:id="rId64"/>
    <p:sldId id="500" r:id="rId65"/>
    <p:sldId id="502" r:id="rId66"/>
    <p:sldId id="503" r:id="rId67"/>
  </p:sldIdLst>
  <p:sldSz cx="12192000" cy="6858000"/>
  <p:notesSz cx="6858000" cy="9144000"/>
  <p:defaultTextStyle>
    <a:defPPr>
      <a:defRPr lang="en-US"/>
    </a:defPPr>
    <a:lvl1pPr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5pPr>
    <a:lvl6pPr marL="2286000" algn="l" defTabSz="914400" rtl="0" eaLnBrk="1" latinLnBrk="0" hangingPunct="1">
      <a:defRPr sz="2200" kern="1200">
        <a:solidFill>
          <a:schemeClr val="hlink"/>
        </a:solidFill>
        <a:latin typeface="Arial" panose="020B0604020202020204" pitchFamily="34" charset="0"/>
        <a:ea typeface="+mn-ea"/>
        <a:cs typeface="+mn-cs"/>
      </a:defRPr>
    </a:lvl6pPr>
    <a:lvl7pPr marL="2743200" algn="l" defTabSz="914400" rtl="0" eaLnBrk="1" latinLnBrk="0" hangingPunct="1">
      <a:defRPr sz="2200" kern="1200">
        <a:solidFill>
          <a:schemeClr val="hlink"/>
        </a:solidFill>
        <a:latin typeface="Arial" panose="020B0604020202020204" pitchFamily="34" charset="0"/>
        <a:ea typeface="+mn-ea"/>
        <a:cs typeface="+mn-cs"/>
      </a:defRPr>
    </a:lvl7pPr>
    <a:lvl8pPr marL="3200400" algn="l" defTabSz="914400" rtl="0" eaLnBrk="1" latinLnBrk="0" hangingPunct="1">
      <a:defRPr sz="2200" kern="1200">
        <a:solidFill>
          <a:schemeClr val="hlink"/>
        </a:solidFill>
        <a:latin typeface="Arial" panose="020B0604020202020204" pitchFamily="34" charset="0"/>
        <a:ea typeface="+mn-ea"/>
        <a:cs typeface="+mn-cs"/>
      </a:defRPr>
    </a:lvl8pPr>
    <a:lvl9pPr marL="3657600" algn="l" defTabSz="914400" rtl="0" eaLnBrk="1" latinLnBrk="0" hangingPunct="1">
      <a:defRPr sz="2200" kern="1200">
        <a:solidFill>
          <a:schemeClr val="hlink"/>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p:restoredTop sz="94817"/>
  </p:normalViewPr>
  <p:slideViewPr>
    <p:cSldViewPr snapToGrid="0" snapToObjects="1">
      <p:cViewPr>
        <p:scale>
          <a:sx n="87" d="100"/>
          <a:sy n="87" d="100"/>
        </p:scale>
        <p:origin x="107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Users/tat/Desktop/SB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at/Desktop/SBF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tat/Documents/PhD%20Research/Mir/MirPerfEva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Pre-</a:t>
            </a:r>
            <a:r>
              <a:rPr lang="en-US" sz="1800" dirty="0" err="1"/>
              <a:t>Prepage</a:t>
            </a:r>
            <a:r>
              <a:rPr lang="en-US" sz="1800" baseline="0" dirty="0"/>
              <a:t> message size (aggregate)</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Sheet1!$N$2:$N$34</c:f>
              <c:numCache>
                <c:formatCode>General</c:formatCode>
                <c:ptCount val="33"/>
                <c:pt idx="0">
                  <c:v>4</c:v>
                </c:pt>
                <c:pt idx="1">
                  <c:v>7</c:v>
                </c:pt>
                <c:pt idx="2">
                  <c:v>10</c:v>
                </c:pt>
                <c:pt idx="3">
                  <c:v>13</c:v>
                </c:pt>
                <c:pt idx="4">
                  <c:v>16</c:v>
                </c:pt>
                <c:pt idx="5">
                  <c:v>19</c:v>
                </c:pt>
                <c:pt idx="6">
                  <c:v>22</c:v>
                </c:pt>
                <c:pt idx="7">
                  <c:v>25</c:v>
                </c:pt>
                <c:pt idx="8">
                  <c:v>28</c:v>
                </c:pt>
                <c:pt idx="9">
                  <c:v>31</c:v>
                </c:pt>
                <c:pt idx="10">
                  <c:v>34</c:v>
                </c:pt>
                <c:pt idx="11">
                  <c:v>37</c:v>
                </c:pt>
                <c:pt idx="12">
                  <c:v>40</c:v>
                </c:pt>
                <c:pt idx="13">
                  <c:v>43</c:v>
                </c:pt>
                <c:pt idx="14">
                  <c:v>46</c:v>
                </c:pt>
                <c:pt idx="15">
                  <c:v>49</c:v>
                </c:pt>
                <c:pt idx="16">
                  <c:v>52</c:v>
                </c:pt>
                <c:pt idx="17">
                  <c:v>55</c:v>
                </c:pt>
                <c:pt idx="18">
                  <c:v>58</c:v>
                </c:pt>
                <c:pt idx="19">
                  <c:v>61</c:v>
                </c:pt>
                <c:pt idx="20">
                  <c:v>64</c:v>
                </c:pt>
                <c:pt idx="21">
                  <c:v>67</c:v>
                </c:pt>
                <c:pt idx="22">
                  <c:v>70</c:v>
                </c:pt>
                <c:pt idx="23">
                  <c:v>73</c:v>
                </c:pt>
                <c:pt idx="24">
                  <c:v>76</c:v>
                </c:pt>
                <c:pt idx="25">
                  <c:v>79</c:v>
                </c:pt>
                <c:pt idx="26">
                  <c:v>82</c:v>
                </c:pt>
                <c:pt idx="27">
                  <c:v>85</c:v>
                </c:pt>
                <c:pt idx="28">
                  <c:v>88</c:v>
                </c:pt>
                <c:pt idx="29">
                  <c:v>91</c:v>
                </c:pt>
                <c:pt idx="30">
                  <c:v>94</c:v>
                </c:pt>
                <c:pt idx="31">
                  <c:v>97</c:v>
                </c:pt>
                <c:pt idx="32">
                  <c:v>100</c:v>
                </c:pt>
              </c:numCache>
            </c:numRef>
          </c:xVal>
          <c:yVal>
            <c:numRef>
              <c:f>Sheet1!$O$2:$O$34</c:f>
              <c:numCache>
                <c:formatCode>General</c:formatCode>
                <c:ptCount val="33"/>
                <c:pt idx="0">
                  <c:v>3.1980000000000004</c:v>
                </c:pt>
                <c:pt idx="1">
                  <c:v>6.3960000000000008</c:v>
                </c:pt>
                <c:pt idx="2">
                  <c:v>9.5940000000000012</c:v>
                </c:pt>
                <c:pt idx="3">
                  <c:v>12.792000000000002</c:v>
                </c:pt>
                <c:pt idx="4">
                  <c:v>15.99</c:v>
                </c:pt>
                <c:pt idx="5">
                  <c:v>19.188000000000002</c:v>
                </c:pt>
                <c:pt idx="6">
                  <c:v>22.386000000000003</c:v>
                </c:pt>
                <c:pt idx="7">
                  <c:v>25.584000000000003</c:v>
                </c:pt>
                <c:pt idx="8">
                  <c:v>28.782</c:v>
                </c:pt>
                <c:pt idx="9">
                  <c:v>31.98</c:v>
                </c:pt>
                <c:pt idx="10">
                  <c:v>35.178000000000004</c:v>
                </c:pt>
                <c:pt idx="11">
                  <c:v>38.376000000000005</c:v>
                </c:pt>
                <c:pt idx="12">
                  <c:v>41.574000000000005</c:v>
                </c:pt>
                <c:pt idx="13">
                  <c:v>44.772000000000006</c:v>
                </c:pt>
                <c:pt idx="14">
                  <c:v>47.970000000000006</c:v>
                </c:pt>
                <c:pt idx="15">
                  <c:v>51.168000000000006</c:v>
                </c:pt>
                <c:pt idx="16">
                  <c:v>54.366</c:v>
                </c:pt>
                <c:pt idx="17">
                  <c:v>57.564</c:v>
                </c:pt>
                <c:pt idx="18">
                  <c:v>60.762</c:v>
                </c:pt>
                <c:pt idx="19">
                  <c:v>63.96</c:v>
                </c:pt>
                <c:pt idx="20">
                  <c:v>67.158000000000001</c:v>
                </c:pt>
                <c:pt idx="21">
                  <c:v>70.356000000000009</c:v>
                </c:pt>
                <c:pt idx="22">
                  <c:v>73.554000000000002</c:v>
                </c:pt>
                <c:pt idx="23">
                  <c:v>76.75200000000001</c:v>
                </c:pt>
                <c:pt idx="24">
                  <c:v>79.95</c:v>
                </c:pt>
                <c:pt idx="25">
                  <c:v>83.14800000000001</c:v>
                </c:pt>
                <c:pt idx="26">
                  <c:v>86.346000000000004</c:v>
                </c:pt>
                <c:pt idx="27">
                  <c:v>89.544000000000011</c:v>
                </c:pt>
                <c:pt idx="28">
                  <c:v>92.742000000000004</c:v>
                </c:pt>
                <c:pt idx="29">
                  <c:v>95.940000000000012</c:v>
                </c:pt>
                <c:pt idx="30">
                  <c:v>99.138000000000005</c:v>
                </c:pt>
                <c:pt idx="31">
                  <c:v>102.33600000000001</c:v>
                </c:pt>
                <c:pt idx="32">
                  <c:v>105.53400000000001</c:v>
                </c:pt>
              </c:numCache>
            </c:numRef>
          </c:yVal>
          <c:smooth val="1"/>
          <c:extLst>
            <c:ext xmlns:c16="http://schemas.microsoft.com/office/drawing/2014/chart" uri="{C3380CC4-5D6E-409C-BE32-E72D297353CC}">
              <c16:uniqueId val="{00000000-D6ED-814C-9001-8708648FA1DF}"/>
            </c:ext>
          </c:extLst>
        </c:ser>
        <c:dLbls>
          <c:showLegendKey val="0"/>
          <c:showVal val="0"/>
          <c:showCatName val="0"/>
          <c:showSerName val="0"/>
          <c:showPercent val="0"/>
          <c:showBubbleSize val="0"/>
        </c:dLbls>
        <c:axId val="1061084736"/>
        <c:axId val="1064901104"/>
      </c:scatterChart>
      <c:valAx>
        <c:axId val="1061084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Number of replicas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64901104"/>
        <c:crosses val="autoZero"/>
        <c:crossBetween val="midCat"/>
      </c:valAx>
      <c:valAx>
        <c:axId val="106490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Aggregate Message</a:t>
                </a:r>
                <a:r>
                  <a:rPr lang="en-US" sz="1600" baseline="0" dirty="0"/>
                  <a:t> size (MB)</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610847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PBFT</a:t>
            </a:r>
            <a:r>
              <a:rPr lang="en-US" sz="1600" baseline="0" dirty="0"/>
              <a:t> Theoretical </a:t>
            </a:r>
            <a:r>
              <a:rPr lang="en-US" sz="1600" dirty="0"/>
              <a:t>Throughput</a:t>
            </a:r>
          </a:p>
          <a:p>
            <a:pPr>
              <a:defRPr/>
            </a:pPr>
            <a:r>
              <a:rPr lang="en-US" sz="1600" dirty="0"/>
              <a:t>(illustration for 1</a:t>
            </a:r>
            <a:r>
              <a:rPr lang="en-US" sz="1600" baseline="0" dirty="0"/>
              <a:t>00 </a:t>
            </a:r>
            <a:r>
              <a:rPr lang="en-US" sz="1600" baseline="0" dirty="0" err="1"/>
              <a:t>Mbps</a:t>
            </a:r>
            <a:r>
              <a:rPr lang="en-US" sz="1600" baseline="0" dirty="0"/>
              <a:t> connection and 1kB </a:t>
            </a:r>
            <a:r>
              <a:rPr lang="en-US" sz="1600" baseline="0" dirty="0" err="1"/>
              <a:t>txs</a:t>
            </a:r>
            <a:r>
              <a:rPr lang="en-US" sz="1600" baseline="0" dirty="0"/>
              <a:t>)</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Sheet1!$N$2:$N$34</c:f>
              <c:numCache>
                <c:formatCode>General</c:formatCode>
                <c:ptCount val="33"/>
                <c:pt idx="0">
                  <c:v>4</c:v>
                </c:pt>
                <c:pt idx="1">
                  <c:v>7</c:v>
                </c:pt>
                <c:pt idx="2">
                  <c:v>10</c:v>
                </c:pt>
                <c:pt idx="3">
                  <c:v>13</c:v>
                </c:pt>
                <c:pt idx="4">
                  <c:v>16</c:v>
                </c:pt>
                <c:pt idx="5">
                  <c:v>19</c:v>
                </c:pt>
                <c:pt idx="6">
                  <c:v>22</c:v>
                </c:pt>
                <c:pt idx="7">
                  <c:v>25</c:v>
                </c:pt>
                <c:pt idx="8">
                  <c:v>28</c:v>
                </c:pt>
                <c:pt idx="9">
                  <c:v>31</c:v>
                </c:pt>
                <c:pt idx="10">
                  <c:v>34</c:v>
                </c:pt>
                <c:pt idx="11">
                  <c:v>37</c:v>
                </c:pt>
                <c:pt idx="12">
                  <c:v>40</c:v>
                </c:pt>
                <c:pt idx="13">
                  <c:v>43</c:v>
                </c:pt>
                <c:pt idx="14">
                  <c:v>46</c:v>
                </c:pt>
                <c:pt idx="15">
                  <c:v>49</c:v>
                </c:pt>
                <c:pt idx="16">
                  <c:v>52</c:v>
                </c:pt>
                <c:pt idx="17">
                  <c:v>55</c:v>
                </c:pt>
                <c:pt idx="18">
                  <c:v>58</c:v>
                </c:pt>
                <c:pt idx="19">
                  <c:v>61</c:v>
                </c:pt>
                <c:pt idx="20">
                  <c:v>64</c:v>
                </c:pt>
                <c:pt idx="21">
                  <c:v>67</c:v>
                </c:pt>
                <c:pt idx="22">
                  <c:v>70</c:v>
                </c:pt>
                <c:pt idx="23">
                  <c:v>73</c:v>
                </c:pt>
                <c:pt idx="24">
                  <c:v>76</c:v>
                </c:pt>
                <c:pt idx="25">
                  <c:v>79</c:v>
                </c:pt>
                <c:pt idx="26">
                  <c:v>82</c:v>
                </c:pt>
                <c:pt idx="27">
                  <c:v>85</c:v>
                </c:pt>
                <c:pt idx="28">
                  <c:v>88</c:v>
                </c:pt>
                <c:pt idx="29">
                  <c:v>91</c:v>
                </c:pt>
                <c:pt idx="30">
                  <c:v>94</c:v>
                </c:pt>
                <c:pt idx="31">
                  <c:v>97</c:v>
                </c:pt>
                <c:pt idx="32">
                  <c:v>100</c:v>
                </c:pt>
              </c:numCache>
            </c:numRef>
          </c:xVal>
          <c:yVal>
            <c:numRef>
              <c:f>Sheet1!$P$2:$P$34</c:f>
              <c:numCache>
                <c:formatCode>General</c:formatCode>
                <c:ptCount val="33"/>
                <c:pt idx="0">
                  <c:v>3908.6929330831763</c:v>
                </c:pt>
                <c:pt idx="1">
                  <c:v>1954.3464665415881</c:v>
                </c:pt>
                <c:pt idx="2">
                  <c:v>1302.8976443610588</c:v>
                </c:pt>
                <c:pt idx="3">
                  <c:v>977.17323327079407</c:v>
                </c:pt>
                <c:pt idx="4">
                  <c:v>781.73858661663542</c:v>
                </c:pt>
                <c:pt idx="5">
                  <c:v>651.44882218052942</c:v>
                </c:pt>
                <c:pt idx="6">
                  <c:v>558.38470472616802</c:v>
                </c:pt>
                <c:pt idx="7">
                  <c:v>488.58661663539704</c:v>
                </c:pt>
                <c:pt idx="8">
                  <c:v>434.29921478701965</c:v>
                </c:pt>
                <c:pt idx="9">
                  <c:v>390.86929330831771</c:v>
                </c:pt>
                <c:pt idx="10">
                  <c:v>355.33572118937968</c:v>
                </c:pt>
                <c:pt idx="11">
                  <c:v>325.72441109026471</c:v>
                </c:pt>
                <c:pt idx="12">
                  <c:v>300.66868716024436</c:v>
                </c:pt>
                <c:pt idx="13">
                  <c:v>279.19235236308401</c:v>
                </c:pt>
                <c:pt idx="14">
                  <c:v>260.57952887221177</c:v>
                </c:pt>
                <c:pt idx="15">
                  <c:v>244.29330831769852</c:v>
                </c:pt>
                <c:pt idx="16">
                  <c:v>229.92311371077511</c:v>
                </c:pt>
                <c:pt idx="17">
                  <c:v>217.14960739350983</c:v>
                </c:pt>
                <c:pt idx="18">
                  <c:v>205.72068068858826</c:v>
                </c:pt>
                <c:pt idx="19">
                  <c:v>195.43464665415885</c:v>
                </c:pt>
                <c:pt idx="20">
                  <c:v>186.1282349087227</c:v>
                </c:pt>
                <c:pt idx="21">
                  <c:v>177.66786059468984</c:v>
                </c:pt>
                <c:pt idx="22">
                  <c:v>169.94317100361638</c:v>
                </c:pt>
                <c:pt idx="23">
                  <c:v>162.86220554513235</c:v>
                </c:pt>
                <c:pt idx="24">
                  <c:v>156.34771732332706</c:v>
                </c:pt>
                <c:pt idx="25">
                  <c:v>150.33434358012218</c:v>
                </c:pt>
                <c:pt idx="26">
                  <c:v>144.76640492900654</c:v>
                </c:pt>
                <c:pt idx="27">
                  <c:v>139.59617618154201</c:v>
                </c:pt>
                <c:pt idx="28">
                  <c:v>134.78251493390266</c:v>
                </c:pt>
                <c:pt idx="29">
                  <c:v>130.28976443610588</c:v>
                </c:pt>
                <c:pt idx="30">
                  <c:v>126.08686880913473</c:v>
                </c:pt>
                <c:pt idx="31">
                  <c:v>122.14665415884926</c:v>
                </c:pt>
                <c:pt idx="32">
                  <c:v>118.44524039645991</c:v>
                </c:pt>
              </c:numCache>
            </c:numRef>
          </c:yVal>
          <c:smooth val="1"/>
          <c:extLst>
            <c:ext xmlns:c16="http://schemas.microsoft.com/office/drawing/2014/chart" uri="{C3380CC4-5D6E-409C-BE32-E72D297353CC}">
              <c16:uniqueId val="{00000000-0AD6-F347-BFB0-2D44A10AF297}"/>
            </c:ext>
          </c:extLst>
        </c:ser>
        <c:dLbls>
          <c:showLegendKey val="0"/>
          <c:showVal val="0"/>
          <c:showCatName val="0"/>
          <c:showSerName val="0"/>
          <c:showPercent val="0"/>
          <c:showBubbleSize val="0"/>
        </c:dLbls>
        <c:axId val="1063272400"/>
        <c:axId val="1063728256"/>
      </c:scatterChart>
      <c:valAx>
        <c:axId val="1063272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replicas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63728256"/>
        <c:crosses val="autoZero"/>
        <c:crossBetween val="midCat"/>
      </c:valAx>
      <c:valAx>
        <c:axId val="106372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Throughput</a:t>
                </a:r>
                <a:r>
                  <a:rPr lang="en-US" sz="1200" baseline="0"/>
                  <a:t> (tps)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6327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7218646715081"/>
          <c:y val="0.17168999708369787"/>
          <c:w val="0.78697226881621418"/>
          <c:h val="0.69282261592300953"/>
        </c:manualLayout>
      </c:layout>
      <c:scatterChart>
        <c:scatterStyle val="smoothMarker"/>
        <c:varyColors val="0"/>
        <c:ser>
          <c:idx val="0"/>
          <c:order val="0"/>
          <c:tx>
            <c:strRef>
              <c:f>'WAN Scalability OSDI'!$S$2</c:f>
              <c:strCache>
                <c:ptCount val="1"/>
                <c:pt idx="0">
                  <c:v>Mir (no SVS)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'WAN Scalability OSDI'!$R$3:$R$6</c:f>
              <c:numCache>
                <c:formatCode>General</c:formatCode>
                <c:ptCount val="4"/>
                <c:pt idx="0">
                  <c:v>4</c:v>
                </c:pt>
                <c:pt idx="1">
                  <c:v>16</c:v>
                </c:pt>
                <c:pt idx="2">
                  <c:v>49</c:v>
                </c:pt>
                <c:pt idx="3">
                  <c:v>100</c:v>
                </c:pt>
              </c:numCache>
            </c:numRef>
          </c:xVal>
          <c:yVal>
            <c:numRef>
              <c:f>'WAN Scalability OSDI'!$S$3:$S$6</c:f>
              <c:numCache>
                <c:formatCode>General</c:formatCode>
                <c:ptCount val="4"/>
                <c:pt idx="0">
                  <c:v>28381</c:v>
                </c:pt>
                <c:pt idx="1">
                  <c:v>13905</c:v>
                </c:pt>
                <c:pt idx="2">
                  <c:v>7440</c:v>
                </c:pt>
                <c:pt idx="3">
                  <c:v>6968</c:v>
                </c:pt>
              </c:numCache>
            </c:numRef>
          </c:yVal>
          <c:smooth val="1"/>
          <c:extLst>
            <c:ext xmlns:c16="http://schemas.microsoft.com/office/drawing/2014/chart" uri="{C3380CC4-5D6E-409C-BE32-E72D297353CC}">
              <c16:uniqueId val="{00000000-3019-404F-92A2-02F8465B46DE}"/>
            </c:ext>
          </c:extLst>
        </c:ser>
        <c:ser>
          <c:idx val="1"/>
          <c:order val="1"/>
          <c:tx>
            <c:strRef>
              <c:f>'WAN Scalability OSDI'!$U$2</c:f>
              <c:strCache>
                <c:ptCount val="1"/>
                <c:pt idx="0">
                  <c:v>PBFT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2"/>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4-3019-404F-92A2-02F8465B46DE}"/>
              </c:ext>
            </c:extLst>
          </c:dPt>
          <c:xVal>
            <c:numRef>
              <c:f>'WAN Scalability OSDI'!$R$3:$R$6</c:f>
              <c:numCache>
                <c:formatCode>General</c:formatCode>
                <c:ptCount val="4"/>
                <c:pt idx="0">
                  <c:v>4</c:v>
                </c:pt>
                <c:pt idx="1">
                  <c:v>16</c:v>
                </c:pt>
                <c:pt idx="2">
                  <c:v>49</c:v>
                </c:pt>
                <c:pt idx="3">
                  <c:v>100</c:v>
                </c:pt>
              </c:numCache>
            </c:numRef>
          </c:xVal>
          <c:yVal>
            <c:numRef>
              <c:f>'WAN Scalability OSDI'!$U$3:$U$6</c:f>
              <c:numCache>
                <c:formatCode>General</c:formatCode>
                <c:ptCount val="4"/>
                <c:pt idx="0">
                  <c:v>11023</c:v>
                </c:pt>
                <c:pt idx="1">
                  <c:v>1893</c:v>
                </c:pt>
                <c:pt idx="2">
                  <c:v>381</c:v>
                </c:pt>
                <c:pt idx="3">
                  <c:v>247</c:v>
                </c:pt>
              </c:numCache>
            </c:numRef>
          </c:yVal>
          <c:smooth val="1"/>
          <c:extLst>
            <c:ext xmlns:c16="http://schemas.microsoft.com/office/drawing/2014/chart" uri="{C3380CC4-5D6E-409C-BE32-E72D297353CC}">
              <c16:uniqueId val="{00000001-3019-404F-92A2-02F8465B46DE}"/>
            </c:ext>
          </c:extLst>
        </c:ser>
        <c:ser>
          <c:idx val="2"/>
          <c:order val="2"/>
          <c:tx>
            <c:strRef>
              <c:f>'WAN Scalability OSDI'!$V$2</c:f>
              <c:strCache>
                <c:ptCount val="1"/>
                <c:pt idx="0">
                  <c:v>Chain</c:v>
                </c:pt>
              </c:strCache>
            </c:strRef>
          </c:tx>
          <c:spPr>
            <a:ln w="25400" cap="rnd">
              <a:solidFill>
                <a:schemeClr val="accent4">
                  <a:lumMod val="65000"/>
                  <a:lumOff val="35000"/>
                </a:schemeClr>
              </a:solidFill>
              <a:round/>
            </a:ln>
            <a:effectLst/>
          </c:spPr>
          <c:marker>
            <c:symbol val="circle"/>
            <c:size val="5"/>
            <c:spPr>
              <a:solidFill>
                <a:schemeClr val="accent3"/>
              </a:solidFill>
              <a:ln w="9525">
                <a:solidFill>
                  <a:schemeClr val="accent3"/>
                </a:solidFill>
              </a:ln>
              <a:effectLst/>
            </c:spPr>
          </c:marker>
          <c:xVal>
            <c:numRef>
              <c:f>'WAN Scalability OSDI'!$R$3:$R$6</c:f>
              <c:numCache>
                <c:formatCode>General</c:formatCode>
                <c:ptCount val="4"/>
                <c:pt idx="0">
                  <c:v>4</c:v>
                </c:pt>
                <c:pt idx="1">
                  <c:v>16</c:v>
                </c:pt>
                <c:pt idx="2">
                  <c:v>49</c:v>
                </c:pt>
                <c:pt idx="3">
                  <c:v>100</c:v>
                </c:pt>
              </c:numCache>
            </c:numRef>
          </c:xVal>
          <c:yVal>
            <c:numRef>
              <c:f>'WAN Scalability OSDI'!$V$3:$V$6</c:f>
              <c:numCache>
                <c:formatCode>General</c:formatCode>
                <c:ptCount val="4"/>
                <c:pt idx="0">
                  <c:v>3224</c:v>
                </c:pt>
                <c:pt idx="1">
                  <c:v>3718</c:v>
                </c:pt>
                <c:pt idx="2">
                  <c:v>3740</c:v>
                </c:pt>
                <c:pt idx="3">
                  <c:v>3740</c:v>
                </c:pt>
              </c:numCache>
            </c:numRef>
          </c:yVal>
          <c:smooth val="1"/>
          <c:extLst>
            <c:ext xmlns:c16="http://schemas.microsoft.com/office/drawing/2014/chart" uri="{C3380CC4-5D6E-409C-BE32-E72D297353CC}">
              <c16:uniqueId val="{00000002-3019-404F-92A2-02F8465B46DE}"/>
            </c:ext>
          </c:extLst>
        </c:ser>
        <c:ser>
          <c:idx val="3"/>
          <c:order val="3"/>
          <c:tx>
            <c:strRef>
              <c:f>'WAN Scalability OSDI'!$W$2</c:f>
              <c:strCache>
                <c:ptCount val="1"/>
                <c:pt idx="0">
                  <c:v>Fabric Validation</c:v>
                </c:pt>
              </c:strCache>
            </c:strRef>
          </c:tx>
          <c:spPr>
            <a:ln w="25400" cap="rnd">
              <a:solidFill>
                <a:srgbClr val="FF0000"/>
              </a:solidFill>
              <a:prstDash val="sysDash"/>
              <a:round/>
            </a:ln>
            <a:effectLst/>
          </c:spPr>
          <c:marker>
            <c:symbol val="circle"/>
            <c:size val="5"/>
            <c:spPr>
              <a:noFill/>
              <a:ln w="9525">
                <a:noFill/>
              </a:ln>
              <a:effectLst/>
            </c:spPr>
          </c:marker>
          <c:xVal>
            <c:numRef>
              <c:f>'WAN Scalability OSDI'!$R$3:$R$6</c:f>
              <c:numCache>
                <c:formatCode>General</c:formatCode>
                <c:ptCount val="4"/>
                <c:pt idx="0">
                  <c:v>4</c:v>
                </c:pt>
                <c:pt idx="1">
                  <c:v>16</c:v>
                </c:pt>
                <c:pt idx="2">
                  <c:v>49</c:v>
                </c:pt>
                <c:pt idx="3">
                  <c:v>100</c:v>
                </c:pt>
              </c:numCache>
            </c:numRef>
          </c:xVal>
          <c:yVal>
            <c:numRef>
              <c:f>'WAN Scalability OSDI'!$W$3:$W$6</c:f>
              <c:numCache>
                <c:formatCode>General</c:formatCode>
                <c:ptCount val="4"/>
                <c:pt idx="0">
                  <c:v>4600</c:v>
                </c:pt>
                <c:pt idx="1">
                  <c:v>4600</c:v>
                </c:pt>
                <c:pt idx="2">
                  <c:v>4600</c:v>
                </c:pt>
                <c:pt idx="3">
                  <c:v>4600</c:v>
                </c:pt>
              </c:numCache>
            </c:numRef>
          </c:yVal>
          <c:smooth val="1"/>
          <c:extLst>
            <c:ext xmlns:c16="http://schemas.microsoft.com/office/drawing/2014/chart" uri="{C3380CC4-5D6E-409C-BE32-E72D297353CC}">
              <c16:uniqueId val="{00000003-3019-404F-92A2-02F8465B46DE}"/>
            </c:ext>
          </c:extLst>
        </c:ser>
        <c:dLbls>
          <c:showLegendKey val="0"/>
          <c:showVal val="0"/>
          <c:showCatName val="0"/>
          <c:showSerName val="0"/>
          <c:showPercent val="0"/>
          <c:showBubbleSize val="0"/>
        </c:dLbls>
        <c:axId val="1166714256"/>
        <c:axId val="1180832624"/>
      </c:scatterChart>
      <c:valAx>
        <c:axId val="116671425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1180832624"/>
        <c:crosses val="autoZero"/>
        <c:crossBetween val="midCat"/>
      </c:valAx>
      <c:valAx>
        <c:axId val="118083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baseline="0" dirty="0">
                    <a:effectLst/>
                  </a:rPr>
                  <a:t>Peak throughput (req/s)</a:t>
                </a:r>
                <a:endParaRPr lang="en-US" sz="1800" dirty="0">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crossAx val="1166714256"/>
        <c:crosses val="autoZero"/>
        <c:crossBetween val="midCat"/>
      </c:valAx>
      <c:spPr>
        <a:noFill/>
        <a:ln>
          <a:noFill/>
        </a:ln>
        <a:effectLst/>
      </c:spPr>
    </c:plotArea>
    <c:legend>
      <c:legendPos val="b"/>
      <c:layout>
        <c:manualLayout>
          <c:xMode val="edge"/>
          <c:yMode val="edge"/>
          <c:x val="0.35277770061730085"/>
          <c:y val="0.1672674249052202"/>
          <c:w val="0.64444430348987236"/>
          <c:h val="9.199183435403908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WAN Scalability (500B requests)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16347222222222221"/>
          <c:y val="0.17168999708369787"/>
          <c:w val="0.78697222222222218"/>
          <c:h val="0.6696744677748615"/>
        </c:manualLayout>
      </c:layout>
      <c:scatterChart>
        <c:scatterStyle val="smoothMarker"/>
        <c:varyColors val="0"/>
        <c:ser>
          <c:idx val="0"/>
          <c:order val="0"/>
          <c:tx>
            <c:strRef>
              <c:f>'WAN Scalability OSDI'!$S$10</c:f>
              <c:strCache>
                <c:ptCount val="1"/>
                <c:pt idx="0">
                  <c:v>Mir (no SVS)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OSDI'!$S$11:$S$14</c:f>
              <c:numCache>
                <c:formatCode>General</c:formatCode>
                <c:ptCount val="4"/>
                <c:pt idx="0">
                  <c:v>70187</c:v>
                </c:pt>
                <c:pt idx="1">
                  <c:v>53318</c:v>
                </c:pt>
                <c:pt idx="2">
                  <c:v>38156</c:v>
                </c:pt>
                <c:pt idx="3">
                  <c:v>31730</c:v>
                </c:pt>
              </c:numCache>
            </c:numRef>
          </c:yVal>
          <c:smooth val="1"/>
          <c:extLst>
            <c:ext xmlns:c16="http://schemas.microsoft.com/office/drawing/2014/chart" uri="{C3380CC4-5D6E-409C-BE32-E72D297353CC}">
              <c16:uniqueId val="{00000000-7E22-2E4E-98E5-C01F0A30097A}"/>
            </c:ext>
          </c:extLst>
        </c:ser>
        <c:ser>
          <c:idx val="1"/>
          <c:order val="1"/>
          <c:tx>
            <c:strRef>
              <c:f>'WAN Scalability OSDI'!$T$10</c:f>
              <c:strCache>
                <c:ptCount val="1"/>
                <c:pt idx="0">
                  <c:v>Mir</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OSDI'!$T$11:$T$14</c:f>
              <c:numCache>
                <c:formatCode>General</c:formatCode>
                <c:ptCount val="4"/>
                <c:pt idx="0">
                  <c:v>82550</c:v>
                </c:pt>
                <c:pt idx="1">
                  <c:v>72375</c:v>
                </c:pt>
                <c:pt idx="2">
                  <c:v>65761</c:v>
                </c:pt>
                <c:pt idx="3">
                  <c:v>61058</c:v>
                </c:pt>
              </c:numCache>
            </c:numRef>
          </c:yVal>
          <c:smooth val="1"/>
          <c:extLst>
            <c:ext xmlns:c16="http://schemas.microsoft.com/office/drawing/2014/chart" uri="{C3380CC4-5D6E-409C-BE32-E72D297353CC}">
              <c16:uniqueId val="{00000001-7E22-2E4E-98E5-C01F0A30097A}"/>
            </c:ext>
          </c:extLst>
        </c:ser>
        <c:ser>
          <c:idx val="2"/>
          <c:order val="2"/>
          <c:tx>
            <c:v>PBFT</c:v>
          </c:tx>
          <c:spPr>
            <a:ln w="25400" cap="rnd">
              <a:solidFill>
                <a:srgbClr val="FF0000"/>
              </a:solidFill>
              <a:round/>
            </a:ln>
            <a:effectLst/>
          </c:spPr>
          <c:marker>
            <c:symbol val="circle"/>
            <c:size val="5"/>
            <c:spPr>
              <a:solidFill>
                <a:schemeClr val="accent3"/>
              </a:solidFill>
              <a:ln w="9525">
                <a:solidFill>
                  <a:schemeClr val="accent3"/>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OSDI'!$U$11:$U$14</c:f>
              <c:numCache>
                <c:formatCode>General</c:formatCode>
                <c:ptCount val="4"/>
                <c:pt idx="0">
                  <c:v>41034</c:v>
                </c:pt>
                <c:pt idx="1">
                  <c:v>11023</c:v>
                </c:pt>
                <c:pt idx="2">
                  <c:v>2022</c:v>
                </c:pt>
                <c:pt idx="3">
                  <c:v>1366</c:v>
                </c:pt>
              </c:numCache>
            </c:numRef>
          </c:yVal>
          <c:smooth val="1"/>
          <c:extLst>
            <c:ext xmlns:c16="http://schemas.microsoft.com/office/drawing/2014/chart" uri="{C3380CC4-5D6E-409C-BE32-E72D297353CC}">
              <c16:uniqueId val="{00000002-7E22-2E4E-98E5-C01F0A30097A}"/>
            </c:ext>
          </c:extLst>
        </c:ser>
        <c:ser>
          <c:idx val="3"/>
          <c:order val="3"/>
          <c:tx>
            <c:strRef>
              <c:f>'WAN Scalability OSDI'!$V$10</c:f>
              <c:strCache>
                <c:ptCount val="1"/>
                <c:pt idx="0">
                  <c:v>Chain</c:v>
                </c:pt>
              </c:strCache>
            </c:strRef>
          </c:tx>
          <c:spPr>
            <a:ln w="25400" cap="rnd">
              <a:solidFill>
                <a:schemeClr val="accent4"/>
              </a:solidFill>
              <a:round/>
            </a:ln>
            <a:effectLst/>
          </c:spPr>
          <c:marker>
            <c:symbol val="circle"/>
            <c:size val="5"/>
            <c:spPr>
              <a:solidFill>
                <a:schemeClr val="accent4"/>
              </a:solidFill>
              <a:ln w="9525">
                <a:solidFill>
                  <a:schemeClr val="accent4"/>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OSDI'!$V$11:$V$14</c:f>
              <c:numCache>
                <c:formatCode>General</c:formatCode>
                <c:ptCount val="4"/>
                <c:pt idx="0">
                  <c:v>18888</c:v>
                </c:pt>
                <c:pt idx="1">
                  <c:v>23351</c:v>
                </c:pt>
                <c:pt idx="2">
                  <c:v>20059</c:v>
                </c:pt>
                <c:pt idx="3">
                  <c:v>20050</c:v>
                </c:pt>
              </c:numCache>
            </c:numRef>
          </c:yVal>
          <c:smooth val="1"/>
          <c:extLst>
            <c:ext xmlns:c16="http://schemas.microsoft.com/office/drawing/2014/chart" uri="{C3380CC4-5D6E-409C-BE32-E72D297353CC}">
              <c16:uniqueId val="{00000003-7E22-2E4E-98E5-C01F0A30097A}"/>
            </c:ext>
          </c:extLst>
        </c:ser>
        <c:ser>
          <c:idx val="4"/>
          <c:order val="4"/>
          <c:tx>
            <c:strRef>
              <c:f>'WAN Scalability OSDI'!$W$10</c:f>
              <c:strCache>
                <c:ptCount val="1"/>
                <c:pt idx="0">
                  <c:v>HB (250 B)</c:v>
                </c:pt>
              </c:strCache>
            </c:strRef>
          </c:tx>
          <c:spPr>
            <a:ln w="25400" cap="rnd">
              <a:solidFill>
                <a:schemeClr val="accent5"/>
              </a:solidFill>
              <a:round/>
            </a:ln>
            <a:effectLst/>
          </c:spPr>
          <c:marker>
            <c:symbol val="circle"/>
            <c:size val="5"/>
            <c:spPr>
              <a:solidFill>
                <a:schemeClr val="accent5"/>
              </a:solidFill>
              <a:ln w="9525">
                <a:solidFill>
                  <a:schemeClr val="accent5"/>
                </a:solidFill>
              </a:ln>
              <a:effectLst/>
            </c:spPr>
          </c:marker>
          <c:xVal>
            <c:numRef>
              <c:f>'WAN Scalability OSDI'!$R$11:$R$13</c:f>
              <c:numCache>
                <c:formatCode>General</c:formatCode>
                <c:ptCount val="3"/>
                <c:pt idx="0">
                  <c:v>4</c:v>
                </c:pt>
                <c:pt idx="1">
                  <c:v>16</c:v>
                </c:pt>
                <c:pt idx="2">
                  <c:v>49</c:v>
                </c:pt>
              </c:numCache>
            </c:numRef>
          </c:xVal>
          <c:yVal>
            <c:numRef>
              <c:f>'WAN Scalability OSDI'!$W$11:$W$13</c:f>
              <c:numCache>
                <c:formatCode>General</c:formatCode>
                <c:ptCount val="3"/>
                <c:pt idx="0">
                  <c:v>14000</c:v>
                </c:pt>
                <c:pt idx="1">
                  <c:v>4850</c:v>
                </c:pt>
                <c:pt idx="2">
                  <c:v>283</c:v>
                </c:pt>
              </c:numCache>
            </c:numRef>
          </c:yVal>
          <c:smooth val="1"/>
          <c:extLst>
            <c:ext xmlns:c16="http://schemas.microsoft.com/office/drawing/2014/chart" uri="{C3380CC4-5D6E-409C-BE32-E72D297353CC}">
              <c16:uniqueId val="{00000004-7E22-2E4E-98E5-C01F0A30097A}"/>
            </c:ext>
          </c:extLst>
        </c:ser>
        <c:dLbls>
          <c:showLegendKey val="0"/>
          <c:showVal val="0"/>
          <c:showCatName val="0"/>
          <c:showSerName val="0"/>
          <c:showPercent val="0"/>
          <c:showBubbleSize val="0"/>
        </c:dLbls>
        <c:axId val="1131834656"/>
        <c:axId val="1127700432"/>
      </c:scatterChart>
      <c:valAx>
        <c:axId val="113183465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Number of nodes</a:t>
                </a:r>
              </a:p>
            </c:rich>
          </c:tx>
          <c:layout>
            <c:manualLayout>
              <c:xMode val="edge"/>
              <c:yMode val="edge"/>
              <c:x val="0.48943509141317676"/>
              <c:y val="0.897843823787922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1127700432"/>
        <c:crosses val="autoZero"/>
        <c:crossBetween val="midCat"/>
      </c:valAx>
      <c:valAx>
        <c:axId val="112770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Peak throughput (req/s)</a:t>
                </a:r>
              </a:p>
            </c:rich>
          </c:tx>
          <c:layout>
            <c:manualLayout>
              <c:xMode val="edge"/>
              <c:yMode val="edge"/>
              <c:x val="9.5880955877886948E-2"/>
              <c:y val="0.387769010189910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CH"/>
          </a:p>
        </c:txPr>
        <c:crossAx val="1131834656"/>
        <c:crosses val="autoZero"/>
        <c:crossBetween val="midCat"/>
      </c:valAx>
      <c:spPr>
        <a:noFill/>
        <a:ln>
          <a:noFill/>
        </a:ln>
        <a:effectLst/>
      </c:spPr>
    </c:plotArea>
    <c:legend>
      <c:legendPos val="b"/>
      <c:layout>
        <c:manualLayout>
          <c:xMode val="edge"/>
          <c:yMode val="edge"/>
          <c:x val="0.39919050743657047"/>
          <c:y val="0.13486001749781276"/>
          <c:w val="0.590507874015748"/>
          <c:h val="0.16606590842811314"/>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8377876557771"/>
          <c:y val="0.17171296296296296"/>
          <c:w val="0.78696067651778734"/>
          <c:h val="0.65454323417906091"/>
        </c:manualLayout>
      </c:layout>
      <c:scatterChart>
        <c:scatterStyle val="smoothMarker"/>
        <c:varyColors val="0"/>
        <c:ser>
          <c:idx val="0"/>
          <c:order val="0"/>
          <c:tx>
            <c:strRef>
              <c:f>'WAN Scalability OSDI'!$S$10</c:f>
              <c:strCache>
                <c:ptCount val="1"/>
                <c:pt idx="0">
                  <c:v>Mir (no SVS)</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OSDI'!$S$11:$S$14</c:f>
              <c:numCache>
                <c:formatCode>General</c:formatCode>
                <c:ptCount val="4"/>
                <c:pt idx="0">
                  <c:v>70187</c:v>
                </c:pt>
                <c:pt idx="1">
                  <c:v>53318</c:v>
                </c:pt>
                <c:pt idx="2">
                  <c:v>38156</c:v>
                </c:pt>
                <c:pt idx="3">
                  <c:v>31730</c:v>
                </c:pt>
              </c:numCache>
            </c:numRef>
          </c:yVal>
          <c:smooth val="1"/>
          <c:extLst>
            <c:ext xmlns:c16="http://schemas.microsoft.com/office/drawing/2014/chart" uri="{C3380CC4-5D6E-409C-BE32-E72D297353CC}">
              <c16:uniqueId val="{00000000-A60A-5045-BD67-9181FD981B8C}"/>
            </c:ext>
          </c:extLst>
        </c:ser>
        <c:ser>
          <c:idx val="2"/>
          <c:order val="1"/>
          <c:tx>
            <c:strRef>
              <c:f>'WAN Scalability OSDI'!$Z$10</c:f>
              <c:strCache>
                <c:ptCount val="1"/>
                <c:pt idx="0">
                  <c:v>Mir (no duplication prevention - client to f+1)</c:v>
                </c:pt>
              </c:strCache>
            </c:strRef>
          </c:tx>
          <c:spPr>
            <a:ln w="25400" cap="rnd">
              <a:solidFill>
                <a:schemeClr val="bg1">
                  <a:lumMod val="50000"/>
                </a:schemeClr>
              </a:solidFill>
              <a:round/>
            </a:ln>
            <a:effectLst/>
          </c:spPr>
          <c:marker>
            <c:symbol val="circle"/>
            <c:size val="5"/>
            <c:spPr>
              <a:solidFill>
                <a:schemeClr val="accent3"/>
              </a:solidFill>
              <a:ln w="9525">
                <a:solidFill>
                  <a:schemeClr val="bg1">
                    <a:lumMod val="50000"/>
                  </a:schemeClr>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OSDI'!$Z$11:$Z$14</c:f>
              <c:numCache>
                <c:formatCode>General</c:formatCode>
                <c:ptCount val="4"/>
                <c:pt idx="0">
                  <c:v>27461</c:v>
                </c:pt>
                <c:pt idx="1">
                  <c:v>12222</c:v>
                </c:pt>
                <c:pt idx="2">
                  <c:v>4732</c:v>
                </c:pt>
                <c:pt idx="3">
                  <c:v>1002</c:v>
                </c:pt>
              </c:numCache>
            </c:numRef>
          </c:yVal>
          <c:smooth val="1"/>
          <c:extLst>
            <c:ext xmlns:c16="http://schemas.microsoft.com/office/drawing/2014/chart" uri="{C3380CC4-5D6E-409C-BE32-E72D297353CC}">
              <c16:uniqueId val="{00000001-A60A-5045-BD67-9181FD981B8C}"/>
            </c:ext>
          </c:extLst>
        </c:ser>
        <c:ser>
          <c:idx val="3"/>
          <c:order val="2"/>
          <c:tx>
            <c:strRef>
              <c:f>'WAN Scalability OSDI'!$AA$10</c:f>
              <c:strCache>
                <c:ptCount val="1"/>
                <c:pt idx="0">
                  <c:v>Mir (no duplication prevention - client to 3f+1)</c:v>
                </c:pt>
              </c:strCache>
            </c:strRef>
          </c:tx>
          <c:spPr>
            <a:ln w="25400" cap="rnd">
              <a:solidFill>
                <a:schemeClr val="accent4"/>
              </a:solidFill>
              <a:round/>
            </a:ln>
            <a:effectLst/>
          </c:spPr>
          <c:marker>
            <c:symbol val="circle"/>
            <c:size val="5"/>
            <c:spPr>
              <a:solidFill>
                <a:schemeClr val="accent4"/>
              </a:solidFill>
              <a:ln w="9525">
                <a:solidFill>
                  <a:schemeClr val="accent4"/>
                </a:solidFill>
              </a:ln>
              <a:effectLst/>
            </c:spPr>
          </c:marker>
          <c:xVal>
            <c:numRef>
              <c:f>'WAN Scalability OSDI'!$R$11:$R$14</c:f>
              <c:numCache>
                <c:formatCode>General</c:formatCode>
                <c:ptCount val="4"/>
                <c:pt idx="0">
                  <c:v>4</c:v>
                </c:pt>
                <c:pt idx="1">
                  <c:v>16</c:v>
                </c:pt>
                <c:pt idx="2">
                  <c:v>49</c:v>
                </c:pt>
                <c:pt idx="3">
                  <c:v>100</c:v>
                </c:pt>
              </c:numCache>
            </c:numRef>
          </c:xVal>
          <c:yVal>
            <c:numRef>
              <c:f>'WAN Scalability OSDI'!$AA$11:$AA$14</c:f>
              <c:numCache>
                <c:formatCode>General</c:formatCode>
                <c:ptCount val="4"/>
                <c:pt idx="0">
                  <c:v>19192</c:v>
                </c:pt>
                <c:pt idx="1">
                  <c:v>5273</c:v>
                </c:pt>
                <c:pt idx="2">
                  <c:v>1432</c:v>
                </c:pt>
                <c:pt idx="3">
                  <c:v>269</c:v>
                </c:pt>
              </c:numCache>
            </c:numRef>
          </c:yVal>
          <c:smooth val="1"/>
          <c:extLst>
            <c:ext xmlns:c16="http://schemas.microsoft.com/office/drawing/2014/chart" uri="{C3380CC4-5D6E-409C-BE32-E72D297353CC}">
              <c16:uniqueId val="{00000002-A60A-5045-BD67-9181FD981B8C}"/>
            </c:ext>
          </c:extLst>
        </c:ser>
        <c:dLbls>
          <c:showLegendKey val="0"/>
          <c:showVal val="0"/>
          <c:showCatName val="0"/>
          <c:showSerName val="0"/>
          <c:showPercent val="0"/>
          <c:showBubbleSize val="0"/>
        </c:dLbls>
        <c:axId val="1178282720"/>
        <c:axId val="1178630512"/>
      </c:scatterChart>
      <c:valAx>
        <c:axId val="117828272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Number of nodes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1178630512"/>
        <c:crosses val="autoZero"/>
        <c:crossBetween val="midCat"/>
      </c:valAx>
      <c:valAx>
        <c:axId val="117863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baseline="0" dirty="0">
                    <a:effectLst/>
                  </a:rPr>
                  <a:t>Peak throughput (req/s)</a:t>
                </a:r>
                <a:endParaRPr lang="en-US" sz="1800" dirty="0">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1178282720"/>
        <c:crosses val="autoZero"/>
        <c:crossBetween val="midCat"/>
      </c:valAx>
      <c:spPr>
        <a:noFill/>
        <a:ln>
          <a:noFill/>
        </a:ln>
        <a:effectLst/>
      </c:spPr>
    </c:plotArea>
    <c:legend>
      <c:legendPos val="b"/>
      <c:layout>
        <c:manualLayout>
          <c:xMode val="edge"/>
          <c:yMode val="edge"/>
          <c:x val="0.37462349636406472"/>
          <c:y val="0.14756780402449693"/>
          <c:w val="0.58964182203809667"/>
          <c:h val="0.27835812190142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64800442796384E-2"/>
          <c:y val="0.20732670558730393"/>
          <c:w val="0.84390353700224663"/>
          <c:h val="0.65361712973334574"/>
        </c:manualLayout>
      </c:layout>
      <c:scatterChart>
        <c:scatterStyle val="smoothMarker"/>
        <c:varyColors val="0"/>
        <c:ser>
          <c:idx val="0"/>
          <c:order val="0"/>
          <c:tx>
            <c:strRef>
              <c:f>'WAN Scalability OSDI'!$R$53</c:f>
              <c:strCache>
                <c:ptCount val="1"/>
                <c:pt idx="0">
                  <c:v>Mir (no Rotation)</c:v>
                </c:pt>
              </c:strCache>
            </c:strRef>
          </c:tx>
          <c:spPr>
            <a:ln w="25400" cap="rnd">
              <a:solidFill>
                <a:srgbClr val="0070C0"/>
              </a:solidFill>
              <a:round/>
            </a:ln>
            <a:effectLst/>
          </c:spPr>
          <c:marker>
            <c:symbol val="circle"/>
            <c:size val="5"/>
            <c:spPr>
              <a:solidFill>
                <a:schemeClr val="accent6"/>
              </a:solidFill>
              <a:ln w="9525">
                <a:solidFill>
                  <a:schemeClr val="accent6"/>
                </a:solidFill>
              </a:ln>
              <a:effectLst/>
            </c:spPr>
          </c:marker>
          <c:xVal>
            <c:numRef>
              <c:f>'WAN Scalability OSDI'!$S$55:$S$58</c:f>
              <c:numCache>
                <c:formatCode>General</c:formatCode>
                <c:ptCount val="4"/>
                <c:pt idx="0">
                  <c:v>17066</c:v>
                </c:pt>
                <c:pt idx="1">
                  <c:v>29265</c:v>
                </c:pt>
                <c:pt idx="2">
                  <c:v>54920</c:v>
                </c:pt>
                <c:pt idx="3">
                  <c:v>54643</c:v>
                </c:pt>
              </c:numCache>
            </c:numRef>
          </c:xVal>
          <c:yVal>
            <c:numRef>
              <c:f>'WAN Scalability OSDI'!$R$55:$R$58</c:f>
              <c:numCache>
                <c:formatCode>General</c:formatCode>
                <c:ptCount val="4"/>
                <c:pt idx="0">
                  <c:v>1.7849999999999999</c:v>
                </c:pt>
                <c:pt idx="1">
                  <c:v>2.081</c:v>
                </c:pt>
                <c:pt idx="2">
                  <c:v>3.851</c:v>
                </c:pt>
                <c:pt idx="3">
                  <c:v>4.391</c:v>
                </c:pt>
              </c:numCache>
            </c:numRef>
          </c:yVal>
          <c:smooth val="1"/>
          <c:extLst>
            <c:ext xmlns:c16="http://schemas.microsoft.com/office/drawing/2014/chart" uri="{C3380CC4-5D6E-409C-BE32-E72D297353CC}">
              <c16:uniqueId val="{00000000-04C4-CC45-873B-17E2EF9143FD}"/>
            </c:ext>
          </c:extLst>
        </c:ser>
        <c:ser>
          <c:idx val="1"/>
          <c:order val="1"/>
          <c:tx>
            <c:strRef>
              <c:f>'WAN Scalability OSDI'!$T$53</c:f>
              <c:strCache>
                <c:ptCount val="1"/>
                <c:pt idx="0">
                  <c:v>Mir (no SVS)</c:v>
                </c:pt>
              </c:strCache>
            </c:strRef>
          </c:tx>
          <c:spPr>
            <a:ln w="25400" cap="rnd">
              <a:solidFill>
                <a:srgbClr val="7030A0"/>
              </a:solidFill>
              <a:round/>
            </a:ln>
            <a:effectLst/>
          </c:spPr>
          <c:marker>
            <c:symbol val="circle"/>
            <c:size val="5"/>
            <c:spPr>
              <a:solidFill>
                <a:schemeClr val="accent1"/>
              </a:solidFill>
              <a:ln w="9525">
                <a:solidFill>
                  <a:schemeClr val="accent1"/>
                </a:solidFill>
              </a:ln>
              <a:effectLst/>
            </c:spPr>
          </c:marker>
          <c:xVal>
            <c:numRef>
              <c:f>'WAN Scalability OSDI'!$U$55:$U$58</c:f>
              <c:numCache>
                <c:formatCode>General</c:formatCode>
                <c:ptCount val="4"/>
                <c:pt idx="0">
                  <c:v>11248</c:v>
                </c:pt>
                <c:pt idx="1">
                  <c:v>25114</c:v>
                </c:pt>
                <c:pt idx="2">
                  <c:v>53318</c:v>
                </c:pt>
                <c:pt idx="3">
                  <c:v>52496</c:v>
                </c:pt>
              </c:numCache>
            </c:numRef>
          </c:xVal>
          <c:yVal>
            <c:numRef>
              <c:f>'WAN Scalability OSDI'!$T$55:$T$58</c:f>
              <c:numCache>
                <c:formatCode>General</c:formatCode>
                <c:ptCount val="4"/>
                <c:pt idx="0">
                  <c:v>1.4370000000000001</c:v>
                </c:pt>
                <c:pt idx="1">
                  <c:v>1.7230000000000001</c:v>
                </c:pt>
                <c:pt idx="2">
                  <c:v>3.536</c:v>
                </c:pt>
                <c:pt idx="3">
                  <c:v>4.12</c:v>
                </c:pt>
              </c:numCache>
            </c:numRef>
          </c:yVal>
          <c:smooth val="1"/>
          <c:extLst>
            <c:ext xmlns:c16="http://schemas.microsoft.com/office/drawing/2014/chart" uri="{C3380CC4-5D6E-409C-BE32-E72D297353CC}">
              <c16:uniqueId val="{00000001-04C4-CC45-873B-17E2EF9143FD}"/>
            </c:ext>
          </c:extLst>
        </c:ser>
        <c:ser>
          <c:idx val="2"/>
          <c:order val="2"/>
          <c:tx>
            <c:strRef>
              <c:f>'WAN Scalability OSDI'!$V$53</c:f>
              <c:strCache>
                <c:ptCount val="1"/>
                <c:pt idx="0">
                  <c:v>Mir</c:v>
                </c:pt>
              </c:strCache>
            </c:strRef>
          </c:tx>
          <c:spPr>
            <a:ln w="25400" cap="rnd">
              <a:solidFill>
                <a:srgbClr val="00B050"/>
              </a:solidFill>
              <a:round/>
            </a:ln>
            <a:effectLst/>
          </c:spPr>
          <c:marker>
            <c:symbol val="circle"/>
            <c:size val="5"/>
            <c:spPr>
              <a:solidFill>
                <a:schemeClr val="accent2"/>
              </a:solidFill>
              <a:ln w="9525">
                <a:solidFill>
                  <a:schemeClr val="accent2"/>
                </a:solidFill>
              </a:ln>
              <a:effectLst/>
            </c:spPr>
          </c:marker>
          <c:xVal>
            <c:numRef>
              <c:f>'WAN Scalability OSDI'!$W$55:$W$58</c:f>
              <c:numCache>
                <c:formatCode>General</c:formatCode>
                <c:ptCount val="4"/>
                <c:pt idx="0">
                  <c:v>31970</c:v>
                </c:pt>
                <c:pt idx="1">
                  <c:v>61586</c:v>
                </c:pt>
                <c:pt idx="2">
                  <c:v>74482</c:v>
                </c:pt>
                <c:pt idx="3">
                  <c:v>74474</c:v>
                </c:pt>
              </c:numCache>
            </c:numRef>
          </c:xVal>
          <c:yVal>
            <c:numRef>
              <c:f>'WAN Scalability OSDI'!$V$55:$V$58</c:f>
              <c:numCache>
                <c:formatCode>General</c:formatCode>
                <c:ptCount val="4"/>
                <c:pt idx="0">
                  <c:v>1.73</c:v>
                </c:pt>
                <c:pt idx="1">
                  <c:v>3.1139999999999999</c:v>
                </c:pt>
                <c:pt idx="2">
                  <c:v>4.7789999999999999</c:v>
                </c:pt>
                <c:pt idx="3">
                  <c:v>6.08</c:v>
                </c:pt>
              </c:numCache>
            </c:numRef>
          </c:yVal>
          <c:smooth val="1"/>
          <c:extLst>
            <c:ext xmlns:c16="http://schemas.microsoft.com/office/drawing/2014/chart" uri="{C3380CC4-5D6E-409C-BE32-E72D297353CC}">
              <c16:uniqueId val="{00000002-04C4-CC45-873B-17E2EF9143FD}"/>
            </c:ext>
          </c:extLst>
        </c:ser>
        <c:ser>
          <c:idx val="3"/>
          <c:order val="3"/>
          <c:tx>
            <c:strRef>
              <c:f>'WAN Scalability OSDI'!$X$53</c:f>
              <c:strCache>
                <c:ptCount val="1"/>
                <c:pt idx="0">
                  <c:v>Chain</c:v>
                </c:pt>
              </c:strCache>
            </c:strRef>
          </c:tx>
          <c:spPr>
            <a:ln w="25400" cap="rnd">
              <a:solidFill>
                <a:schemeClr val="accent4"/>
              </a:solidFill>
              <a:round/>
            </a:ln>
            <a:effectLst/>
          </c:spPr>
          <c:marker>
            <c:symbol val="circle"/>
            <c:size val="5"/>
            <c:spPr>
              <a:solidFill>
                <a:schemeClr val="accent4"/>
              </a:solidFill>
              <a:ln w="9525">
                <a:solidFill>
                  <a:schemeClr val="accent4"/>
                </a:solidFill>
              </a:ln>
              <a:effectLst/>
            </c:spPr>
          </c:marker>
          <c:xVal>
            <c:numRef>
              <c:f>'WAN Scalability OSDI'!$Y$55:$Y$58</c:f>
              <c:numCache>
                <c:formatCode>General</c:formatCode>
                <c:ptCount val="4"/>
                <c:pt idx="0">
                  <c:v>6918</c:v>
                </c:pt>
                <c:pt idx="1">
                  <c:v>14545</c:v>
                </c:pt>
                <c:pt idx="2">
                  <c:v>18735</c:v>
                </c:pt>
                <c:pt idx="3">
                  <c:v>20264</c:v>
                </c:pt>
              </c:numCache>
            </c:numRef>
          </c:xVal>
          <c:yVal>
            <c:numRef>
              <c:f>'WAN Scalability OSDI'!$X$55:$X$58</c:f>
              <c:numCache>
                <c:formatCode>General</c:formatCode>
                <c:ptCount val="4"/>
                <c:pt idx="0">
                  <c:v>1.0649999999999999</c:v>
                </c:pt>
                <c:pt idx="1">
                  <c:v>2.58</c:v>
                </c:pt>
                <c:pt idx="2">
                  <c:v>3.9359999999999999</c:v>
                </c:pt>
                <c:pt idx="3">
                  <c:v>8.6460000000000008</c:v>
                </c:pt>
              </c:numCache>
            </c:numRef>
          </c:yVal>
          <c:smooth val="1"/>
          <c:extLst>
            <c:ext xmlns:c16="http://schemas.microsoft.com/office/drawing/2014/chart" uri="{C3380CC4-5D6E-409C-BE32-E72D297353CC}">
              <c16:uniqueId val="{00000003-04C4-CC45-873B-17E2EF9143FD}"/>
            </c:ext>
          </c:extLst>
        </c:ser>
        <c:ser>
          <c:idx val="4"/>
          <c:order val="4"/>
          <c:tx>
            <c:strRef>
              <c:f>'WAN Scalability OSDI'!$Z$53</c:f>
              <c:strCache>
                <c:ptCount val="1"/>
                <c:pt idx="0">
                  <c:v>PBFT</c:v>
                </c:pt>
              </c:strCache>
            </c:strRef>
          </c:tx>
          <c:spPr>
            <a:ln w="25400" cap="rnd">
              <a:solidFill>
                <a:srgbClr val="FF0000"/>
              </a:solidFill>
              <a:prstDash val="solid"/>
              <a:round/>
            </a:ln>
            <a:effectLst/>
          </c:spPr>
          <c:marker>
            <c:symbol val="circle"/>
            <c:size val="5"/>
            <c:spPr>
              <a:solidFill>
                <a:schemeClr val="accent3"/>
              </a:solidFill>
              <a:ln w="9525">
                <a:solidFill>
                  <a:schemeClr val="accent3"/>
                </a:solidFill>
              </a:ln>
              <a:effectLst/>
            </c:spPr>
          </c:marker>
          <c:xVal>
            <c:numRef>
              <c:f>'WAN Scalability OSDI'!$AA$55:$AA$58</c:f>
              <c:numCache>
                <c:formatCode>General</c:formatCode>
                <c:ptCount val="4"/>
                <c:pt idx="0">
                  <c:v>1765</c:v>
                </c:pt>
                <c:pt idx="1">
                  <c:v>6828</c:v>
                </c:pt>
                <c:pt idx="2">
                  <c:v>10043</c:v>
                </c:pt>
                <c:pt idx="3">
                  <c:v>9571</c:v>
                </c:pt>
              </c:numCache>
            </c:numRef>
          </c:xVal>
          <c:yVal>
            <c:numRef>
              <c:f>'WAN Scalability OSDI'!$Z$55:$Z$58</c:f>
              <c:numCache>
                <c:formatCode>General</c:formatCode>
                <c:ptCount val="4"/>
                <c:pt idx="0">
                  <c:v>0.57499999999999996</c:v>
                </c:pt>
                <c:pt idx="1">
                  <c:v>0.83099999999999996</c:v>
                </c:pt>
                <c:pt idx="2">
                  <c:v>1.0229999999999999</c:v>
                </c:pt>
                <c:pt idx="3">
                  <c:v>9.1460000000000008</c:v>
                </c:pt>
              </c:numCache>
            </c:numRef>
          </c:yVal>
          <c:smooth val="1"/>
          <c:extLst>
            <c:ext xmlns:c16="http://schemas.microsoft.com/office/drawing/2014/chart" uri="{C3380CC4-5D6E-409C-BE32-E72D297353CC}">
              <c16:uniqueId val="{00000004-04C4-CC45-873B-17E2EF9143FD}"/>
            </c:ext>
          </c:extLst>
        </c:ser>
        <c:dLbls>
          <c:showLegendKey val="0"/>
          <c:showVal val="0"/>
          <c:showCatName val="0"/>
          <c:showSerName val="0"/>
          <c:showPercent val="0"/>
          <c:showBubbleSize val="0"/>
        </c:dLbls>
        <c:axId val="636711583"/>
        <c:axId val="663024959"/>
      </c:scatterChart>
      <c:valAx>
        <c:axId val="6367115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Throughput (req/s)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663024959"/>
        <c:crosses val="autoZero"/>
        <c:crossBetween val="midCat"/>
      </c:valAx>
      <c:valAx>
        <c:axId val="663024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Latency (s)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636711583"/>
        <c:crosses val="autoZero"/>
        <c:crossBetween val="midCat"/>
      </c:valAx>
      <c:spPr>
        <a:noFill/>
        <a:ln>
          <a:noFill/>
        </a:ln>
        <a:effectLst/>
      </c:spPr>
    </c:plotArea>
    <c:legend>
      <c:legendPos val="r"/>
      <c:layout>
        <c:manualLayout>
          <c:xMode val="edge"/>
          <c:yMode val="edge"/>
          <c:x val="0.58583951102766807"/>
          <c:y val="0.16309539457833597"/>
          <c:w val="0.2403564251566532"/>
          <c:h val="0.33388098909559527"/>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231D8-C67F-DA44-A087-4906D3CB3A28}" type="datetimeFigureOut">
              <a:rPr lang="en-US" smtClean="0"/>
              <a:t>11/15/20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7BC37-3737-4A43-AF79-D6B91DB19D4C}" type="slidenum">
              <a:rPr lang="en-US" smtClean="0"/>
              <a:t>‹#›</a:t>
            </a:fld>
            <a:endParaRPr lang="en-US"/>
          </a:p>
        </p:txBody>
      </p:sp>
    </p:spTree>
    <p:extLst>
      <p:ext uri="{BB962C8B-B14F-4D97-AF65-F5344CB8AC3E}">
        <p14:creationId xmlns:p14="http://schemas.microsoft.com/office/powerpoint/2010/main" val="363211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DFC02-6E64-43AE-916F-1DB0E636A4A8}" type="slidenum">
              <a:rPr lang="en-US"/>
              <a:pPr/>
              <a:t>13</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r>
              <a:rPr lang="en-US"/>
              <a:t>Possibly different codes at each replica</a:t>
            </a:r>
          </a:p>
        </p:txBody>
      </p:sp>
    </p:spTree>
    <p:extLst>
      <p:ext uri="{BB962C8B-B14F-4D97-AF65-F5344CB8AC3E}">
        <p14:creationId xmlns:p14="http://schemas.microsoft.com/office/powerpoint/2010/main" val="231952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7BC37-3737-4A43-AF79-D6B91DB19D4C}" type="slidenum">
              <a:rPr lang="en-US" smtClean="0"/>
              <a:t>59</a:t>
            </a:fld>
            <a:endParaRPr lang="en-US"/>
          </a:p>
        </p:txBody>
      </p:sp>
    </p:spTree>
    <p:extLst>
      <p:ext uri="{BB962C8B-B14F-4D97-AF65-F5344CB8AC3E}">
        <p14:creationId xmlns:p14="http://schemas.microsoft.com/office/powerpoint/2010/main" val="144524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407BC37-3737-4A43-AF79-D6B91DB19D4C}" type="slidenum">
              <a:rPr lang="en-US" smtClean="0"/>
              <a:t>62</a:t>
            </a:fld>
            <a:endParaRPr lang="en-US"/>
          </a:p>
        </p:txBody>
      </p:sp>
    </p:spTree>
    <p:extLst>
      <p:ext uri="{BB962C8B-B14F-4D97-AF65-F5344CB8AC3E}">
        <p14:creationId xmlns:p14="http://schemas.microsoft.com/office/powerpoint/2010/main" val="413627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407BC37-3737-4A43-AF79-D6B91DB19D4C}" type="slidenum">
              <a:rPr lang="en-US" smtClean="0"/>
              <a:t>65</a:t>
            </a:fld>
            <a:endParaRPr lang="en-US"/>
          </a:p>
        </p:txBody>
      </p:sp>
    </p:spTree>
    <p:extLst>
      <p:ext uri="{BB962C8B-B14F-4D97-AF65-F5344CB8AC3E}">
        <p14:creationId xmlns:p14="http://schemas.microsoft.com/office/powerpoint/2010/main" val="163069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38</a:t>
            </a:fld>
            <a:endParaRPr lang="en-US"/>
          </a:p>
        </p:txBody>
      </p:sp>
    </p:spTree>
    <p:extLst>
      <p:ext uri="{BB962C8B-B14F-4D97-AF65-F5344CB8AC3E}">
        <p14:creationId xmlns:p14="http://schemas.microsoft.com/office/powerpoint/2010/main" val="125825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41</a:t>
            </a:fld>
            <a:endParaRPr lang="en-US"/>
          </a:p>
        </p:txBody>
      </p:sp>
    </p:spTree>
    <p:extLst>
      <p:ext uri="{BB962C8B-B14F-4D97-AF65-F5344CB8AC3E}">
        <p14:creationId xmlns:p14="http://schemas.microsoft.com/office/powerpoint/2010/main" val="364429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42</a:t>
            </a:fld>
            <a:endParaRPr lang="en-US"/>
          </a:p>
        </p:txBody>
      </p:sp>
    </p:spTree>
    <p:extLst>
      <p:ext uri="{BB962C8B-B14F-4D97-AF65-F5344CB8AC3E}">
        <p14:creationId xmlns:p14="http://schemas.microsoft.com/office/powerpoint/2010/main" val="365386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43</a:t>
            </a:fld>
            <a:endParaRPr lang="en-US"/>
          </a:p>
        </p:txBody>
      </p:sp>
    </p:spTree>
    <p:extLst>
      <p:ext uri="{BB962C8B-B14F-4D97-AF65-F5344CB8AC3E}">
        <p14:creationId xmlns:p14="http://schemas.microsoft.com/office/powerpoint/2010/main" val="49230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44</a:t>
            </a:fld>
            <a:endParaRPr lang="en-US"/>
          </a:p>
        </p:txBody>
      </p:sp>
    </p:spTree>
    <p:extLst>
      <p:ext uri="{BB962C8B-B14F-4D97-AF65-F5344CB8AC3E}">
        <p14:creationId xmlns:p14="http://schemas.microsoft.com/office/powerpoint/2010/main" val="429158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45</a:t>
            </a:fld>
            <a:endParaRPr lang="en-US"/>
          </a:p>
        </p:txBody>
      </p:sp>
    </p:spTree>
    <p:extLst>
      <p:ext uri="{BB962C8B-B14F-4D97-AF65-F5344CB8AC3E}">
        <p14:creationId xmlns:p14="http://schemas.microsoft.com/office/powerpoint/2010/main" val="155998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46</a:t>
            </a:fld>
            <a:endParaRPr lang="en-US"/>
          </a:p>
        </p:txBody>
      </p:sp>
    </p:spTree>
    <p:extLst>
      <p:ext uri="{BB962C8B-B14F-4D97-AF65-F5344CB8AC3E}">
        <p14:creationId xmlns:p14="http://schemas.microsoft.com/office/powerpoint/2010/main" val="341874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D18A1-3461-4269-9402-CC00F98ED041}" type="slidenum">
              <a:rPr lang="en-US" smtClean="0"/>
              <a:pPr/>
              <a:t>47</a:t>
            </a:fld>
            <a:endParaRPr lang="en-US"/>
          </a:p>
        </p:txBody>
      </p:sp>
    </p:spTree>
    <p:extLst>
      <p:ext uri="{BB962C8B-B14F-4D97-AF65-F5344CB8AC3E}">
        <p14:creationId xmlns:p14="http://schemas.microsoft.com/office/powerpoint/2010/main" val="240139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8651" name="Picture 43" descr="37-degree-pos-tri-logo"/>
          <p:cNvPicPr>
            <a:picLocks noChangeAspect="1" noChangeArrowheads="1"/>
          </p:cNvPicPr>
          <p:nvPr/>
        </p:nvPicPr>
        <p:blipFill>
          <a:blip r:embed="rId2">
            <a:extLst>
              <a:ext uri="{28A0092B-C50C-407E-A947-70E740481C1C}">
                <a14:useLocalDpi xmlns:a14="http://schemas.microsoft.com/office/drawing/2010/main" val="0"/>
              </a:ext>
            </a:extLst>
          </a:blip>
          <a:srcRect r="25000" b="24518"/>
          <a:stretch>
            <a:fillRect/>
          </a:stretch>
        </p:blipFill>
        <p:spPr bwMode="auto">
          <a:xfrm>
            <a:off x="4762500" y="1882775"/>
            <a:ext cx="7429500" cy="4975225"/>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subTitle" idx="1"/>
          </p:nvPr>
        </p:nvSpPr>
        <p:spPr>
          <a:xfrm>
            <a:off x="243418" y="528639"/>
            <a:ext cx="10358967" cy="530225"/>
          </a:xfrm>
        </p:spPr>
        <p:txBody>
          <a:bodyPr anchor="b"/>
          <a:lstStyle>
            <a:lvl1pPr marL="0" indent="0">
              <a:buFont typeface="Wingdings" panose="05000000000000000000" pitchFamily="2" charset="2"/>
              <a:buNone/>
              <a:defRPr sz="1100"/>
            </a:lvl1pPr>
          </a:lstStyle>
          <a:p>
            <a:pPr lvl="0"/>
            <a:r>
              <a:rPr lang="en-US" noProof="0"/>
              <a:t>Click to edit Master subtitle style</a:t>
            </a:r>
          </a:p>
        </p:txBody>
      </p:sp>
      <p:sp>
        <p:nvSpPr>
          <p:cNvPr id="68643" name="Rectangle 35"/>
          <p:cNvSpPr>
            <a:spLocks noGrp="1" noChangeArrowheads="1"/>
          </p:cNvSpPr>
          <p:nvPr>
            <p:ph type="ctrTitle"/>
          </p:nvPr>
        </p:nvSpPr>
        <p:spPr>
          <a:xfrm>
            <a:off x="186267" y="1235076"/>
            <a:ext cx="9201151" cy="2193925"/>
          </a:xfrm>
        </p:spPr>
        <p:txBody>
          <a:bodyPr anchor="b"/>
          <a:lstStyle>
            <a:lvl1pPr>
              <a:defRPr sz="3500">
                <a:solidFill>
                  <a:schemeClr val="tx1"/>
                </a:solidFill>
              </a:defRPr>
            </a:lvl1pPr>
          </a:lstStyle>
          <a:p>
            <a:pPr lvl="0"/>
            <a:r>
              <a:rPr lang="en-US" noProof="0"/>
              <a:t>Click to edit Master title style</a:t>
            </a:r>
          </a:p>
        </p:txBody>
      </p:sp>
      <p:sp>
        <p:nvSpPr>
          <p:cNvPr id="15" name="Rectangle 6"/>
          <p:cNvSpPr>
            <a:spLocks noChangeArrowheads="1"/>
          </p:cNvSpPr>
          <p:nvPr/>
        </p:nvSpPr>
        <p:spPr bwMode="black">
          <a:xfrm>
            <a:off x="243417" y="6462713"/>
            <a:ext cx="1828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100000"/>
              </a:lnSpc>
            </a:pPr>
            <a:r>
              <a:rPr lang="en-US" sz="800" dirty="0">
                <a:solidFill>
                  <a:schemeClr val="tx1"/>
                </a:solidFill>
              </a:rPr>
              <a:t>© 2020 IBM Corporation</a:t>
            </a:r>
            <a:endParaRPr lang="en-US" sz="1800" dirty="0">
              <a:solidFill>
                <a:schemeClr val="tx1"/>
              </a:solidFill>
            </a:endParaRPr>
          </a:p>
        </p:txBody>
      </p:sp>
    </p:spTree>
    <p:extLst>
      <p:ext uri="{BB962C8B-B14F-4D97-AF65-F5344CB8AC3E}">
        <p14:creationId xmlns:p14="http://schemas.microsoft.com/office/powerpoint/2010/main" val="266727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417" y="1464470"/>
            <a:ext cx="11582400" cy="4890294"/>
          </a:xfrm>
        </p:spPr>
        <p:txBody>
          <a:bodyPr/>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DA27F3E-5E11-7C4B-9E44-400A622D663D}" type="slidenum">
              <a:rPr lang="en-US" smtClean="0"/>
              <a:t>‹#›</a:t>
            </a:fld>
            <a:endParaRPr lang="en-US" dirty="0"/>
          </a:p>
        </p:txBody>
      </p:sp>
      <p:sp>
        <p:nvSpPr>
          <p:cNvPr id="5" name="Footer Placeholder 4"/>
          <p:cNvSpPr>
            <a:spLocks noGrp="1"/>
          </p:cNvSpPr>
          <p:nvPr>
            <p:ph type="ftr" sz="quarter" idx="11"/>
          </p:nvPr>
        </p:nvSpPr>
        <p:spPr/>
        <p:txBody>
          <a:bodyPr/>
          <a:lstStyle>
            <a:lvl1pPr>
              <a:defRPr/>
            </a:lvl1pPr>
          </a:lstStyle>
          <a:p>
            <a:r>
              <a:rPr lang="en-US" dirty="0"/>
              <a:t>IBM Confidential</a:t>
            </a:r>
          </a:p>
        </p:txBody>
      </p:sp>
      <p:sp>
        <p:nvSpPr>
          <p:cNvPr id="6" name="Date Placeholder 5"/>
          <p:cNvSpPr>
            <a:spLocks noGrp="1"/>
          </p:cNvSpPr>
          <p:nvPr>
            <p:ph type="dt" sz="half" idx="12"/>
          </p:nvPr>
        </p:nvSpPr>
        <p:spPr/>
        <p:txBody>
          <a:bodyPr/>
          <a:lstStyle>
            <a:lvl1pPr>
              <a:defRPr/>
            </a:lvl1pPr>
          </a:lstStyle>
          <a:p>
            <a:fld id="{CB58386F-3B9D-C04C-A8BF-86415455C3C8}" type="datetimeFigureOut">
              <a:rPr lang="en-US" smtClean="0"/>
              <a:t>11/15/20</a:t>
            </a:fld>
            <a:endParaRPr lang="en-US" dirty="0"/>
          </a:p>
        </p:txBody>
      </p:sp>
    </p:spTree>
    <p:extLst>
      <p:ext uri="{BB962C8B-B14F-4D97-AF65-F5344CB8AC3E}">
        <p14:creationId xmlns:p14="http://schemas.microsoft.com/office/powerpoint/2010/main" val="77352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31801" y="188913"/>
            <a:ext cx="11425767" cy="647700"/>
          </a:xfrm>
        </p:spPr>
        <p:txBody>
          <a:bodyPr/>
          <a:lstStyle/>
          <a:p>
            <a:r>
              <a:rPr lang="de-DE"/>
              <a:t>Click to edit Master title style</a:t>
            </a:r>
            <a:endParaRPr lang="en-US"/>
          </a:p>
        </p:txBody>
      </p:sp>
      <p:sp>
        <p:nvSpPr>
          <p:cNvPr id="6" name="Content Placeholder 2"/>
          <p:cNvSpPr>
            <a:spLocks noGrp="1"/>
          </p:cNvSpPr>
          <p:nvPr>
            <p:ph idx="1"/>
          </p:nvPr>
        </p:nvSpPr>
        <p:spPr>
          <a:xfrm>
            <a:off x="334434" y="1125538"/>
            <a:ext cx="11523133" cy="5111750"/>
          </a:xfrm>
        </p:spPr>
        <p:txBody>
          <a:bodyPr/>
          <a:lstStyle>
            <a:lvl1pPr>
              <a:defRPr sz="2400"/>
            </a:lvl1pPr>
            <a:lvl2pPr>
              <a:defRPr sz="2000"/>
            </a:lvl2pPr>
            <a:lvl3pPr>
              <a:defRPr sz="1800"/>
            </a:lvl3pPr>
            <a:lvl4pPr>
              <a:defRPr sz="1600"/>
            </a:lvl4pPr>
            <a:lvl5pPr>
              <a:defRPr sz="1400"/>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en-US" dirty="0"/>
          </a:p>
        </p:txBody>
      </p:sp>
      <p:sp>
        <p:nvSpPr>
          <p:cNvPr id="7" name="Rectangle 8"/>
          <p:cNvSpPr>
            <a:spLocks noGrp="1" noChangeArrowheads="1"/>
          </p:cNvSpPr>
          <p:nvPr>
            <p:ph type="dt" sz="half" idx="10"/>
          </p:nvPr>
        </p:nvSpPr>
        <p:spPr>
          <a:xfrm>
            <a:off x="406400" y="6477000"/>
            <a:ext cx="1439333" cy="196850"/>
          </a:xfrm>
          <a:ln/>
        </p:spPr>
        <p:txBody>
          <a:bodyPr/>
          <a:lstStyle>
            <a:lvl1pPr>
              <a:defRPr/>
            </a:lvl1pPr>
          </a:lstStyle>
          <a:p>
            <a:fld id="{DD4B934D-5BB5-4243-B8FF-E256738E8D54}" type="datetime1">
              <a:rPr lang="de-DE"/>
              <a:pPr/>
              <a:t>15.11.20</a:t>
            </a:fld>
            <a:endParaRPr lang="fr-FR"/>
          </a:p>
        </p:txBody>
      </p:sp>
      <p:sp>
        <p:nvSpPr>
          <p:cNvPr id="8" name="Rectangle 9"/>
          <p:cNvSpPr>
            <a:spLocks noGrp="1" noChangeArrowheads="1"/>
          </p:cNvSpPr>
          <p:nvPr>
            <p:ph type="ftr" sz="quarter" idx="11"/>
          </p:nvPr>
        </p:nvSpPr>
        <p:spPr>
          <a:xfrm>
            <a:off x="3759200" y="6524626"/>
            <a:ext cx="4876800" cy="333375"/>
          </a:xfrm>
          <a:ln/>
        </p:spPr>
        <p:txBody>
          <a:bodyPr/>
          <a:lstStyle>
            <a:lvl1pPr>
              <a:defRPr/>
            </a:lvl1pPr>
          </a:lstStyle>
          <a:p>
            <a:r>
              <a:rPr lang="fr-FR" dirty="0"/>
              <a:t>METIS 2011     M. </a:t>
            </a:r>
            <a:r>
              <a:rPr lang="fr-FR" dirty="0" err="1"/>
              <a:t>Vukolic</a:t>
            </a:r>
            <a:r>
              <a:rPr lang="sr-Latn-CS" dirty="0"/>
              <a:t>: </a:t>
            </a:r>
            <a:r>
              <a:rPr lang="en-US" dirty="0"/>
              <a:t>Intrusion-Tolerant replication</a:t>
            </a:r>
            <a:endParaRPr lang="fr-FR" dirty="0"/>
          </a:p>
        </p:txBody>
      </p:sp>
      <p:sp>
        <p:nvSpPr>
          <p:cNvPr id="9" name="Rectangle 10"/>
          <p:cNvSpPr>
            <a:spLocks noGrp="1" noChangeArrowheads="1"/>
          </p:cNvSpPr>
          <p:nvPr>
            <p:ph type="sldNum" sz="quarter" idx="12"/>
          </p:nvPr>
        </p:nvSpPr>
        <p:spPr>
          <a:xfrm>
            <a:off x="9347200" y="6477000"/>
            <a:ext cx="958851" cy="196850"/>
          </a:xfrm>
          <a:ln/>
        </p:spPr>
        <p:txBody>
          <a:bodyPr/>
          <a:lstStyle>
            <a:lvl1pPr>
              <a:defRPr/>
            </a:lvl1pPr>
          </a:lstStyle>
          <a:p>
            <a:fld id="{1BF42408-2616-4508-8D53-7ECB2ACB5E88}" type="slidenum">
              <a:rPr lang="fr-FR"/>
              <a:pPr/>
              <a:t>‹#›</a:t>
            </a:fld>
            <a:endParaRPr lang="fr-FR" dirty="0"/>
          </a:p>
        </p:txBody>
      </p:sp>
    </p:spTree>
    <p:extLst>
      <p:ext uri="{BB962C8B-B14F-4D97-AF65-F5344CB8AC3E}">
        <p14:creationId xmlns:p14="http://schemas.microsoft.com/office/powerpoint/2010/main" val="17582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DA27F3E-5E11-7C4B-9E44-400A622D663D}" type="slidenum">
              <a:rPr lang="en-US" smtClean="0"/>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Date Placeholder 4"/>
          <p:cNvSpPr>
            <a:spLocks noGrp="1"/>
          </p:cNvSpPr>
          <p:nvPr>
            <p:ph type="dt" sz="half" idx="12"/>
          </p:nvPr>
        </p:nvSpPr>
        <p:spPr/>
        <p:txBody>
          <a:bodyPr/>
          <a:lstStyle>
            <a:lvl1pPr>
              <a:defRPr/>
            </a:lvl1pPr>
          </a:lstStyle>
          <a:p>
            <a:fld id="{F076101C-B61D-9347-9B84-9DBFD4D7A473}" type="datetime1">
              <a:rPr lang="en-US" smtClean="0"/>
              <a:t>11/15/20</a:t>
            </a:fld>
            <a:endParaRPr lang="en-US" dirty="0"/>
          </a:p>
        </p:txBody>
      </p:sp>
    </p:spTree>
    <p:extLst>
      <p:ext uri="{BB962C8B-B14F-4D97-AF65-F5344CB8AC3E}">
        <p14:creationId xmlns:p14="http://schemas.microsoft.com/office/powerpoint/2010/main" val="4056499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98" name="Picture 14" descr="blue-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0534" y="227014"/>
            <a:ext cx="783167" cy="238125"/>
          </a:xfrm>
          <a:prstGeom prst="rect">
            <a:avLst/>
          </a:prstGeom>
          <a:noFill/>
          <a:extLst>
            <a:ext uri="{909E8E84-426E-40DD-AFC4-6F175D3DCCD1}">
              <a14:hiddenFill xmlns:a14="http://schemas.microsoft.com/office/drawing/2010/main">
                <a:solidFill>
                  <a:srgbClr val="FFFFFF"/>
                </a:solidFill>
              </a14:hiddenFill>
            </a:ext>
          </a:extLst>
        </p:spPr>
      </p:pic>
      <p:sp>
        <p:nvSpPr>
          <p:cNvPr id="67587" name="Rectangle 3"/>
          <p:cNvSpPr>
            <a:spLocks noGrp="1" noChangeArrowheads="1"/>
          </p:cNvSpPr>
          <p:nvPr>
            <p:ph type="body" idx="1"/>
          </p:nvPr>
        </p:nvSpPr>
        <p:spPr bwMode="auto">
          <a:xfrm>
            <a:off x="243417" y="1874839"/>
            <a:ext cx="115824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7588" name="Line 4"/>
          <p:cNvSpPr>
            <a:spLocks noChangeShapeType="1"/>
          </p:cNvSpPr>
          <p:nvPr/>
        </p:nvSpPr>
        <p:spPr bwMode="auto">
          <a:xfrm flipV="1">
            <a:off x="366185" y="549275"/>
            <a:ext cx="11459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 name="Rectangle 6"/>
          <p:cNvSpPr>
            <a:spLocks noChangeArrowheads="1"/>
          </p:cNvSpPr>
          <p:nvPr/>
        </p:nvSpPr>
        <p:spPr bwMode="black">
          <a:xfrm>
            <a:off x="9997017" y="6537325"/>
            <a:ext cx="1828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lnSpc>
                <a:spcPct val="100000"/>
              </a:lnSpc>
            </a:pPr>
            <a:r>
              <a:rPr lang="en-US" sz="800" dirty="0">
                <a:solidFill>
                  <a:schemeClr val="tx1"/>
                </a:solidFill>
              </a:rPr>
              <a:t>© 2020 IBM Corporation</a:t>
            </a:r>
            <a:endParaRPr lang="en-US" sz="1800" dirty="0">
              <a:solidFill>
                <a:schemeClr val="tx1"/>
              </a:solidFill>
            </a:endParaRPr>
          </a:p>
        </p:txBody>
      </p:sp>
      <p:sp>
        <p:nvSpPr>
          <p:cNvPr id="67591" name="Rectangle 7"/>
          <p:cNvSpPr>
            <a:spLocks noGrp="1" noChangeArrowheads="1"/>
          </p:cNvSpPr>
          <p:nvPr>
            <p:ph type="sldNum" sz="quarter" idx="4"/>
          </p:nvPr>
        </p:nvSpPr>
        <p:spPr bwMode="black">
          <a:xfrm>
            <a:off x="243418" y="6537325"/>
            <a:ext cx="488949"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fld id="{1DA27F3E-5E11-7C4B-9E44-400A622D663D}" type="slidenum">
              <a:rPr lang="en-US" smtClean="0"/>
              <a:t>‹#›</a:t>
            </a:fld>
            <a:endParaRPr lang="en-US" dirty="0"/>
          </a:p>
        </p:txBody>
      </p:sp>
      <p:sp>
        <p:nvSpPr>
          <p:cNvPr id="67592" name="Rectangle 8"/>
          <p:cNvSpPr>
            <a:spLocks noGrp="1" noChangeArrowheads="1"/>
          </p:cNvSpPr>
          <p:nvPr>
            <p:ph type="ftr" sz="quarter" idx="3"/>
          </p:nvPr>
        </p:nvSpPr>
        <p:spPr bwMode="auto">
          <a:xfrm>
            <a:off x="2072217" y="6537325"/>
            <a:ext cx="7924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r>
              <a:rPr lang="en-US" dirty="0"/>
              <a:t>IBM Confidential</a:t>
            </a:r>
          </a:p>
        </p:txBody>
      </p:sp>
      <p:sp>
        <p:nvSpPr>
          <p:cNvPr id="67593" name="Rectangle 9"/>
          <p:cNvSpPr>
            <a:spLocks noGrp="1" noChangeArrowheads="1"/>
          </p:cNvSpPr>
          <p:nvPr>
            <p:ph type="dt" sz="half" idx="2"/>
          </p:nvPr>
        </p:nvSpPr>
        <p:spPr bwMode="auto">
          <a:xfrm>
            <a:off x="732367" y="6537325"/>
            <a:ext cx="1339851"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fld id="{CB58386F-3B9D-C04C-A8BF-86415455C3C8}" type="datetimeFigureOut">
              <a:rPr lang="en-US" smtClean="0"/>
              <a:t>11/15/20</a:t>
            </a:fld>
            <a:endParaRPr lang="en-US" dirty="0"/>
          </a:p>
        </p:txBody>
      </p:sp>
      <p:sp>
        <p:nvSpPr>
          <p:cNvPr id="67597" name="Rectangle 13"/>
          <p:cNvSpPr>
            <a:spLocks noGrp="1" noChangeArrowheads="1"/>
          </p:cNvSpPr>
          <p:nvPr>
            <p:ph type="title"/>
          </p:nvPr>
        </p:nvSpPr>
        <p:spPr bwMode="auto">
          <a:xfrm>
            <a:off x="243417" y="593725"/>
            <a:ext cx="1158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269273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Lst>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2200">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200">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200">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200">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200">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200">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200">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200">
          <a:solidFill>
            <a:schemeClr val="tx2"/>
          </a:solidFill>
          <a:latin typeface="Arial" panose="020B0604020202020204" pitchFamily="34" charset="0"/>
        </a:defRPr>
      </a:lvl9pPr>
    </p:titleStyle>
    <p:bodyStyle>
      <a:lvl1pPr marL="342900" indent="-342900" algn="l" rtl="0" eaLnBrk="1" fontAlgn="base" hangingPunct="1">
        <a:spcBef>
          <a:spcPct val="50000"/>
        </a:spcBef>
        <a:spcAft>
          <a:spcPts val="200"/>
        </a:spcAft>
        <a:buClr>
          <a:schemeClr val="tx1"/>
        </a:buClr>
        <a:buFont typeface="Wingdings" panose="05000000000000000000" pitchFamily="2" charset="2"/>
        <a:buChar char="§"/>
        <a:defRPr sz="2000" kern="1200">
          <a:solidFill>
            <a:schemeClr val="tx1"/>
          </a:solidFill>
          <a:latin typeface="+mn-lt"/>
          <a:ea typeface="+mn-ea"/>
          <a:cs typeface="+mn-cs"/>
        </a:defRPr>
      </a:lvl1pPr>
      <a:lvl2pPr marL="631825" indent="-285750" algn="l" rtl="0" eaLnBrk="1" fontAlgn="base" hangingPunct="1">
        <a:spcBef>
          <a:spcPct val="0"/>
        </a:spcBef>
        <a:spcAft>
          <a:spcPts val="200"/>
        </a:spcAft>
        <a:buClr>
          <a:schemeClr val="tx1"/>
        </a:buClr>
        <a:buFont typeface="Arial" panose="020B0604020202020204" pitchFamily="34" charset="0"/>
        <a:buChar char="─"/>
        <a:defRPr sz="1800" kern="1200">
          <a:solidFill>
            <a:schemeClr val="tx1"/>
          </a:solidFill>
          <a:latin typeface="+mn-lt"/>
          <a:ea typeface="+mn-ea"/>
          <a:cs typeface="+mn-cs"/>
        </a:defRPr>
      </a:lvl2pPr>
      <a:lvl3pPr marL="968375" indent="-285750" algn="l" rtl="0" eaLnBrk="1" fontAlgn="base" hangingPunct="1">
        <a:spcBef>
          <a:spcPct val="0"/>
        </a:spcBef>
        <a:spcAft>
          <a:spcPts val="200"/>
        </a:spcAft>
        <a:buClr>
          <a:schemeClr val="tx1"/>
        </a:buClr>
        <a:buFont typeface="Arial" panose="020B0604020202020204" pitchFamily="34" charset="0"/>
        <a:buChar char="•"/>
        <a:defRPr sz="1600" kern="1200">
          <a:solidFill>
            <a:schemeClr val="tx1"/>
          </a:solidFill>
          <a:latin typeface="+mn-lt"/>
          <a:ea typeface="+mn-ea"/>
          <a:cs typeface="+mn-cs"/>
        </a:defRPr>
      </a:lvl3pPr>
      <a:lvl4pPr marL="1203325" indent="-173038" algn="l" rtl="0" eaLnBrk="1" fontAlgn="base" hangingPunct="1">
        <a:spcBef>
          <a:spcPct val="20000"/>
        </a:spcBef>
        <a:spcAft>
          <a:spcPct val="0"/>
        </a:spcAft>
        <a:buClr>
          <a:schemeClr val="bg1"/>
        </a:buClr>
        <a:defRPr sz="1600" kern="1200">
          <a:solidFill>
            <a:schemeClr val="bg1"/>
          </a:solidFill>
          <a:latin typeface="+mn-lt"/>
          <a:ea typeface="+mn-ea"/>
          <a:cs typeface="+mn-cs"/>
        </a:defRPr>
      </a:lvl4pPr>
      <a:lvl5pPr marL="1539875" indent="-163513" algn="l" rtl="0" eaLnBrk="1" fontAlgn="base" hangingPunct="1">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l.acm.org/doi/10.1145/3190508.3190538"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github.com/hyperledger/fabric"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8.emf"/><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2" Type="http://schemas.openxmlformats.org/officeDocument/2006/relationships/hyperlink" Target="https://arxiv.org/pdf/1906.05552.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github.com/IBM/mirbf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rxiv.org/pdf/1906.05552.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F0ED-8CEF-9C47-A80F-46FC9B6B6BF5}"/>
              </a:ext>
            </a:extLst>
          </p:cNvPr>
          <p:cNvSpPr>
            <a:spLocks noGrp="1"/>
          </p:cNvSpPr>
          <p:nvPr>
            <p:ph type="ctrTitle"/>
          </p:nvPr>
        </p:nvSpPr>
        <p:spPr>
          <a:xfrm>
            <a:off x="229770" y="2938979"/>
            <a:ext cx="10730330" cy="2193925"/>
          </a:xfrm>
        </p:spPr>
        <p:txBody>
          <a:bodyPr/>
          <a:lstStyle/>
          <a:p>
            <a:r>
              <a:rPr lang="en-US" b="1" dirty="0"/>
              <a:t>Byzantine Quorums and Hyperledger Fabric</a:t>
            </a:r>
            <a:br>
              <a:rPr lang="en-US" b="1" dirty="0"/>
            </a:br>
            <a:r>
              <a:rPr lang="en-US" sz="1800" b="1" dirty="0"/>
              <a:t>and a few more things on Byzantine Fault-Tolerance (BFT) and Blockchains</a:t>
            </a:r>
            <a:br>
              <a:rPr lang="en-US" dirty="0"/>
            </a:br>
            <a:br>
              <a:rPr lang="en-US" sz="2400" dirty="0"/>
            </a:br>
            <a:r>
              <a:rPr lang="en-US" sz="2400" dirty="0"/>
              <a:t>virtually @EPFL</a:t>
            </a:r>
            <a:br>
              <a:rPr lang="en-US" sz="1800" dirty="0"/>
            </a:br>
            <a:r>
              <a:rPr lang="en-US" sz="1800" dirty="0"/>
              <a:t>November 16, 2020</a:t>
            </a:r>
            <a:br>
              <a:rPr lang="en-US" sz="1800" dirty="0"/>
            </a:br>
            <a:br>
              <a:rPr lang="en-US" sz="1800" dirty="0"/>
            </a:br>
            <a:br>
              <a:rPr lang="en-US" sz="1800" dirty="0"/>
            </a:br>
            <a:r>
              <a:rPr lang="en-US" sz="1800" dirty="0"/>
              <a:t>Dr. Marko </a:t>
            </a:r>
            <a:r>
              <a:rPr lang="en-US" sz="1800" dirty="0" err="1"/>
              <a:t>Vukolić</a:t>
            </a:r>
            <a:br>
              <a:rPr lang="en-US" sz="1800" b="1" dirty="0"/>
            </a:br>
            <a:r>
              <a:rPr lang="en-US" sz="1800" dirty="0"/>
              <a:t>IBM Research – Zurich</a:t>
            </a:r>
            <a:br>
              <a:rPr lang="en-US" sz="1800" dirty="0"/>
            </a:br>
            <a:br>
              <a:rPr lang="en-US" sz="1800" dirty="0"/>
            </a:br>
            <a:br>
              <a:rPr lang="en-US" sz="1800" dirty="0"/>
            </a:br>
            <a:endParaRPr lang="en-US" sz="1800" dirty="0"/>
          </a:p>
        </p:txBody>
      </p:sp>
    </p:spTree>
    <p:extLst>
      <p:ext uri="{BB962C8B-B14F-4D97-AF65-F5344CB8AC3E}">
        <p14:creationId xmlns:p14="http://schemas.microsoft.com/office/powerpoint/2010/main" val="193362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bolt.png"/>
          <p:cNvPicPr>
            <a:picLocks noChangeAspect="1"/>
          </p:cNvPicPr>
          <p:nvPr/>
        </p:nvPicPr>
        <p:blipFill>
          <a:blip r:embed="rId2"/>
          <a:stretch>
            <a:fillRect/>
          </a:stretch>
        </p:blipFill>
        <p:spPr>
          <a:xfrm rot="1032026">
            <a:off x="6880237" y="1454247"/>
            <a:ext cx="914400" cy="2350126"/>
          </a:xfrm>
          <a:prstGeom prst="rect">
            <a:avLst/>
          </a:prstGeom>
        </p:spPr>
      </p:pic>
      <p:pic>
        <p:nvPicPr>
          <p:cNvPr id="35" name="Picture 34" descr="bolt.png"/>
          <p:cNvPicPr>
            <a:picLocks noChangeAspect="1"/>
          </p:cNvPicPr>
          <p:nvPr/>
        </p:nvPicPr>
        <p:blipFill>
          <a:blip r:embed="rId2"/>
          <a:stretch>
            <a:fillRect/>
          </a:stretch>
        </p:blipFill>
        <p:spPr>
          <a:xfrm rot="17939854">
            <a:off x="4678395" y="15470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10</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sp>
        <p:nvSpPr>
          <p:cNvPr id="26" name="TextBox 25"/>
          <p:cNvSpPr txBox="1"/>
          <p:nvPr/>
        </p:nvSpPr>
        <p:spPr>
          <a:xfrm>
            <a:off x="8975341" y="2362200"/>
            <a:ext cx="939681" cy="397032"/>
          </a:xfrm>
          <a:prstGeom prst="rect">
            <a:avLst/>
          </a:prstGeom>
          <a:noFill/>
        </p:spPr>
        <p:txBody>
          <a:bodyPr wrap="none" rtlCol="0">
            <a:spAutoFit/>
          </a:bodyPr>
          <a:lstStyle/>
          <a:p>
            <a:r>
              <a:rPr lang="en-US" i="1" dirty="0"/>
              <a:t>read</a:t>
            </a:r>
            <a:r>
              <a:rPr lang="en-US" dirty="0"/>
              <a:t>()</a:t>
            </a:r>
          </a:p>
        </p:txBody>
      </p:sp>
      <p:pic>
        <p:nvPicPr>
          <p:cNvPr id="27" name="Picture 21"/>
          <p:cNvPicPr>
            <a:picLocks noChangeAspect="1" noChangeArrowheads="1"/>
          </p:cNvPicPr>
          <p:nvPr/>
        </p:nvPicPr>
        <p:blipFill>
          <a:blip r:embed="rId5"/>
          <a:srcRect/>
          <a:stretch>
            <a:fillRect/>
          </a:stretch>
        </p:blipFill>
        <p:spPr bwMode="auto">
          <a:xfrm>
            <a:off x="4495800" y="1371601"/>
            <a:ext cx="972684" cy="1109751"/>
          </a:xfrm>
          <a:prstGeom prst="rect">
            <a:avLst/>
          </a:prstGeom>
          <a:noFill/>
          <a:ln w="9525" algn="ctr">
            <a:noFill/>
            <a:miter lim="800000"/>
            <a:headEnd/>
            <a:tailEnd/>
          </a:ln>
          <a:effectLst/>
        </p:spPr>
      </p:pic>
      <p:cxnSp>
        <p:nvCxnSpPr>
          <p:cNvPr id="29" name="Straight Arrow Connector 28"/>
          <p:cNvCxnSpPr/>
          <p:nvPr/>
        </p:nvCxnSpPr>
        <p:spPr bwMode="auto">
          <a:xfrm rot="10800000" flipV="1">
            <a:off x="6781800" y="1752600"/>
            <a:ext cx="2133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0800000" flipV="1">
            <a:off x="5638800" y="1905000"/>
            <a:ext cx="3276600" cy="259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5400000">
            <a:off x="7277100" y="2476500"/>
            <a:ext cx="21336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4" name="Picture 33" descr="cross-icon.jpg"/>
          <p:cNvPicPr>
            <a:picLocks noChangeAspect="1"/>
          </p:cNvPicPr>
          <p:nvPr/>
        </p:nvPicPr>
        <p:blipFill>
          <a:blip r:embed="rId6"/>
          <a:stretch>
            <a:fillRect/>
          </a:stretch>
        </p:blipFill>
        <p:spPr>
          <a:xfrm>
            <a:off x="6781801" y="1981201"/>
            <a:ext cx="469387" cy="352425"/>
          </a:xfrm>
          <a:prstGeom prst="rect">
            <a:avLst/>
          </a:prstGeom>
        </p:spPr>
      </p:pic>
      <p:sp>
        <p:nvSpPr>
          <p:cNvPr id="37" name="Rectangle 36"/>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37218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Left)">
                                      <p:cBhvr>
                                        <p:cTn id="17" dur="500"/>
                                        <p:tgtEl>
                                          <p:spTgt spid="33"/>
                                        </p:tgtEl>
                                      </p:cBhvr>
                                    </p:animEffect>
                                  </p:childTnLst>
                                </p:cTn>
                              </p:par>
                              <p:par>
                                <p:cTn id="18" presetID="18" presetClass="entr" presetSubtype="1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Left)">
                                      <p:cBhvr>
                                        <p:cTn id="20" dur="500"/>
                                        <p:tgtEl>
                                          <p:spTgt spid="31"/>
                                        </p:tgtEl>
                                      </p:cBhvr>
                                    </p:animEffect>
                                  </p:childTnLst>
                                </p:cTn>
                              </p:par>
                              <p:par>
                                <p:cTn id="21" presetID="18" presetClass="entr" presetSubtype="1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linds(horizontal)">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olt.png"/>
          <p:cNvPicPr>
            <a:picLocks noChangeAspect="1"/>
          </p:cNvPicPr>
          <p:nvPr/>
        </p:nvPicPr>
        <p:blipFill>
          <a:blip r:embed="rId2"/>
          <a:stretch>
            <a:fillRect/>
          </a:stretch>
        </p:blipFill>
        <p:spPr>
          <a:xfrm rot="1032026">
            <a:off x="6880237" y="1454247"/>
            <a:ext cx="914400" cy="2350126"/>
          </a:xfrm>
          <a:prstGeom prst="rect">
            <a:avLst/>
          </a:prstGeom>
        </p:spPr>
      </p:pic>
      <p:pic>
        <p:nvPicPr>
          <p:cNvPr id="24" name="Picture 23" descr="bolt.png"/>
          <p:cNvPicPr>
            <a:picLocks noChangeAspect="1"/>
          </p:cNvPicPr>
          <p:nvPr/>
        </p:nvPicPr>
        <p:blipFill>
          <a:blip r:embed="rId2"/>
          <a:stretch>
            <a:fillRect/>
          </a:stretch>
        </p:blipFill>
        <p:spPr>
          <a:xfrm rot="17939854">
            <a:off x="4678395" y="15470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11</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sp>
        <p:nvSpPr>
          <p:cNvPr id="26" name="TextBox 25"/>
          <p:cNvSpPr txBox="1"/>
          <p:nvPr/>
        </p:nvSpPr>
        <p:spPr>
          <a:xfrm>
            <a:off x="8975341" y="2362200"/>
            <a:ext cx="939681" cy="397032"/>
          </a:xfrm>
          <a:prstGeom prst="rect">
            <a:avLst/>
          </a:prstGeom>
          <a:noFill/>
        </p:spPr>
        <p:txBody>
          <a:bodyPr wrap="none" rtlCol="0">
            <a:spAutoFit/>
          </a:bodyPr>
          <a:lstStyle/>
          <a:p>
            <a:r>
              <a:rPr lang="en-US" i="1" dirty="0"/>
              <a:t>read</a:t>
            </a:r>
            <a:r>
              <a:rPr lang="en-US" dirty="0"/>
              <a:t>()</a:t>
            </a:r>
          </a:p>
        </p:txBody>
      </p:sp>
      <p:cxnSp>
        <p:nvCxnSpPr>
          <p:cNvPr id="31" name="Straight Arrow Connector 30"/>
          <p:cNvCxnSpPr/>
          <p:nvPr/>
        </p:nvCxnSpPr>
        <p:spPr bwMode="auto">
          <a:xfrm rot="10800000" flipV="1">
            <a:off x="5638800" y="1905000"/>
            <a:ext cx="3276600" cy="259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5400000">
            <a:off x="7277100" y="2476500"/>
            <a:ext cx="21336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5" name="Picture 21"/>
          <p:cNvPicPr>
            <a:picLocks noChangeAspect="1" noChangeArrowheads="1"/>
          </p:cNvPicPr>
          <p:nvPr/>
        </p:nvPicPr>
        <p:blipFill>
          <a:blip r:embed="rId5"/>
          <a:srcRect/>
          <a:stretch>
            <a:fillRect/>
          </a:stretch>
        </p:blipFill>
        <p:spPr bwMode="auto">
          <a:xfrm>
            <a:off x="6324600" y="4343401"/>
            <a:ext cx="972684" cy="1109751"/>
          </a:xfrm>
          <a:prstGeom prst="rect">
            <a:avLst/>
          </a:prstGeom>
          <a:noFill/>
          <a:ln w="9525" algn="ctr">
            <a:noFill/>
            <a:miter lim="800000"/>
            <a:headEnd/>
            <a:tailEnd/>
          </a:ln>
          <a:effectLst/>
        </p:spPr>
      </p:pic>
      <p:sp>
        <p:nvSpPr>
          <p:cNvPr id="28" name="TextBox 27"/>
          <p:cNvSpPr txBox="1"/>
          <p:nvPr/>
        </p:nvSpPr>
        <p:spPr>
          <a:xfrm>
            <a:off x="8835447" y="2819400"/>
            <a:ext cx="2202847" cy="397032"/>
          </a:xfrm>
          <a:prstGeom prst="rect">
            <a:avLst/>
          </a:prstGeom>
          <a:noFill/>
        </p:spPr>
        <p:txBody>
          <a:bodyPr wrap="none" rtlCol="0">
            <a:spAutoFit/>
          </a:bodyPr>
          <a:lstStyle/>
          <a:p>
            <a:r>
              <a:rPr lang="en-US" dirty="0"/>
              <a:t>tweet = “hello” ?</a:t>
            </a:r>
          </a:p>
        </p:txBody>
      </p:sp>
      <p:sp>
        <p:nvSpPr>
          <p:cNvPr id="30" name="TextBox 29"/>
          <p:cNvSpPr txBox="1"/>
          <p:nvPr/>
        </p:nvSpPr>
        <p:spPr>
          <a:xfrm>
            <a:off x="7239000" y="5638800"/>
            <a:ext cx="1370888" cy="397032"/>
          </a:xfrm>
          <a:prstGeom prst="rect">
            <a:avLst/>
          </a:prstGeom>
          <a:noFill/>
        </p:spPr>
        <p:txBody>
          <a:bodyPr wrap="none" rtlCol="0">
            <a:spAutoFit/>
          </a:bodyPr>
          <a:lstStyle/>
          <a:p>
            <a:r>
              <a:rPr lang="en-US" dirty="0"/>
              <a:t>tweet = “”</a:t>
            </a:r>
          </a:p>
        </p:txBody>
      </p:sp>
      <p:sp>
        <p:nvSpPr>
          <p:cNvPr id="32" name="TextBox 31"/>
          <p:cNvSpPr txBox="1"/>
          <p:nvPr/>
        </p:nvSpPr>
        <p:spPr>
          <a:xfrm>
            <a:off x="8915400" y="2819400"/>
            <a:ext cx="1590500" cy="397032"/>
          </a:xfrm>
          <a:prstGeom prst="rect">
            <a:avLst/>
          </a:prstGeom>
          <a:noFill/>
        </p:spPr>
        <p:txBody>
          <a:bodyPr wrap="none" rtlCol="0">
            <a:spAutoFit/>
          </a:bodyPr>
          <a:lstStyle/>
          <a:p>
            <a:r>
              <a:rPr lang="en-US" b="1" dirty="0">
                <a:solidFill>
                  <a:srgbClr val="FF0000"/>
                </a:solidFill>
              </a:rPr>
              <a:t>tweet = “” </a:t>
            </a:r>
          </a:p>
        </p:txBody>
      </p:sp>
      <p:sp>
        <p:nvSpPr>
          <p:cNvPr id="37" name="TextBox 36"/>
          <p:cNvSpPr txBox="1"/>
          <p:nvPr/>
        </p:nvSpPr>
        <p:spPr>
          <a:xfrm>
            <a:off x="6781800" y="5638800"/>
            <a:ext cx="2533066" cy="397032"/>
          </a:xfrm>
          <a:prstGeom prst="rect">
            <a:avLst/>
          </a:prstGeom>
          <a:noFill/>
        </p:spPr>
        <p:txBody>
          <a:bodyPr wrap="none" rtlCol="0">
            <a:spAutoFit/>
          </a:bodyPr>
          <a:lstStyle/>
          <a:p>
            <a:r>
              <a:rPr lang="en-US" dirty="0">
                <a:solidFill>
                  <a:srgbClr val="FF0000"/>
                </a:solidFill>
              </a:rPr>
              <a:t>tweet = “good bye”</a:t>
            </a:r>
          </a:p>
        </p:txBody>
      </p:sp>
      <p:sp>
        <p:nvSpPr>
          <p:cNvPr id="38" name="TextBox 37"/>
          <p:cNvSpPr txBox="1"/>
          <p:nvPr/>
        </p:nvSpPr>
        <p:spPr>
          <a:xfrm>
            <a:off x="8886744" y="2819401"/>
            <a:ext cx="2141933" cy="701731"/>
          </a:xfrm>
          <a:prstGeom prst="rect">
            <a:avLst/>
          </a:prstGeom>
          <a:noFill/>
        </p:spPr>
        <p:txBody>
          <a:bodyPr wrap="none" rtlCol="0">
            <a:spAutoFit/>
          </a:bodyPr>
          <a:lstStyle/>
          <a:p>
            <a:r>
              <a:rPr lang="en-US" b="1" dirty="0">
                <a:solidFill>
                  <a:srgbClr val="FF0000"/>
                </a:solidFill>
              </a:rPr>
              <a:t>tweet = “good </a:t>
            </a:r>
          </a:p>
          <a:p>
            <a:r>
              <a:rPr lang="en-US" b="1" dirty="0">
                <a:solidFill>
                  <a:srgbClr val="FF0000"/>
                </a:solidFill>
              </a:rPr>
              <a:t>bye” ?</a:t>
            </a:r>
          </a:p>
        </p:txBody>
      </p:sp>
      <p:sp>
        <p:nvSpPr>
          <p:cNvPr id="39" name="Rectangle 38"/>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1102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linds(horizont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3"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8" grpId="1"/>
      <p:bldP spid="30" grpId="0"/>
      <p:bldP spid="30" grpId="1"/>
      <p:bldP spid="32" grpId="0"/>
      <p:bldP spid="32" grpId="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replicas BFT needs?</a:t>
            </a:r>
          </a:p>
        </p:txBody>
      </p:sp>
      <p:sp>
        <p:nvSpPr>
          <p:cNvPr id="3" name="Content Placeholder 2"/>
          <p:cNvSpPr>
            <a:spLocks noGrp="1"/>
          </p:cNvSpPr>
          <p:nvPr>
            <p:ph idx="1"/>
          </p:nvPr>
        </p:nvSpPr>
        <p:spPr>
          <a:xfrm>
            <a:off x="581025" y="1152525"/>
            <a:ext cx="8893175" cy="5111750"/>
          </a:xfrm>
        </p:spPr>
        <p:txBody>
          <a:bodyPr/>
          <a:lstStyle/>
          <a:p>
            <a:r>
              <a:rPr lang="en-US" dirty="0"/>
              <a:t>To tolerate </a:t>
            </a:r>
            <a:r>
              <a:rPr lang="en-US" i="1" dirty="0"/>
              <a:t>t </a:t>
            </a:r>
            <a:r>
              <a:rPr lang="en-US" dirty="0"/>
              <a:t>Byzantine faults </a:t>
            </a:r>
            <a:r>
              <a:rPr lang="en-US" i="1" dirty="0"/>
              <a:t>3t</a:t>
            </a:r>
            <a:r>
              <a:rPr lang="en-US" dirty="0"/>
              <a:t> replicas are not enough*</a:t>
            </a:r>
          </a:p>
          <a:p>
            <a:pPr lvl="1"/>
            <a:r>
              <a:rPr lang="en-US" dirty="0"/>
              <a:t>even for a simple twitter-like app (R/W storage)</a:t>
            </a:r>
          </a:p>
          <a:p>
            <a:pPr lvl="1"/>
            <a:endParaRPr lang="en-US" i="1" dirty="0"/>
          </a:p>
          <a:p>
            <a:pPr algn="ctr">
              <a:buNone/>
            </a:pPr>
            <a:r>
              <a:rPr lang="en-US" i="1" dirty="0"/>
              <a:t>As we will shortly see… </a:t>
            </a:r>
          </a:p>
          <a:p>
            <a:pPr algn="ctr">
              <a:buNone/>
            </a:pPr>
            <a:r>
              <a:rPr lang="en-US" i="1" dirty="0"/>
              <a:t>…</a:t>
            </a:r>
            <a:r>
              <a:rPr lang="en-US" sz="3200" i="1" dirty="0"/>
              <a:t>3t+1 replicas are enough</a:t>
            </a:r>
          </a:p>
          <a:p>
            <a:pPr algn="ctr">
              <a:buNone/>
            </a:pPr>
            <a:endParaRPr lang="en-US" i="1" dirty="0"/>
          </a:p>
          <a:p>
            <a:r>
              <a:rPr lang="en-US" dirty="0"/>
              <a:t>The number of replicas may go down if we strengthen assumptions</a:t>
            </a:r>
          </a:p>
          <a:p>
            <a:pPr lvl="1"/>
            <a:r>
              <a:rPr lang="en-US" dirty="0"/>
              <a:t>synchrony, consistency level, etc…</a:t>
            </a:r>
          </a:p>
          <a:p>
            <a:pPr lvl="1"/>
            <a:r>
              <a:rPr lang="en-US" dirty="0"/>
              <a:t>We will come to that also…</a:t>
            </a:r>
          </a:p>
          <a:p>
            <a:pPr lvl="1">
              <a:buNone/>
            </a:pPr>
            <a:r>
              <a:rPr lang="en-US" dirty="0"/>
              <a:t>			</a:t>
            </a:r>
          </a:p>
          <a:p>
            <a:pPr lvl="1">
              <a:buNone/>
            </a:pPr>
            <a:endParaRPr lang="en-US" dirty="0"/>
          </a:p>
          <a:p>
            <a:pPr lvl="1">
              <a:buNone/>
            </a:pPr>
            <a:r>
              <a:rPr lang="en-US" dirty="0"/>
              <a:t>* </a:t>
            </a:r>
            <a:r>
              <a:rPr lang="en-US" sz="1400" dirty="0"/>
              <a:t>JP. Martin, </a:t>
            </a:r>
            <a:r>
              <a:rPr lang="en-US" sz="1400" dirty="0" err="1"/>
              <a:t>L.Alvisi</a:t>
            </a:r>
            <a:r>
              <a:rPr lang="en-US" sz="1400" dirty="0"/>
              <a:t>, M. </a:t>
            </a:r>
            <a:r>
              <a:rPr lang="en-US" sz="1400" dirty="0" err="1"/>
              <a:t>Dahlin</a:t>
            </a:r>
            <a:r>
              <a:rPr lang="en-US" sz="1400" dirty="0"/>
              <a:t>: Minimal Byzantine Storage. DISC 2002: 311-325</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12</a:t>
            </a:fld>
            <a:endParaRPr lang="fr-FR" dirty="0"/>
          </a:p>
        </p:txBody>
      </p:sp>
    </p:spTree>
    <p:extLst>
      <p:ext uri="{BB962C8B-B14F-4D97-AF65-F5344CB8AC3E}">
        <p14:creationId xmlns:p14="http://schemas.microsoft.com/office/powerpoint/2010/main" val="7322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0" dur="500"/>
                                        <p:tgtEl>
                                          <p:spTgt spid="3">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1"/>
          <p:cNvPicPr>
            <a:picLocks noChangeAspect="1" noChangeArrowheads="1"/>
          </p:cNvPicPr>
          <p:nvPr/>
        </p:nvPicPr>
        <p:blipFill>
          <a:blip r:embed="rId3"/>
          <a:srcRect/>
          <a:stretch>
            <a:fillRect/>
          </a:stretch>
        </p:blipFill>
        <p:spPr bwMode="auto">
          <a:xfrm>
            <a:off x="1905000" y="2286000"/>
            <a:ext cx="935038" cy="1066800"/>
          </a:xfrm>
          <a:prstGeom prst="rect">
            <a:avLst/>
          </a:prstGeom>
          <a:noFill/>
          <a:ln w="9525" algn="ctr">
            <a:noFill/>
            <a:miter lim="800000"/>
            <a:headEnd/>
            <a:tailEnd/>
          </a:ln>
          <a:effectLst/>
        </p:spPr>
      </p:pic>
      <p:sp>
        <p:nvSpPr>
          <p:cNvPr id="26" name="Slide Number Placeholder 2"/>
          <p:cNvSpPr>
            <a:spLocks noGrp="1"/>
          </p:cNvSpPr>
          <p:nvPr>
            <p:ph type="sldNum" sz="quarter" idx="12"/>
          </p:nvPr>
        </p:nvSpPr>
        <p:spPr>
          <a:xfrm>
            <a:off x="8382000" y="6477000"/>
            <a:ext cx="719138" cy="196850"/>
          </a:xfrm>
        </p:spPr>
        <p:txBody>
          <a:bodyPr/>
          <a:lstStyle/>
          <a:p>
            <a:fld id="{41158055-E7C3-43C2-901E-E40F3281D8C7}" type="slidenum">
              <a:rPr lang="en-US"/>
              <a:pPr/>
              <a:t>13</a:t>
            </a:fld>
            <a:endParaRPr lang="en-US" dirty="0"/>
          </a:p>
        </p:txBody>
      </p:sp>
      <p:pic>
        <p:nvPicPr>
          <p:cNvPr id="3092" name="Picture 20" descr="bs00580_"/>
          <p:cNvPicPr>
            <a:picLocks noChangeAspect="1" noChangeArrowheads="1"/>
          </p:cNvPicPr>
          <p:nvPr/>
        </p:nvPicPr>
        <p:blipFill>
          <a:blip r:embed="rId4"/>
          <a:stretch>
            <a:fillRect/>
          </a:stretch>
        </p:blipFill>
        <p:spPr bwMode="auto">
          <a:xfrm>
            <a:off x="3162300" y="4191000"/>
            <a:ext cx="1676400" cy="1676400"/>
          </a:xfrm>
          <a:prstGeom prst="rect">
            <a:avLst/>
          </a:prstGeom>
          <a:noFill/>
          <a:ln w="9525">
            <a:noFill/>
            <a:miter lim="800000"/>
            <a:headEnd/>
            <a:tailEnd/>
          </a:ln>
        </p:spPr>
      </p:pic>
      <p:pic>
        <p:nvPicPr>
          <p:cNvPr id="3095" name="Picture 23" descr="bs00580_"/>
          <p:cNvPicPr>
            <a:picLocks noChangeAspect="1" noChangeArrowheads="1"/>
          </p:cNvPicPr>
          <p:nvPr/>
        </p:nvPicPr>
        <p:blipFill>
          <a:blip r:embed="rId4"/>
          <a:stretch>
            <a:fillRect/>
          </a:stretch>
        </p:blipFill>
        <p:spPr bwMode="auto">
          <a:xfrm>
            <a:off x="7124700" y="4267200"/>
            <a:ext cx="1676400" cy="1676400"/>
          </a:xfrm>
          <a:prstGeom prst="rect">
            <a:avLst/>
          </a:prstGeom>
          <a:noFill/>
          <a:ln w="9525">
            <a:noFill/>
            <a:miter lim="800000"/>
            <a:headEnd/>
            <a:tailEnd/>
          </a:ln>
        </p:spPr>
      </p:pic>
      <p:pic>
        <p:nvPicPr>
          <p:cNvPr id="3094" name="Picture 22" descr="bs00580_"/>
          <p:cNvPicPr>
            <a:picLocks noChangeAspect="1" noChangeArrowheads="1"/>
          </p:cNvPicPr>
          <p:nvPr/>
        </p:nvPicPr>
        <p:blipFill>
          <a:blip r:embed="rId4"/>
          <a:stretch>
            <a:fillRect/>
          </a:stretch>
        </p:blipFill>
        <p:spPr bwMode="auto">
          <a:xfrm>
            <a:off x="4876800" y="2438400"/>
            <a:ext cx="1676400" cy="1676400"/>
          </a:xfrm>
          <a:prstGeom prst="rect">
            <a:avLst/>
          </a:prstGeom>
          <a:noFill/>
          <a:ln w="9525">
            <a:noFill/>
            <a:miter lim="800000"/>
            <a:headEnd/>
            <a:tailEnd/>
          </a:ln>
        </p:spPr>
      </p:pic>
      <p:pic>
        <p:nvPicPr>
          <p:cNvPr id="269332" name="Picture 6" descr="bs00580_"/>
          <p:cNvPicPr>
            <a:picLocks noChangeAspect="1" noChangeArrowheads="1"/>
          </p:cNvPicPr>
          <p:nvPr/>
        </p:nvPicPr>
        <p:blipFill>
          <a:blip r:embed="rId4"/>
          <a:stretch>
            <a:fillRect/>
          </a:stretch>
        </p:blipFill>
        <p:spPr bwMode="auto">
          <a:xfrm>
            <a:off x="4985544" y="3200400"/>
            <a:ext cx="1600200" cy="1600200"/>
          </a:xfrm>
          <a:prstGeom prst="rect">
            <a:avLst/>
          </a:prstGeom>
          <a:noFill/>
          <a:ln w="9525">
            <a:noFill/>
            <a:miter lim="800000"/>
            <a:headEnd/>
            <a:tailEnd/>
          </a:ln>
        </p:spPr>
      </p:pic>
      <p:sp>
        <p:nvSpPr>
          <p:cNvPr id="269333" name="Line 7"/>
          <p:cNvSpPr>
            <a:spLocks noChangeShapeType="1"/>
          </p:cNvSpPr>
          <p:nvPr/>
        </p:nvSpPr>
        <p:spPr bwMode="auto">
          <a:xfrm>
            <a:off x="5486400" y="1652588"/>
            <a:ext cx="1588" cy="1333500"/>
          </a:xfrm>
          <a:prstGeom prst="line">
            <a:avLst/>
          </a:prstGeom>
          <a:noFill/>
          <a:ln w="9525">
            <a:solidFill>
              <a:schemeClr val="tx1"/>
            </a:solidFill>
            <a:miter lim="800000"/>
            <a:headEnd/>
            <a:tailEnd type="triangle" w="med" len="med"/>
          </a:ln>
        </p:spPr>
        <p:txBody>
          <a:bodyPr wrap="none"/>
          <a:lstStyle/>
          <a:p>
            <a:endParaRPr lang="en-US"/>
          </a:p>
        </p:txBody>
      </p:sp>
      <p:sp>
        <p:nvSpPr>
          <p:cNvPr id="269334" name="Line 8"/>
          <p:cNvSpPr>
            <a:spLocks noChangeShapeType="1"/>
          </p:cNvSpPr>
          <p:nvPr/>
        </p:nvSpPr>
        <p:spPr bwMode="auto">
          <a:xfrm flipV="1">
            <a:off x="5791200" y="1652588"/>
            <a:ext cx="1588" cy="1333500"/>
          </a:xfrm>
          <a:prstGeom prst="line">
            <a:avLst/>
          </a:prstGeom>
          <a:noFill/>
          <a:ln w="9525">
            <a:solidFill>
              <a:schemeClr val="tx1"/>
            </a:solidFill>
            <a:round/>
            <a:headEnd/>
            <a:tailEnd type="triangle" w="med" len="med"/>
          </a:ln>
        </p:spPr>
        <p:txBody>
          <a:bodyPr wrap="none" anchor="ctr"/>
          <a:lstStyle/>
          <a:p>
            <a:endParaRPr lang="en-US"/>
          </a:p>
        </p:txBody>
      </p:sp>
      <p:sp>
        <p:nvSpPr>
          <p:cNvPr id="269335" name="Line 11"/>
          <p:cNvSpPr>
            <a:spLocks noChangeShapeType="1"/>
          </p:cNvSpPr>
          <p:nvPr/>
        </p:nvSpPr>
        <p:spPr bwMode="auto">
          <a:xfrm flipH="1">
            <a:off x="6477001" y="1606550"/>
            <a:ext cx="1382713" cy="1333500"/>
          </a:xfrm>
          <a:prstGeom prst="line">
            <a:avLst/>
          </a:prstGeom>
          <a:noFill/>
          <a:ln w="9525">
            <a:solidFill>
              <a:schemeClr val="tx1"/>
            </a:solidFill>
            <a:miter lim="800000"/>
            <a:headEnd/>
            <a:tailEnd type="triangle" w="med" len="med"/>
          </a:ln>
        </p:spPr>
        <p:txBody>
          <a:bodyPr wrap="none"/>
          <a:lstStyle/>
          <a:p>
            <a:endParaRPr lang="en-US"/>
          </a:p>
        </p:txBody>
      </p:sp>
      <p:sp>
        <p:nvSpPr>
          <p:cNvPr id="269336" name="Line 12"/>
          <p:cNvSpPr>
            <a:spLocks noChangeShapeType="1"/>
          </p:cNvSpPr>
          <p:nvPr/>
        </p:nvSpPr>
        <p:spPr bwMode="auto">
          <a:xfrm flipV="1">
            <a:off x="6477001" y="1674814"/>
            <a:ext cx="1673225" cy="1677987"/>
          </a:xfrm>
          <a:prstGeom prst="line">
            <a:avLst/>
          </a:prstGeom>
          <a:noFill/>
          <a:ln w="9525">
            <a:solidFill>
              <a:schemeClr val="tx1"/>
            </a:solidFill>
            <a:round/>
            <a:headEnd/>
            <a:tailEnd type="triangle" w="med" len="med"/>
          </a:ln>
        </p:spPr>
        <p:txBody>
          <a:bodyPr wrap="none" anchor="ctr"/>
          <a:lstStyle/>
          <a:p>
            <a:endParaRPr lang="en-US"/>
          </a:p>
        </p:txBody>
      </p:sp>
      <p:sp>
        <p:nvSpPr>
          <p:cNvPr id="269337" name="Line 14"/>
          <p:cNvSpPr>
            <a:spLocks noChangeShapeType="1"/>
          </p:cNvSpPr>
          <p:nvPr/>
        </p:nvSpPr>
        <p:spPr bwMode="auto">
          <a:xfrm>
            <a:off x="3200401" y="1712914"/>
            <a:ext cx="1527175" cy="1639887"/>
          </a:xfrm>
          <a:prstGeom prst="line">
            <a:avLst/>
          </a:prstGeom>
          <a:noFill/>
          <a:ln w="9525">
            <a:solidFill>
              <a:schemeClr val="tx1"/>
            </a:solidFill>
            <a:miter lim="800000"/>
            <a:headEnd/>
            <a:tailEnd type="triangle" w="med" len="med"/>
          </a:ln>
        </p:spPr>
        <p:txBody>
          <a:bodyPr wrap="none"/>
          <a:lstStyle/>
          <a:p>
            <a:endParaRPr lang="en-US"/>
          </a:p>
        </p:txBody>
      </p:sp>
      <p:sp>
        <p:nvSpPr>
          <p:cNvPr id="269338" name="Line 15"/>
          <p:cNvSpPr>
            <a:spLocks noChangeShapeType="1"/>
          </p:cNvSpPr>
          <p:nvPr/>
        </p:nvSpPr>
        <p:spPr bwMode="auto">
          <a:xfrm flipH="1" flipV="1">
            <a:off x="3505201" y="1614488"/>
            <a:ext cx="1236663" cy="1371600"/>
          </a:xfrm>
          <a:prstGeom prst="line">
            <a:avLst/>
          </a:prstGeom>
          <a:noFill/>
          <a:ln w="9525">
            <a:solidFill>
              <a:schemeClr val="tx1"/>
            </a:solidFill>
            <a:round/>
            <a:headEnd/>
            <a:tailEnd type="triangle" w="med" len="med"/>
          </a:ln>
        </p:spPr>
        <p:txBody>
          <a:bodyPr wrap="none" anchor="ctr"/>
          <a:lstStyle/>
          <a:p>
            <a:endParaRPr lang="en-US"/>
          </a:p>
        </p:txBody>
      </p:sp>
      <p:pic>
        <p:nvPicPr>
          <p:cNvPr id="269340" name="Picture 6" descr="bs00580_"/>
          <p:cNvPicPr>
            <a:picLocks noChangeAspect="1" noChangeArrowheads="1"/>
          </p:cNvPicPr>
          <p:nvPr/>
        </p:nvPicPr>
        <p:blipFill>
          <a:blip r:embed="rId4"/>
          <a:stretch>
            <a:fillRect/>
          </a:stretch>
        </p:blipFill>
        <p:spPr bwMode="auto">
          <a:xfrm>
            <a:off x="7848600" y="3124200"/>
            <a:ext cx="1600200" cy="1600200"/>
          </a:xfrm>
          <a:prstGeom prst="rect">
            <a:avLst/>
          </a:prstGeom>
          <a:noFill/>
          <a:ln w="9525">
            <a:noFill/>
            <a:miter lim="800000"/>
            <a:headEnd/>
            <a:tailEnd/>
          </a:ln>
        </p:spPr>
      </p:pic>
      <p:sp>
        <p:nvSpPr>
          <p:cNvPr id="269342" name="Line 30"/>
          <p:cNvSpPr>
            <a:spLocks noChangeShapeType="1"/>
          </p:cNvSpPr>
          <p:nvPr/>
        </p:nvSpPr>
        <p:spPr bwMode="auto">
          <a:xfrm>
            <a:off x="6477000" y="3810000"/>
            <a:ext cx="762000" cy="0"/>
          </a:xfrm>
          <a:prstGeom prst="line">
            <a:avLst/>
          </a:prstGeom>
          <a:noFill/>
          <a:ln w="38100">
            <a:solidFill>
              <a:schemeClr val="tx1"/>
            </a:solidFill>
            <a:round/>
            <a:headEnd/>
            <a:tailEnd/>
          </a:ln>
          <a:effectLst/>
        </p:spPr>
        <p:txBody>
          <a:bodyPr/>
          <a:lstStyle/>
          <a:p>
            <a:endParaRPr lang="en-US"/>
          </a:p>
        </p:txBody>
      </p:sp>
      <p:sp>
        <p:nvSpPr>
          <p:cNvPr id="269343" name="Line 31"/>
          <p:cNvSpPr>
            <a:spLocks noChangeShapeType="1"/>
          </p:cNvSpPr>
          <p:nvPr/>
        </p:nvSpPr>
        <p:spPr bwMode="auto">
          <a:xfrm>
            <a:off x="6477000" y="4114800"/>
            <a:ext cx="762000" cy="0"/>
          </a:xfrm>
          <a:prstGeom prst="line">
            <a:avLst/>
          </a:prstGeom>
          <a:noFill/>
          <a:ln w="38100">
            <a:solidFill>
              <a:schemeClr val="tx1"/>
            </a:solidFill>
            <a:round/>
            <a:headEnd/>
            <a:tailEnd/>
          </a:ln>
          <a:effectLst/>
        </p:spPr>
        <p:txBody>
          <a:bodyPr/>
          <a:lstStyle/>
          <a:p>
            <a:endParaRPr lang="en-US"/>
          </a:p>
        </p:txBody>
      </p:sp>
      <p:sp>
        <p:nvSpPr>
          <p:cNvPr id="269347" name="Text Box 35"/>
          <p:cNvSpPr txBox="1">
            <a:spLocks noChangeArrowheads="1"/>
          </p:cNvSpPr>
          <p:nvPr/>
        </p:nvSpPr>
        <p:spPr bwMode="auto">
          <a:xfrm>
            <a:off x="2951647" y="4038601"/>
            <a:ext cx="1324402" cy="535531"/>
          </a:xfrm>
          <a:prstGeom prst="rect">
            <a:avLst/>
          </a:prstGeom>
          <a:noFill/>
          <a:ln w="9525" algn="ctr">
            <a:noFill/>
            <a:miter lim="800000"/>
            <a:headEnd/>
            <a:tailEnd/>
          </a:ln>
          <a:effectLst/>
        </p:spPr>
        <p:txBody>
          <a:bodyPr wrap="none">
            <a:spAutoFit/>
          </a:bodyPr>
          <a:lstStyle/>
          <a:p>
            <a:pPr>
              <a:buFontTx/>
              <a:buNone/>
            </a:pPr>
            <a:r>
              <a:rPr lang="en-US" sz="3200" dirty="0">
                <a:solidFill>
                  <a:schemeClr val="tx1"/>
                </a:solidFill>
              </a:rPr>
              <a:t>S M R</a:t>
            </a:r>
          </a:p>
        </p:txBody>
      </p:sp>
      <p:sp>
        <p:nvSpPr>
          <p:cNvPr id="27" name="Title 1"/>
          <p:cNvSpPr txBox="1">
            <a:spLocks/>
          </p:cNvSpPr>
          <p:nvPr/>
        </p:nvSpPr>
        <p:spPr>
          <a:xfrm>
            <a:off x="346075" y="509589"/>
            <a:ext cx="8569325" cy="647700"/>
          </a:xfrm>
          <a:prstGeom prst="rect">
            <a:avLst/>
          </a:prstGeom>
        </p:spPr>
        <p:txBody>
          <a:bodyPr/>
          <a:lstStyle/>
          <a:p>
            <a:pPr eaLnBrk="0" hangingPunct="0">
              <a:lnSpc>
                <a:spcPct val="100000"/>
              </a:lnSpc>
              <a:defRPr/>
            </a:pPr>
            <a:r>
              <a:rPr lang="en-US" sz="3200" b="1" kern="0" dirty="0">
                <a:solidFill>
                  <a:srgbClr val="0099CC"/>
                </a:solidFill>
                <a:effectLst>
                  <a:outerShdw blurRad="38100" dist="38100" dir="2700000" algn="tl">
                    <a:srgbClr val="DDDDDD"/>
                  </a:outerShdw>
                </a:effectLst>
                <a:latin typeface="+mj-lt"/>
                <a:ea typeface="ＭＳ Ｐゴシック" charset="-128"/>
                <a:cs typeface="ＭＳ Ｐゴシック" charset="-128"/>
              </a:rPr>
              <a:t>State machine replication (SMR)</a:t>
            </a:r>
          </a:p>
        </p:txBody>
      </p:sp>
      <p:pic>
        <p:nvPicPr>
          <p:cNvPr id="28" name="Picture 12" descr="thinkpad"/>
          <p:cNvPicPr>
            <a:picLocks noChangeAspect="1" noChangeArrowheads="1"/>
          </p:cNvPicPr>
          <p:nvPr/>
        </p:nvPicPr>
        <p:blipFill>
          <a:blip r:embed="rId5" cstate="print"/>
          <a:srcRect/>
          <a:stretch>
            <a:fillRect/>
          </a:stretch>
        </p:blipFill>
        <p:spPr bwMode="auto">
          <a:xfrm>
            <a:off x="2667000" y="1143000"/>
            <a:ext cx="476250" cy="476250"/>
          </a:xfrm>
          <a:prstGeom prst="rect">
            <a:avLst/>
          </a:prstGeom>
          <a:noFill/>
          <a:ln w="9525">
            <a:noFill/>
            <a:miter lim="800000"/>
            <a:headEnd/>
            <a:tailEnd/>
          </a:ln>
          <a:effectLst/>
        </p:spPr>
      </p:pic>
      <p:pic>
        <p:nvPicPr>
          <p:cNvPr id="30" name="Picture 12" descr="thinkpad"/>
          <p:cNvPicPr>
            <a:picLocks noChangeAspect="1" noChangeArrowheads="1"/>
          </p:cNvPicPr>
          <p:nvPr/>
        </p:nvPicPr>
        <p:blipFill>
          <a:blip r:embed="rId5" cstate="print"/>
          <a:srcRect/>
          <a:stretch>
            <a:fillRect/>
          </a:stretch>
        </p:blipFill>
        <p:spPr bwMode="auto">
          <a:xfrm>
            <a:off x="5410200" y="1143000"/>
            <a:ext cx="476250" cy="476250"/>
          </a:xfrm>
          <a:prstGeom prst="rect">
            <a:avLst/>
          </a:prstGeom>
          <a:noFill/>
          <a:ln w="9525">
            <a:noFill/>
            <a:miter lim="800000"/>
            <a:headEnd/>
            <a:tailEnd/>
          </a:ln>
          <a:effectLst/>
        </p:spPr>
      </p:pic>
      <p:pic>
        <p:nvPicPr>
          <p:cNvPr id="31" name="Picture 12" descr="thinkpad"/>
          <p:cNvPicPr>
            <a:picLocks noChangeAspect="1" noChangeArrowheads="1"/>
          </p:cNvPicPr>
          <p:nvPr/>
        </p:nvPicPr>
        <p:blipFill>
          <a:blip r:embed="rId5" cstate="print"/>
          <a:srcRect/>
          <a:stretch>
            <a:fillRect/>
          </a:stretch>
        </p:blipFill>
        <p:spPr bwMode="auto">
          <a:xfrm>
            <a:off x="7848600" y="1066800"/>
            <a:ext cx="476250" cy="476250"/>
          </a:xfrm>
          <a:prstGeom prst="rect">
            <a:avLst/>
          </a:prstGeom>
          <a:noFill/>
          <a:ln w="9525">
            <a:noFill/>
            <a:miter lim="800000"/>
            <a:headEnd/>
            <a:tailEnd/>
          </a:ln>
          <a:effectLst/>
        </p:spPr>
      </p:pic>
      <p:pic>
        <p:nvPicPr>
          <p:cNvPr id="269330" name="Picture 12"/>
          <p:cNvPicPr>
            <a:picLocks noChangeAspect="1"/>
          </p:cNvPicPr>
          <p:nvPr/>
        </p:nvPicPr>
        <p:blipFill>
          <a:blip r:embed="rId6"/>
          <a:stretch>
            <a:fillRect/>
          </a:stretch>
        </p:blipFill>
        <p:spPr bwMode="auto">
          <a:xfrm>
            <a:off x="5715000" y="3733800"/>
            <a:ext cx="609600" cy="457200"/>
          </a:xfrm>
          <a:prstGeom prst="rect">
            <a:avLst/>
          </a:prstGeom>
          <a:noFill/>
          <a:ln w="9525">
            <a:noFill/>
            <a:miter lim="800000"/>
            <a:headEnd/>
            <a:tailEnd/>
          </a:ln>
        </p:spPr>
      </p:pic>
      <p:pic>
        <p:nvPicPr>
          <p:cNvPr id="37" name="Picture 12"/>
          <p:cNvPicPr>
            <a:picLocks noChangeAspect="1"/>
          </p:cNvPicPr>
          <p:nvPr/>
        </p:nvPicPr>
        <p:blipFill>
          <a:blip r:embed="rId6"/>
          <a:stretch>
            <a:fillRect/>
          </a:stretch>
        </p:blipFill>
        <p:spPr bwMode="auto">
          <a:xfrm>
            <a:off x="8610600" y="3733800"/>
            <a:ext cx="609600" cy="457200"/>
          </a:xfrm>
          <a:prstGeom prst="rect">
            <a:avLst/>
          </a:prstGeom>
          <a:noFill/>
          <a:ln w="9525">
            <a:noFill/>
            <a:miter lim="800000"/>
            <a:headEnd/>
            <a:tailEnd/>
          </a:ln>
        </p:spPr>
      </p:pic>
      <p:pic>
        <p:nvPicPr>
          <p:cNvPr id="35" name="Picture 34" descr="devil.gif"/>
          <p:cNvPicPr>
            <a:picLocks noChangeAspect="1"/>
          </p:cNvPicPr>
          <p:nvPr/>
        </p:nvPicPr>
        <p:blipFill>
          <a:blip r:embed="rId7"/>
          <a:stretch>
            <a:fillRect/>
          </a:stretch>
        </p:blipFill>
        <p:spPr>
          <a:xfrm>
            <a:off x="4800600" y="3276601"/>
            <a:ext cx="1524000" cy="1440557"/>
          </a:xfrm>
          <a:prstGeom prst="rect">
            <a:avLst/>
          </a:prstGeom>
        </p:spPr>
      </p:pic>
    </p:spTree>
    <p:extLst>
      <p:ext uri="{BB962C8B-B14F-4D97-AF65-F5344CB8AC3E}">
        <p14:creationId xmlns:p14="http://schemas.microsoft.com/office/powerpoint/2010/main" val="3813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333"/>
                                        </p:tgtEl>
                                        <p:attrNameLst>
                                          <p:attrName>style.visibility</p:attrName>
                                        </p:attrNameLst>
                                      </p:cBhvr>
                                      <p:to>
                                        <p:strVal val="visible"/>
                                      </p:to>
                                    </p:set>
                                    <p:animEffect transition="in" filter="blinds(horizontal)">
                                      <p:cBhvr>
                                        <p:cTn id="7" dur="500"/>
                                        <p:tgtEl>
                                          <p:spTgt spid="2693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9334"/>
                                        </p:tgtEl>
                                        <p:attrNameLst>
                                          <p:attrName>style.visibility</p:attrName>
                                        </p:attrNameLst>
                                      </p:cBhvr>
                                      <p:to>
                                        <p:strVal val="visible"/>
                                      </p:to>
                                    </p:set>
                                    <p:animEffect transition="in" filter="blinds(horizontal)">
                                      <p:cBhvr>
                                        <p:cTn id="10" dur="500"/>
                                        <p:tgtEl>
                                          <p:spTgt spid="2693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9335"/>
                                        </p:tgtEl>
                                        <p:attrNameLst>
                                          <p:attrName>style.visibility</p:attrName>
                                        </p:attrNameLst>
                                      </p:cBhvr>
                                      <p:to>
                                        <p:strVal val="visible"/>
                                      </p:to>
                                    </p:set>
                                    <p:animEffect transition="in" filter="blinds(horizontal)">
                                      <p:cBhvr>
                                        <p:cTn id="13" dur="500"/>
                                        <p:tgtEl>
                                          <p:spTgt spid="2693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9336"/>
                                        </p:tgtEl>
                                        <p:attrNameLst>
                                          <p:attrName>style.visibility</p:attrName>
                                        </p:attrNameLst>
                                      </p:cBhvr>
                                      <p:to>
                                        <p:strVal val="visible"/>
                                      </p:to>
                                    </p:set>
                                    <p:animEffect transition="in" filter="blinds(horizontal)">
                                      <p:cBhvr>
                                        <p:cTn id="16" dur="500"/>
                                        <p:tgtEl>
                                          <p:spTgt spid="2693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9337"/>
                                        </p:tgtEl>
                                        <p:attrNameLst>
                                          <p:attrName>style.visibility</p:attrName>
                                        </p:attrNameLst>
                                      </p:cBhvr>
                                      <p:to>
                                        <p:strVal val="visible"/>
                                      </p:to>
                                    </p:set>
                                    <p:animEffect transition="in" filter="blinds(horizontal)">
                                      <p:cBhvr>
                                        <p:cTn id="19" dur="500"/>
                                        <p:tgtEl>
                                          <p:spTgt spid="2693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9338"/>
                                        </p:tgtEl>
                                        <p:attrNameLst>
                                          <p:attrName>style.visibility</p:attrName>
                                        </p:attrNameLst>
                                      </p:cBhvr>
                                      <p:to>
                                        <p:strVal val="visible"/>
                                      </p:to>
                                    </p:set>
                                    <p:animEffect transition="in" filter="blinds(horizontal)">
                                      <p:cBhvr>
                                        <p:cTn id="22" dur="500"/>
                                        <p:tgtEl>
                                          <p:spTgt spid="269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9330"/>
                                        </p:tgtEl>
                                        <p:attrNameLst>
                                          <p:attrName>style.visibility</p:attrName>
                                        </p:attrNameLst>
                                      </p:cBhvr>
                                      <p:to>
                                        <p:strVal val="visible"/>
                                      </p:to>
                                    </p:set>
                                    <p:animEffect transition="in" filter="blinds(horizontal)">
                                      <p:cBhvr>
                                        <p:cTn id="32" dur="500"/>
                                        <p:tgtEl>
                                          <p:spTgt spid="269330"/>
                                        </p:tgtEl>
                                      </p:cBhvr>
                                    </p:animEffect>
                                  </p:childTnLst>
                                </p:cTn>
                              </p:par>
                              <p:par>
                                <p:cTn id="33" presetID="3" presetClass="exit" presetSubtype="10" fill="hold" nodeType="withEffect">
                                  <p:stCondLst>
                                    <p:cond delay="0"/>
                                  </p:stCondLst>
                                  <p:childTnLst>
                                    <p:animEffect transition="out" filter="blinds(horizontal)">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69332"/>
                                        </p:tgtEl>
                                      </p:cBhvr>
                                    </p:animEffect>
                                    <p:set>
                                      <p:cBhvr>
                                        <p:cTn id="40" dur="1" fill="hold">
                                          <p:stCondLst>
                                            <p:cond delay="499"/>
                                          </p:stCondLst>
                                        </p:cTn>
                                        <p:tgtEl>
                                          <p:spTgt spid="26933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69336"/>
                                        </p:tgtEl>
                                      </p:cBhvr>
                                    </p:animEffect>
                                    <p:set>
                                      <p:cBhvr>
                                        <p:cTn id="43" dur="1" fill="hold">
                                          <p:stCondLst>
                                            <p:cond delay="499"/>
                                          </p:stCondLst>
                                        </p:cTn>
                                        <p:tgtEl>
                                          <p:spTgt spid="269336"/>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269335"/>
                                        </p:tgtEl>
                                      </p:cBhvr>
                                    </p:animEffect>
                                    <p:set>
                                      <p:cBhvr>
                                        <p:cTn id="46" dur="1" fill="hold">
                                          <p:stCondLst>
                                            <p:cond delay="499"/>
                                          </p:stCondLst>
                                        </p:cTn>
                                        <p:tgtEl>
                                          <p:spTgt spid="269335"/>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269334"/>
                                        </p:tgtEl>
                                      </p:cBhvr>
                                    </p:animEffect>
                                    <p:set>
                                      <p:cBhvr>
                                        <p:cTn id="49" dur="1" fill="hold">
                                          <p:stCondLst>
                                            <p:cond delay="499"/>
                                          </p:stCondLst>
                                        </p:cTn>
                                        <p:tgtEl>
                                          <p:spTgt spid="269334"/>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269333"/>
                                        </p:tgtEl>
                                      </p:cBhvr>
                                    </p:animEffect>
                                    <p:set>
                                      <p:cBhvr>
                                        <p:cTn id="52" dur="1" fill="hold">
                                          <p:stCondLst>
                                            <p:cond delay="499"/>
                                          </p:stCondLst>
                                        </p:cTn>
                                        <p:tgtEl>
                                          <p:spTgt spid="269333"/>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69338"/>
                                        </p:tgtEl>
                                      </p:cBhvr>
                                    </p:animEffect>
                                    <p:set>
                                      <p:cBhvr>
                                        <p:cTn id="55" dur="1" fill="hold">
                                          <p:stCondLst>
                                            <p:cond delay="499"/>
                                          </p:stCondLst>
                                        </p:cTn>
                                        <p:tgtEl>
                                          <p:spTgt spid="269338"/>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269337"/>
                                        </p:tgtEl>
                                      </p:cBhvr>
                                    </p:animEffect>
                                    <p:set>
                                      <p:cBhvr>
                                        <p:cTn id="58" dur="1" fill="hold">
                                          <p:stCondLst>
                                            <p:cond delay="499"/>
                                          </p:stCondLst>
                                        </p:cTn>
                                        <p:tgtEl>
                                          <p:spTgt spid="269337"/>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269330"/>
                                        </p:tgtEl>
                                      </p:cBhvr>
                                    </p:animEffect>
                                    <p:set>
                                      <p:cBhvr>
                                        <p:cTn id="61" dur="1" fill="hold">
                                          <p:stCondLst>
                                            <p:cond delay="499"/>
                                          </p:stCondLst>
                                        </p:cTn>
                                        <p:tgtEl>
                                          <p:spTgt spid="269330"/>
                                        </p:tgtEl>
                                        <p:attrNameLst>
                                          <p:attrName>style.visibility</p:attrName>
                                        </p:attrNameLst>
                                      </p:cBhvr>
                                      <p:to>
                                        <p:strVal val="hidden"/>
                                      </p:to>
                                    </p:set>
                                  </p:childTnLst>
                                </p:cTn>
                              </p:par>
                              <p:par>
                                <p:cTn id="62" presetID="3" presetClass="entr" presetSubtype="10" fill="hold" nodeType="withEffect">
                                  <p:stCondLst>
                                    <p:cond delay="0"/>
                                  </p:stCondLst>
                                  <p:childTnLst>
                                    <p:set>
                                      <p:cBhvr>
                                        <p:cTn id="63" dur="1" fill="hold">
                                          <p:stCondLst>
                                            <p:cond delay="0"/>
                                          </p:stCondLst>
                                        </p:cTn>
                                        <p:tgtEl>
                                          <p:spTgt spid="3092"/>
                                        </p:tgtEl>
                                        <p:attrNameLst>
                                          <p:attrName>style.visibility</p:attrName>
                                        </p:attrNameLst>
                                      </p:cBhvr>
                                      <p:to>
                                        <p:strVal val="visible"/>
                                      </p:to>
                                    </p:set>
                                    <p:animEffect transition="in" filter="blinds(horizontal)">
                                      <p:cBhvr>
                                        <p:cTn id="64" dur="500"/>
                                        <p:tgtEl>
                                          <p:spTgt spid="3092"/>
                                        </p:tgtEl>
                                      </p:cBhvr>
                                    </p:animEffect>
                                  </p:childTnLst>
                                </p:cTn>
                              </p:par>
                              <p:par>
                                <p:cTn id="65" presetID="3" presetClass="entr" presetSubtype="10" fill="hold" nodeType="withEffect">
                                  <p:stCondLst>
                                    <p:cond delay="0"/>
                                  </p:stCondLst>
                                  <p:childTnLst>
                                    <p:set>
                                      <p:cBhvr>
                                        <p:cTn id="66" dur="1" fill="hold">
                                          <p:stCondLst>
                                            <p:cond delay="0"/>
                                          </p:stCondLst>
                                        </p:cTn>
                                        <p:tgtEl>
                                          <p:spTgt spid="3094"/>
                                        </p:tgtEl>
                                        <p:attrNameLst>
                                          <p:attrName>style.visibility</p:attrName>
                                        </p:attrNameLst>
                                      </p:cBhvr>
                                      <p:to>
                                        <p:strVal val="visible"/>
                                      </p:to>
                                    </p:set>
                                    <p:animEffect transition="in" filter="blinds(horizontal)">
                                      <p:cBhvr>
                                        <p:cTn id="67" dur="500"/>
                                        <p:tgtEl>
                                          <p:spTgt spid="3094"/>
                                        </p:tgtEl>
                                      </p:cBhvr>
                                    </p:animEffect>
                                  </p:childTnLst>
                                </p:cTn>
                              </p:par>
                              <p:par>
                                <p:cTn id="68" presetID="3" presetClass="entr" presetSubtype="10" fill="hold" nodeType="withEffect">
                                  <p:stCondLst>
                                    <p:cond delay="0"/>
                                  </p:stCondLst>
                                  <p:childTnLst>
                                    <p:set>
                                      <p:cBhvr>
                                        <p:cTn id="69" dur="1" fill="hold">
                                          <p:stCondLst>
                                            <p:cond delay="0"/>
                                          </p:stCondLst>
                                        </p:cTn>
                                        <p:tgtEl>
                                          <p:spTgt spid="3095"/>
                                        </p:tgtEl>
                                        <p:attrNameLst>
                                          <p:attrName>style.visibility</p:attrName>
                                        </p:attrNameLst>
                                      </p:cBhvr>
                                      <p:to>
                                        <p:strVal val="visible"/>
                                      </p:to>
                                    </p:set>
                                    <p:animEffect transition="in" filter="blinds(horizontal)">
                                      <p:cBhvr>
                                        <p:cTn id="70" dur="500"/>
                                        <p:tgtEl>
                                          <p:spTgt spid="3095"/>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3.33333E-6 2.22222E-6 L -0.17916 2.22222E-6 " pathEditMode="relative" rAng="0" ptsTypes="AA">
                                      <p:cBhvr>
                                        <p:cTn id="74" dur="1000" fill="hold"/>
                                        <p:tgtEl>
                                          <p:spTgt spid="3092"/>
                                        </p:tgtEl>
                                        <p:attrNameLst>
                                          <p:attrName>ppt_x</p:attrName>
                                          <p:attrName>ppt_y</p:attrName>
                                        </p:attrNameLst>
                                      </p:cBhvr>
                                      <p:rCtr x="-90" y="0"/>
                                    </p:animMotion>
                                  </p:childTnLst>
                                </p:cTn>
                              </p:par>
                              <p:par>
                                <p:cTn id="75" presetID="35" presetClass="path" presetSubtype="0" accel="50000" decel="50000" fill="hold" nodeType="withEffect">
                                  <p:stCondLst>
                                    <p:cond delay="0"/>
                                  </p:stCondLst>
                                  <p:childTnLst>
                                    <p:animMotion origin="layout" path="M 0.0 -4.44444E-6 L -0.2125 -4.44444E-6 " pathEditMode="relative" rAng="0" ptsTypes="AA">
                                      <p:cBhvr>
                                        <p:cTn id="76" dur="1000" fill="hold"/>
                                        <p:tgtEl>
                                          <p:spTgt spid="3094"/>
                                        </p:tgtEl>
                                        <p:attrNameLst>
                                          <p:attrName>ppt_x</p:attrName>
                                          <p:attrName>ppt_y</p:attrName>
                                        </p:attrNameLst>
                                      </p:cBhvr>
                                      <p:rCtr x="-106" y="0"/>
                                    </p:animMotion>
                                  </p:childTnLst>
                                </p:cTn>
                              </p:par>
                              <p:par>
                                <p:cTn id="77" presetID="35" presetClass="path" presetSubtype="0" accel="50000" decel="50000" fill="hold" nodeType="withEffect">
                                  <p:stCondLst>
                                    <p:cond delay="0"/>
                                  </p:stCondLst>
                                  <p:childTnLst>
                                    <p:animMotion origin="layout" path="M 3.33333E-6 1.11111E-6 L -0.30417 1.11111E-6 " pathEditMode="relative" rAng="0" ptsTypes="AA">
                                      <p:cBhvr>
                                        <p:cTn id="78" dur="1000" fill="hold"/>
                                        <p:tgtEl>
                                          <p:spTgt spid="3095"/>
                                        </p:tgtEl>
                                        <p:attrNameLst>
                                          <p:attrName>ppt_x</p:attrName>
                                          <p:attrName>ppt_y</p:attrName>
                                        </p:attrNameLst>
                                      </p:cBhvr>
                                      <p:rCtr x="-152" y="0"/>
                                    </p:animMotion>
                                  </p:childTnLst>
                                </p:cTn>
                              </p:par>
                            </p:childTnLst>
                          </p:cTn>
                        </p:par>
                        <p:par>
                          <p:cTn id="79" fill="hold">
                            <p:stCondLst>
                              <p:cond delay="1000"/>
                            </p:stCondLst>
                            <p:childTnLst>
                              <p:par>
                                <p:cTn id="80" presetID="3" presetClass="entr" presetSubtype="10" fill="hold" nodeType="afterEffect">
                                  <p:stCondLst>
                                    <p:cond delay="0"/>
                                  </p:stCondLst>
                                  <p:childTnLst>
                                    <p:set>
                                      <p:cBhvr>
                                        <p:cTn id="81" dur="1" fill="hold">
                                          <p:stCondLst>
                                            <p:cond delay="0"/>
                                          </p:stCondLst>
                                        </p:cTn>
                                        <p:tgtEl>
                                          <p:spTgt spid="269347">
                                            <p:txEl>
                                              <p:pRg st="0" end="0"/>
                                            </p:txEl>
                                          </p:spTgt>
                                        </p:tgtEl>
                                        <p:attrNameLst>
                                          <p:attrName>style.visibility</p:attrName>
                                        </p:attrNameLst>
                                      </p:cBhvr>
                                      <p:to>
                                        <p:strVal val="visible"/>
                                      </p:to>
                                    </p:set>
                                    <p:animEffect transition="in" filter="blinds(horizontal)">
                                      <p:cBhvr>
                                        <p:cTn id="82" dur="500"/>
                                        <p:tgtEl>
                                          <p:spTgt spid="269347">
                                            <p:txEl>
                                              <p:pRg st="0" end="0"/>
                                            </p:txEl>
                                          </p:spTgt>
                                        </p:tgtEl>
                                      </p:cBhvr>
                                    </p:animEffect>
                                  </p:childTnLst>
                                </p:cTn>
                              </p:par>
                            </p:childTnLst>
                          </p:cTn>
                        </p:par>
                        <p:par>
                          <p:cTn id="83" fill="hold">
                            <p:stCondLst>
                              <p:cond delay="1500"/>
                            </p:stCondLst>
                            <p:childTnLst>
                              <p:par>
                                <p:cTn id="84" presetID="3" presetClass="entr" presetSubtype="10" fill="hold" grpId="0" nodeType="afterEffect">
                                  <p:stCondLst>
                                    <p:cond delay="0"/>
                                  </p:stCondLst>
                                  <p:childTnLst>
                                    <p:set>
                                      <p:cBhvr>
                                        <p:cTn id="85" dur="1" fill="hold">
                                          <p:stCondLst>
                                            <p:cond delay="0"/>
                                          </p:stCondLst>
                                        </p:cTn>
                                        <p:tgtEl>
                                          <p:spTgt spid="269342"/>
                                        </p:tgtEl>
                                        <p:attrNameLst>
                                          <p:attrName>style.visibility</p:attrName>
                                        </p:attrNameLst>
                                      </p:cBhvr>
                                      <p:to>
                                        <p:strVal val="visible"/>
                                      </p:to>
                                    </p:set>
                                    <p:animEffect transition="in" filter="blinds(horizontal)">
                                      <p:cBhvr>
                                        <p:cTn id="86" dur="500"/>
                                        <p:tgtEl>
                                          <p:spTgt spid="26934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9343"/>
                                        </p:tgtEl>
                                        <p:attrNameLst>
                                          <p:attrName>style.visibility</p:attrName>
                                        </p:attrNameLst>
                                      </p:cBhvr>
                                      <p:to>
                                        <p:strVal val="visible"/>
                                      </p:to>
                                    </p:set>
                                    <p:animEffect transition="in" filter="blinds(horizontal)">
                                      <p:cBhvr>
                                        <p:cTn id="89" dur="500"/>
                                        <p:tgtEl>
                                          <p:spTgt spid="269343"/>
                                        </p:tgtEl>
                                      </p:cBhvr>
                                    </p:animEffect>
                                  </p:childTnLst>
                                </p:cTn>
                              </p:par>
                            </p:childTnLst>
                          </p:cTn>
                        </p:par>
                        <p:par>
                          <p:cTn id="90" fill="hold">
                            <p:stCondLst>
                              <p:cond delay="2000"/>
                            </p:stCondLst>
                            <p:childTnLst>
                              <p:par>
                                <p:cTn id="91" presetID="3" presetClass="entr" presetSubtype="10"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linds(horizontal)">
                                      <p:cBhvr>
                                        <p:cTn id="93" dur="500"/>
                                        <p:tgtEl>
                                          <p:spTgt spid="37"/>
                                        </p:tgtEl>
                                      </p:cBhvr>
                                    </p:animEffect>
                                  </p:childTnLst>
                                </p:cTn>
                              </p:par>
                              <p:par>
                                <p:cTn id="94" presetID="3" presetClass="entr" presetSubtype="10" fill="hold" nodeType="withEffect">
                                  <p:stCondLst>
                                    <p:cond delay="0"/>
                                  </p:stCondLst>
                                  <p:childTnLst>
                                    <p:set>
                                      <p:cBhvr>
                                        <p:cTn id="95" dur="1" fill="hold">
                                          <p:stCondLst>
                                            <p:cond delay="0"/>
                                          </p:stCondLst>
                                        </p:cTn>
                                        <p:tgtEl>
                                          <p:spTgt spid="269340"/>
                                        </p:tgtEl>
                                        <p:attrNameLst>
                                          <p:attrName>style.visibility</p:attrName>
                                        </p:attrNameLst>
                                      </p:cBhvr>
                                      <p:to>
                                        <p:strVal val="visible"/>
                                      </p:to>
                                    </p:set>
                                    <p:animEffect transition="in" filter="blinds(horizontal)">
                                      <p:cBhvr>
                                        <p:cTn id="96" dur="500"/>
                                        <p:tgtEl>
                                          <p:spTgt spid="269340"/>
                                        </p:tgtEl>
                                      </p:cBhvr>
                                    </p:animEffect>
                                  </p:childTnLst>
                                </p:cTn>
                              </p:par>
                            </p:childTnLst>
                          </p:cTn>
                        </p:par>
                        <p:par>
                          <p:cTn id="97" fill="hold">
                            <p:stCondLst>
                              <p:cond delay="2500"/>
                            </p:stCondLst>
                            <p:childTnLst>
                              <p:par>
                                <p:cTn id="98" presetID="3" presetClass="entr" presetSubtype="1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linds(horizontal)">
                                      <p:cBhvr>
                                        <p:cTn id="10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33" grpId="0" animBg="1"/>
      <p:bldP spid="269333" grpId="1" animBg="1"/>
      <p:bldP spid="269334" grpId="0" animBg="1"/>
      <p:bldP spid="269334" grpId="1" animBg="1"/>
      <p:bldP spid="269335" grpId="0" animBg="1"/>
      <p:bldP spid="269335" grpId="1" animBg="1"/>
      <p:bldP spid="269336" grpId="0" animBg="1"/>
      <p:bldP spid="269336" grpId="1" animBg="1"/>
      <p:bldP spid="269337" grpId="0" animBg="1"/>
      <p:bldP spid="269337" grpId="1" animBg="1"/>
      <p:bldP spid="269338" grpId="0" animBg="1"/>
      <p:bldP spid="269338" grpId="1" animBg="1"/>
      <p:bldP spid="269342" grpId="0" animBg="1"/>
      <p:bldP spid="2693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news straight away</a:t>
            </a:r>
          </a:p>
        </p:txBody>
      </p:sp>
      <p:sp>
        <p:nvSpPr>
          <p:cNvPr id="3" name="Content Placeholder 2"/>
          <p:cNvSpPr>
            <a:spLocks noGrp="1"/>
          </p:cNvSpPr>
          <p:nvPr>
            <p:ph idx="1"/>
          </p:nvPr>
        </p:nvSpPr>
        <p:spPr/>
        <p:txBody>
          <a:bodyPr/>
          <a:lstStyle/>
          <a:p>
            <a:r>
              <a:rPr lang="en-US" b="1" dirty="0"/>
              <a:t>State machine replication needs consensus</a:t>
            </a:r>
          </a:p>
          <a:p>
            <a:pPr lvl="1"/>
            <a:r>
              <a:rPr lang="en-US" dirty="0"/>
              <a:t>Replicas need to agree on a total order of clients requests </a:t>
            </a:r>
          </a:p>
          <a:p>
            <a:endParaRPr lang="en-US" dirty="0"/>
          </a:p>
          <a:p>
            <a:r>
              <a:rPr lang="en-US" b="1" dirty="0"/>
              <a:t>Consensus is impossible in our playground (FLP)</a:t>
            </a:r>
          </a:p>
          <a:p>
            <a:pPr lvl="1"/>
            <a:r>
              <a:rPr lang="en-US" dirty="0"/>
              <a:t>Asynchrony + faults</a:t>
            </a:r>
          </a:p>
          <a:p>
            <a:pPr lvl="1"/>
            <a:r>
              <a:rPr lang="en-US" dirty="0"/>
              <a:t>Even if faults are crash-only</a:t>
            </a:r>
          </a:p>
          <a:p>
            <a:pPr lvl="1"/>
            <a:r>
              <a:rPr lang="en-US" sz="1400" dirty="0"/>
              <a:t>Michael J. Fischer, Nancy A. Lynch, Mike Paterson: Impossibility of Distributed Consensus with One Faulty Process J. ACM 32(2): 374-382 (1985)</a:t>
            </a:r>
          </a:p>
          <a:p>
            <a:pPr lvl="1"/>
            <a:endParaRPr lang="en-US" sz="1400" dirty="0"/>
          </a:p>
          <a:p>
            <a:r>
              <a:rPr lang="en-US" b="1" dirty="0"/>
              <a:t>Observe:</a:t>
            </a:r>
          </a:p>
          <a:p>
            <a:pPr lvl="1"/>
            <a:r>
              <a:rPr lang="en-US" dirty="0"/>
              <a:t>SMR is more general than a R/W storage service</a:t>
            </a:r>
          </a:p>
          <a:p>
            <a:pPr lvl="1"/>
            <a:r>
              <a:rPr lang="en-US" dirty="0"/>
              <a:t>R/W storage is possible in our playground (as we just saw…)</a:t>
            </a:r>
          </a:p>
          <a:p>
            <a:pPr lvl="1"/>
            <a:endParaRPr lang="en-US" sz="1400"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14</a:t>
            </a:fld>
            <a:endParaRPr lang="fr-FR" dirty="0"/>
          </a:p>
        </p:txBody>
      </p:sp>
    </p:spTree>
    <p:extLst>
      <p:ext uri="{BB962C8B-B14F-4D97-AF65-F5344CB8AC3E}">
        <p14:creationId xmlns:p14="http://schemas.microsoft.com/office/powerpoint/2010/main" val="271656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things are not that bad, after all</a:t>
            </a:r>
          </a:p>
        </p:txBody>
      </p:sp>
      <p:sp>
        <p:nvSpPr>
          <p:cNvPr id="3" name="Content Placeholder 2"/>
          <p:cNvSpPr>
            <a:spLocks noGrp="1"/>
          </p:cNvSpPr>
          <p:nvPr>
            <p:ph idx="1"/>
          </p:nvPr>
        </p:nvSpPr>
        <p:spPr>
          <a:xfrm>
            <a:off x="366183" y="1325563"/>
            <a:ext cx="11241099" cy="5111750"/>
          </a:xfrm>
        </p:spPr>
        <p:txBody>
          <a:bodyPr/>
          <a:lstStyle/>
          <a:p>
            <a:r>
              <a:rPr lang="en-US" dirty="0"/>
              <a:t>Consensus is possible, despite (Byzantine) faults</a:t>
            </a:r>
          </a:p>
          <a:p>
            <a:pPr lvl="1"/>
            <a:r>
              <a:rPr lang="en-US" dirty="0"/>
              <a:t>Probabilistically, with probability 1</a:t>
            </a:r>
          </a:p>
          <a:p>
            <a:pPr lvl="1"/>
            <a:r>
              <a:rPr lang="en-US" dirty="0"/>
              <a:t>Deterministically, if the system expresses some amount of synchrony</a:t>
            </a:r>
          </a:p>
          <a:p>
            <a:endParaRPr lang="en-US" dirty="0"/>
          </a:p>
          <a:p>
            <a:r>
              <a:rPr lang="en-US" dirty="0"/>
              <a:t>So we change our playground</a:t>
            </a:r>
          </a:p>
          <a:p>
            <a:pPr lvl="1"/>
            <a:r>
              <a:rPr lang="en-US" dirty="0"/>
              <a:t>We assume eventual synchrony* </a:t>
            </a:r>
          </a:p>
          <a:p>
            <a:pPr lvl="1"/>
            <a:r>
              <a:rPr lang="en-US" dirty="0"/>
              <a:t>Messages cannot be delayed indefinitely 	</a:t>
            </a:r>
          </a:p>
          <a:p>
            <a:pPr lvl="1"/>
            <a:endParaRPr lang="en-US" dirty="0"/>
          </a:p>
          <a:p>
            <a:pPr lvl="1"/>
            <a:endParaRPr lang="en-US" dirty="0"/>
          </a:p>
          <a:p>
            <a:pPr lvl="1">
              <a:buNone/>
            </a:pPr>
            <a:endParaRPr lang="en-US" dirty="0"/>
          </a:p>
          <a:p>
            <a:pPr lvl="1"/>
            <a:endParaRPr lang="en-US" dirty="0"/>
          </a:p>
          <a:p>
            <a:pPr lvl="1">
              <a:buNone/>
            </a:pPr>
            <a:r>
              <a:rPr lang="en-US" dirty="0"/>
              <a:t>* </a:t>
            </a:r>
            <a:r>
              <a:rPr lang="en-US" sz="1400" dirty="0"/>
              <a:t>Cynthia </a:t>
            </a:r>
            <a:r>
              <a:rPr lang="en-US" sz="1400" dirty="0" err="1"/>
              <a:t>Dwork</a:t>
            </a:r>
            <a:r>
              <a:rPr lang="en-US" sz="1400" dirty="0"/>
              <a:t>, Nancy A. Lynch, Larry J. </a:t>
            </a:r>
            <a:r>
              <a:rPr lang="en-US" sz="1400" dirty="0" err="1"/>
              <a:t>Stockmeyer</a:t>
            </a:r>
            <a:r>
              <a:rPr lang="en-US" sz="1400" dirty="0"/>
              <a:t>: Consensus in the presence of partial synchrony. J. ACM 35(2): 288-323 (1988)</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15</a:t>
            </a:fld>
            <a:endParaRPr lang="fr-FR" dirty="0"/>
          </a:p>
        </p:txBody>
      </p:sp>
    </p:spTree>
    <p:extLst>
      <p:ext uri="{BB962C8B-B14F-4D97-AF65-F5344CB8AC3E}">
        <p14:creationId xmlns:p14="http://schemas.microsoft.com/office/powerpoint/2010/main" val="209720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synchrony</a:t>
            </a:r>
          </a:p>
        </p:txBody>
      </p:sp>
      <p:sp>
        <p:nvSpPr>
          <p:cNvPr id="3" name="Content Placeholder 2"/>
          <p:cNvSpPr>
            <a:spLocks noGrp="1"/>
          </p:cNvSpPr>
          <p:nvPr>
            <p:ph idx="1"/>
          </p:nvPr>
        </p:nvSpPr>
        <p:spPr>
          <a:xfrm>
            <a:off x="487201" y="1517650"/>
            <a:ext cx="8740775" cy="5111750"/>
          </a:xfrm>
        </p:spPr>
        <p:txBody>
          <a:bodyPr/>
          <a:lstStyle/>
          <a:p>
            <a:r>
              <a:rPr lang="en-US" dirty="0"/>
              <a:t>The system is asynchronous until some (unknown) point in time T</a:t>
            </a:r>
          </a:p>
          <a:p>
            <a:endParaRPr lang="en-US" dirty="0"/>
          </a:p>
          <a:p>
            <a:r>
              <a:rPr lang="en-US" dirty="0"/>
              <a:t>After T, the system is synchronous </a:t>
            </a:r>
          </a:p>
          <a:p>
            <a:pPr lvl="1"/>
            <a:r>
              <a:rPr lang="en-US" dirty="0"/>
              <a:t>messages are delivered within a (possibly unknown) period </a:t>
            </a:r>
            <a:r>
              <a:rPr lang="en-US" dirty="0">
                <a:latin typeface="Symbol" pitchFamily="18" charset="2"/>
              </a:rPr>
              <a:t>D</a:t>
            </a:r>
            <a:endParaRPr lang="en-US" dirty="0"/>
          </a:p>
          <a:p>
            <a:endParaRPr lang="en-US" dirty="0"/>
          </a:p>
          <a:p>
            <a:r>
              <a:rPr lang="en-US" dirty="0"/>
              <a:t>Assumption about the (real-world) system</a:t>
            </a:r>
          </a:p>
          <a:p>
            <a:pPr lvl="1"/>
            <a:r>
              <a:rPr lang="en-US" dirty="0"/>
              <a:t>Communication is not synchronous</a:t>
            </a:r>
          </a:p>
          <a:p>
            <a:pPr lvl="1"/>
            <a:r>
              <a:rPr lang="en-US" dirty="0"/>
              <a:t>But not completely asynchronous either </a:t>
            </a:r>
          </a:p>
          <a:p>
            <a:pPr lvl="1"/>
            <a:r>
              <a:rPr lang="en-US" dirty="0"/>
              <a:t>Allows us to circumvent the FLP impossibility</a:t>
            </a:r>
          </a:p>
          <a:p>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16</a:t>
            </a:fld>
            <a:endParaRPr lang="fr-FR" dirty="0"/>
          </a:p>
        </p:txBody>
      </p:sp>
    </p:spTree>
    <p:extLst>
      <p:ext uri="{BB962C8B-B14F-4D97-AF65-F5344CB8AC3E}">
        <p14:creationId xmlns:p14="http://schemas.microsoft.com/office/powerpoint/2010/main" val="250221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BFT SMR protocols</a:t>
            </a:r>
          </a:p>
        </p:txBody>
      </p:sp>
      <p:sp>
        <p:nvSpPr>
          <p:cNvPr id="3" name="Content Placeholder 2"/>
          <p:cNvSpPr>
            <a:spLocks noGrp="1"/>
          </p:cNvSpPr>
          <p:nvPr>
            <p:ph idx="1"/>
          </p:nvPr>
        </p:nvSpPr>
        <p:spPr/>
        <p:txBody>
          <a:bodyPr/>
          <a:lstStyle/>
          <a:p>
            <a:r>
              <a:rPr lang="en-US" dirty="0"/>
              <a:t>Castro/</a:t>
            </a:r>
            <a:r>
              <a:rPr lang="en-US" dirty="0" err="1"/>
              <a:t>Liskov</a:t>
            </a:r>
            <a:r>
              <a:rPr lang="en-US" dirty="0"/>
              <a:t> Practical BFT (PBFT)</a:t>
            </a:r>
          </a:p>
          <a:p>
            <a:endParaRPr lang="en-US" dirty="0"/>
          </a:p>
          <a:p>
            <a:r>
              <a:rPr lang="en-US" dirty="0"/>
              <a:t>How can we further improve  it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17</a:t>
            </a:fld>
            <a:endParaRPr lang="fr-FR" dirty="0"/>
          </a:p>
        </p:txBody>
      </p:sp>
    </p:spTree>
    <p:extLst>
      <p:ext uri="{BB962C8B-B14F-4D97-AF65-F5344CB8AC3E}">
        <p14:creationId xmlns:p14="http://schemas.microsoft.com/office/powerpoint/2010/main" val="390915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a:t>
            </a:r>
          </a:p>
        </p:txBody>
      </p:sp>
      <p:sp>
        <p:nvSpPr>
          <p:cNvPr id="3" name="Content Placeholder 2"/>
          <p:cNvSpPr>
            <a:spLocks noGrp="1"/>
          </p:cNvSpPr>
          <p:nvPr>
            <p:ph idx="1"/>
          </p:nvPr>
        </p:nvSpPr>
        <p:spPr/>
        <p:txBody>
          <a:bodyPr/>
          <a:lstStyle/>
          <a:p>
            <a:r>
              <a:rPr lang="en-US" dirty="0"/>
              <a:t>Seminal paper by Miguel Castro and Barbara </a:t>
            </a:r>
            <a:r>
              <a:rPr lang="en-US" dirty="0" err="1"/>
              <a:t>Liskov</a:t>
            </a:r>
            <a:endParaRPr lang="en-US" dirty="0"/>
          </a:p>
          <a:p>
            <a:pPr lvl="1"/>
            <a:r>
              <a:rPr lang="en-US" dirty="0"/>
              <a:t>Practical Byzantine fault tolerance and proactive recovery. ACM Trans. </a:t>
            </a:r>
            <a:r>
              <a:rPr lang="en-US" dirty="0" err="1"/>
              <a:t>Comput</a:t>
            </a:r>
            <a:r>
              <a:rPr lang="en-US" dirty="0"/>
              <a:t>. Syst. 20(4): 398-461 (2002)</a:t>
            </a:r>
          </a:p>
          <a:p>
            <a:pPr lvl="1"/>
            <a:endParaRPr lang="en-US" dirty="0"/>
          </a:p>
          <a:p>
            <a:r>
              <a:rPr lang="en-US" dirty="0"/>
              <a:t>A BFT SMR implementation w. </a:t>
            </a:r>
          </a:p>
          <a:p>
            <a:pPr lvl="1"/>
            <a:r>
              <a:rPr lang="en-US" dirty="0"/>
              <a:t>eventual synchrony </a:t>
            </a:r>
          </a:p>
          <a:p>
            <a:pPr lvl="1"/>
            <a:r>
              <a:rPr lang="en-US" dirty="0"/>
              <a:t>3t+1 replicas (clearly optimal)</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18</a:t>
            </a:fld>
            <a:endParaRPr lang="fr-FR" dirty="0"/>
          </a:p>
        </p:txBody>
      </p:sp>
    </p:spTree>
    <p:extLst>
      <p:ext uri="{BB962C8B-B14F-4D97-AF65-F5344CB8AC3E}">
        <p14:creationId xmlns:p14="http://schemas.microsoft.com/office/powerpoint/2010/main" val="388536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components</a:t>
            </a:r>
          </a:p>
        </p:txBody>
      </p:sp>
      <p:sp>
        <p:nvSpPr>
          <p:cNvPr id="3" name="Content Placeholder 2"/>
          <p:cNvSpPr>
            <a:spLocks noGrp="1"/>
          </p:cNvSpPr>
          <p:nvPr>
            <p:ph idx="1"/>
          </p:nvPr>
        </p:nvSpPr>
        <p:spPr/>
        <p:txBody>
          <a:bodyPr/>
          <a:lstStyle/>
          <a:p>
            <a:r>
              <a:rPr lang="en-US" dirty="0"/>
              <a:t>Common-case operation</a:t>
            </a:r>
          </a:p>
          <a:p>
            <a:r>
              <a:rPr lang="en-US" dirty="0"/>
              <a:t>Reconfiguration (view changes)</a:t>
            </a:r>
          </a:p>
          <a:p>
            <a:r>
              <a:rPr lang="en-US" dirty="0"/>
              <a:t>Garbage Collection</a:t>
            </a:r>
          </a:p>
          <a:p>
            <a:r>
              <a:rPr lang="en-US" dirty="0"/>
              <a:t>Recovery</a:t>
            </a:r>
          </a:p>
          <a:p>
            <a:endParaRPr lang="en-US" dirty="0"/>
          </a:p>
          <a:p>
            <a:r>
              <a:rPr lang="en-US" dirty="0"/>
              <a:t>This lecture focuses on the common-case (mostly)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19</a:t>
            </a:fld>
            <a:endParaRPr lang="fr-FR" dirty="0"/>
          </a:p>
        </p:txBody>
      </p:sp>
    </p:spTree>
    <p:extLst>
      <p:ext uri="{BB962C8B-B14F-4D97-AF65-F5344CB8AC3E}">
        <p14:creationId xmlns:p14="http://schemas.microsoft.com/office/powerpoint/2010/main" val="3009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1"/>
          <p:cNvPicPr>
            <a:picLocks noChangeAspect="1" noChangeArrowheads="1"/>
          </p:cNvPicPr>
          <p:nvPr/>
        </p:nvPicPr>
        <p:blipFill>
          <a:blip r:embed="rId2"/>
          <a:srcRect/>
          <a:stretch>
            <a:fillRect/>
          </a:stretch>
        </p:blipFill>
        <p:spPr bwMode="auto">
          <a:xfrm>
            <a:off x="8458200" y="838200"/>
            <a:ext cx="935038" cy="1066800"/>
          </a:xfrm>
          <a:prstGeom prst="rect">
            <a:avLst/>
          </a:prstGeom>
          <a:noFill/>
          <a:ln w="9525" algn="ctr">
            <a:noFill/>
            <a:miter lim="800000"/>
            <a:headEnd/>
            <a:tailEnd/>
          </a:ln>
          <a:effectLst/>
        </p:spPr>
      </p:pic>
      <p:sp>
        <p:nvSpPr>
          <p:cNvPr id="2" name="Title 1"/>
          <p:cNvSpPr>
            <a:spLocks noGrp="1"/>
          </p:cNvSpPr>
          <p:nvPr>
            <p:ph type="title"/>
          </p:nvPr>
        </p:nvSpPr>
        <p:spPr/>
        <p:txBody>
          <a:bodyPr/>
          <a:lstStyle/>
          <a:p>
            <a:r>
              <a:rPr lang="en-US" dirty="0"/>
              <a:t>Byzantine Fault Tolerance (BFT)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a:t>
            </a:fld>
            <a:endParaRPr lang="fr-FR" dirty="0"/>
          </a:p>
        </p:txBody>
      </p:sp>
      <p:pic>
        <p:nvPicPr>
          <p:cNvPr id="7" name="Content Placeholder 5" descr="b-server.jpeg"/>
          <p:cNvPicPr>
            <a:picLocks noChangeAspect="1"/>
          </p:cNvPicPr>
          <p:nvPr/>
        </p:nvPicPr>
        <p:blipFill>
          <a:blip r:embed="rId3"/>
          <a:stretch>
            <a:fillRect/>
          </a:stretch>
        </p:blipFill>
        <p:spPr bwMode="auto">
          <a:xfrm>
            <a:off x="5562601" y="28956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7239001" y="4191001"/>
            <a:ext cx="1323975" cy="1323975"/>
          </a:xfrm>
          <a:prstGeom prst="rect">
            <a:avLst/>
          </a:prstGeom>
          <a:noFill/>
          <a:ln w="9525">
            <a:noFill/>
            <a:miter lim="800000"/>
            <a:headEnd/>
            <a:tailEnd/>
          </a:ln>
        </p:spPr>
      </p:pic>
      <p:pic>
        <p:nvPicPr>
          <p:cNvPr id="9" name="Content Placeholder 5" descr="b-server.jpeg"/>
          <p:cNvPicPr>
            <a:picLocks noChangeAspect="1"/>
          </p:cNvPicPr>
          <p:nvPr/>
        </p:nvPicPr>
        <p:blipFill>
          <a:blip r:embed="rId3"/>
          <a:stretch>
            <a:fillRect/>
          </a:stretch>
        </p:blipFill>
        <p:spPr bwMode="auto">
          <a:xfrm>
            <a:off x="5562601" y="4419601"/>
            <a:ext cx="1323975" cy="1323975"/>
          </a:xfrm>
          <a:prstGeom prst="rect">
            <a:avLst/>
          </a:prstGeom>
          <a:noFill/>
          <a:ln w="9525">
            <a:noFill/>
            <a:miter lim="800000"/>
            <a:headEnd/>
            <a:tailEnd/>
          </a:ln>
        </p:spPr>
      </p:pic>
      <p:pic>
        <p:nvPicPr>
          <p:cNvPr id="11" name="Picture 10" descr="devil.gif"/>
          <p:cNvPicPr>
            <a:picLocks noChangeAspect="1"/>
          </p:cNvPicPr>
          <p:nvPr/>
        </p:nvPicPr>
        <p:blipFill>
          <a:blip r:embed="rId4"/>
          <a:stretch>
            <a:fillRect/>
          </a:stretch>
        </p:blipFill>
        <p:spPr>
          <a:xfrm>
            <a:off x="4724400" y="2590801"/>
            <a:ext cx="1524000" cy="1440557"/>
          </a:xfrm>
          <a:prstGeom prst="rect">
            <a:avLst/>
          </a:prstGeom>
        </p:spPr>
      </p:pic>
      <p:pic>
        <p:nvPicPr>
          <p:cNvPr id="12" name="Picture 11" descr="laptop.jpg"/>
          <p:cNvPicPr>
            <a:picLocks noChangeAspect="1"/>
          </p:cNvPicPr>
          <p:nvPr/>
        </p:nvPicPr>
        <p:blipFill>
          <a:blip r:embed="rId5"/>
          <a:stretch>
            <a:fillRect/>
          </a:stretch>
        </p:blipFill>
        <p:spPr>
          <a:xfrm>
            <a:off x="1981200" y="1447800"/>
            <a:ext cx="762000" cy="735106"/>
          </a:xfrm>
          <a:prstGeom prst="rect">
            <a:avLst/>
          </a:prstGeom>
        </p:spPr>
      </p:pic>
      <p:pic>
        <p:nvPicPr>
          <p:cNvPr id="13" name="Picture 12" descr="laptop.jpg"/>
          <p:cNvPicPr>
            <a:picLocks noChangeAspect="1"/>
          </p:cNvPicPr>
          <p:nvPr/>
        </p:nvPicPr>
        <p:blipFill>
          <a:blip r:embed="rId5"/>
          <a:stretch>
            <a:fillRect/>
          </a:stretch>
        </p:blipFill>
        <p:spPr>
          <a:xfrm>
            <a:off x="9296400" y="1447800"/>
            <a:ext cx="762000" cy="735106"/>
          </a:xfrm>
          <a:prstGeom prst="rect">
            <a:avLst/>
          </a:prstGeom>
        </p:spPr>
      </p:pic>
      <p:pic>
        <p:nvPicPr>
          <p:cNvPr id="14" name="Picture 13" descr="laptop.jpg"/>
          <p:cNvPicPr>
            <a:picLocks noChangeAspect="1"/>
          </p:cNvPicPr>
          <p:nvPr/>
        </p:nvPicPr>
        <p:blipFill>
          <a:blip r:embed="rId5"/>
          <a:stretch>
            <a:fillRect/>
          </a:stretch>
        </p:blipFill>
        <p:spPr>
          <a:xfrm>
            <a:off x="5638800" y="1143000"/>
            <a:ext cx="762000" cy="735106"/>
          </a:xfrm>
          <a:prstGeom prst="rect">
            <a:avLst/>
          </a:prstGeom>
        </p:spPr>
      </p:pic>
      <p:sp>
        <p:nvSpPr>
          <p:cNvPr id="15" name="Rectangle 14"/>
          <p:cNvSpPr/>
          <p:nvPr/>
        </p:nvSpPr>
        <p:spPr bwMode="auto">
          <a:xfrm>
            <a:off x="3200400" y="2514600"/>
            <a:ext cx="6096000" cy="3352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cxnSp>
        <p:nvCxnSpPr>
          <p:cNvPr id="17" name="Straight Arrow Connector 16"/>
          <p:cNvCxnSpPr/>
          <p:nvPr/>
        </p:nvCxnSpPr>
        <p:spPr bwMode="auto">
          <a:xfrm>
            <a:off x="2743200" y="2209800"/>
            <a:ext cx="28956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5791200" y="2438400"/>
            <a:ext cx="8382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0800000" flipV="1">
            <a:off x="6858000" y="2286000"/>
            <a:ext cx="22860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10800000" flipV="1">
            <a:off x="8305800" y="1981200"/>
            <a:ext cx="914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6200000" flipH="1">
            <a:off x="5524500" y="20955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743200" y="1981200"/>
            <a:ext cx="9144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9" name="Picture 28" descr="symbol-check.png"/>
          <p:cNvPicPr>
            <a:picLocks noChangeAspect="1"/>
          </p:cNvPicPr>
          <p:nvPr/>
        </p:nvPicPr>
        <p:blipFill>
          <a:blip r:embed="rId6"/>
          <a:stretch>
            <a:fillRect/>
          </a:stretch>
        </p:blipFill>
        <p:spPr>
          <a:xfrm>
            <a:off x="3200401" y="1752601"/>
            <a:ext cx="812699" cy="812699"/>
          </a:xfrm>
          <a:prstGeom prst="rect">
            <a:avLst/>
          </a:prstGeom>
        </p:spPr>
      </p:pic>
      <p:pic>
        <p:nvPicPr>
          <p:cNvPr id="30" name="Picture 29" descr="symbol-check.png"/>
          <p:cNvPicPr>
            <a:picLocks noChangeAspect="1"/>
          </p:cNvPicPr>
          <p:nvPr/>
        </p:nvPicPr>
        <p:blipFill>
          <a:blip r:embed="rId6"/>
          <a:stretch>
            <a:fillRect/>
          </a:stretch>
        </p:blipFill>
        <p:spPr>
          <a:xfrm>
            <a:off x="5105401" y="1752601"/>
            <a:ext cx="812699" cy="812699"/>
          </a:xfrm>
          <a:prstGeom prst="rect">
            <a:avLst/>
          </a:prstGeom>
        </p:spPr>
      </p:pic>
      <p:pic>
        <p:nvPicPr>
          <p:cNvPr id="31" name="Picture 30" descr="symbol-check.png"/>
          <p:cNvPicPr>
            <a:picLocks noChangeAspect="1"/>
          </p:cNvPicPr>
          <p:nvPr/>
        </p:nvPicPr>
        <p:blipFill>
          <a:blip r:embed="rId6"/>
          <a:stretch>
            <a:fillRect/>
          </a:stretch>
        </p:blipFill>
        <p:spPr>
          <a:xfrm>
            <a:off x="8229601" y="1676401"/>
            <a:ext cx="812699" cy="812699"/>
          </a:xfrm>
          <a:prstGeom prst="rect">
            <a:avLst/>
          </a:prstGeom>
        </p:spPr>
      </p:pic>
      <p:pic>
        <p:nvPicPr>
          <p:cNvPr id="32" name="Picture 31" descr="cross-icon.jpg"/>
          <p:cNvPicPr>
            <a:picLocks noChangeAspect="1"/>
          </p:cNvPicPr>
          <p:nvPr/>
        </p:nvPicPr>
        <p:blipFill>
          <a:blip r:embed="rId7"/>
          <a:stretch>
            <a:fillRect/>
          </a:stretch>
        </p:blipFill>
        <p:spPr>
          <a:xfrm>
            <a:off x="2590801" y="2286001"/>
            <a:ext cx="469387" cy="352425"/>
          </a:xfrm>
          <a:prstGeom prst="rect">
            <a:avLst/>
          </a:prstGeom>
        </p:spPr>
      </p:pic>
      <p:pic>
        <p:nvPicPr>
          <p:cNvPr id="33" name="Picture 32" descr="cross-icon.jpg"/>
          <p:cNvPicPr>
            <a:picLocks noChangeAspect="1"/>
          </p:cNvPicPr>
          <p:nvPr/>
        </p:nvPicPr>
        <p:blipFill>
          <a:blip r:embed="rId7"/>
          <a:stretch>
            <a:fillRect/>
          </a:stretch>
        </p:blipFill>
        <p:spPr>
          <a:xfrm>
            <a:off x="6248401" y="1905001"/>
            <a:ext cx="469387" cy="352425"/>
          </a:xfrm>
          <a:prstGeom prst="rect">
            <a:avLst/>
          </a:prstGeom>
        </p:spPr>
      </p:pic>
      <p:pic>
        <p:nvPicPr>
          <p:cNvPr id="34" name="Picture 33" descr="cross-icon.jpg"/>
          <p:cNvPicPr>
            <a:picLocks noChangeAspect="1"/>
          </p:cNvPicPr>
          <p:nvPr/>
        </p:nvPicPr>
        <p:blipFill>
          <a:blip r:embed="rId7"/>
          <a:stretch>
            <a:fillRect/>
          </a:stretch>
        </p:blipFill>
        <p:spPr>
          <a:xfrm>
            <a:off x="9144001" y="2209801"/>
            <a:ext cx="469387" cy="352425"/>
          </a:xfrm>
          <a:prstGeom prst="rect">
            <a:avLst/>
          </a:prstGeom>
        </p:spPr>
      </p:pic>
      <p:pic>
        <p:nvPicPr>
          <p:cNvPr id="35" name="Picture 21"/>
          <p:cNvPicPr>
            <a:picLocks noChangeAspect="1" noChangeArrowheads="1"/>
          </p:cNvPicPr>
          <p:nvPr/>
        </p:nvPicPr>
        <p:blipFill>
          <a:blip r:embed="rId2"/>
          <a:srcRect/>
          <a:stretch>
            <a:fillRect/>
          </a:stretch>
        </p:blipFill>
        <p:spPr bwMode="auto">
          <a:xfrm>
            <a:off x="4724400" y="2590800"/>
            <a:ext cx="935038" cy="1066800"/>
          </a:xfrm>
          <a:prstGeom prst="rect">
            <a:avLst/>
          </a:prstGeom>
          <a:noFill/>
          <a:ln w="9525" algn="ctr">
            <a:noFill/>
            <a:miter lim="800000"/>
            <a:headEnd/>
            <a:tailEnd/>
          </a:ln>
          <a:effectLst/>
        </p:spPr>
      </p:pic>
      <p:pic>
        <p:nvPicPr>
          <p:cNvPr id="38" name="Content Placeholder 5" descr="b-server.jpeg"/>
          <p:cNvPicPr>
            <a:picLocks noChangeAspect="1"/>
          </p:cNvPicPr>
          <p:nvPr/>
        </p:nvPicPr>
        <p:blipFill>
          <a:blip r:embed="rId3"/>
          <a:stretch>
            <a:fillRect/>
          </a:stretch>
        </p:blipFill>
        <p:spPr bwMode="auto">
          <a:xfrm>
            <a:off x="3657601" y="3810001"/>
            <a:ext cx="1323975" cy="1323975"/>
          </a:xfrm>
          <a:prstGeom prst="rect">
            <a:avLst/>
          </a:prstGeom>
          <a:noFill/>
          <a:ln w="9525">
            <a:noFill/>
            <a:miter lim="800000"/>
            <a:headEnd/>
            <a:tailEnd/>
          </a:ln>
        </p:spPr>
      </p:pic>
      <p:sp>
        <p:nvSpPr>
          <p:cNvPr id="39" name="TextBox 38"/>
          <p:cNvSpPr txBox="1"/>
          <p:nvPr/>
        </p:nvSpPr>
        <p:spPr>
          <a:xfrm>
            <a:off x="3429001" y="5105400"/>
            <a:ext cx="1016625" cy="397032"/>
          </a:xfrm>
          <a:prstGeom prst="rect">
            <a:avLst/>
          </a:prstGeom>
          <a:noFill/>
        </p:spPr>
        <p:txBody>
          <a:bodyPr wrap="none" rtlCol="0">
            <a:spAutoFit/>
          </a:bodyPr>
          <a:lstStyle/>
          <a:p>
            <a:r>
              <a:rPr lang="en-US" dirty="0"/>
              <a:t>replica</a:t>
            </a:r>
          </a:p>
        </p:txBody>
      </p:sp>
      <p:sp>
        <p:nvSpPr>
          <p:cNvPr id="40" name="TextBox 39"/>
          <p:cNvSpPr txBox="1"/>
          <p:nvPr/>
        </p:nvSpPr>
        <p:spPr>
          <a:xfrm>
            <a:off x="5181601" y="5334000"/>
            <a:ext cx="1016625" cy="397032"/>
          </a:xfrm>
          <a:prstGeom prst="rect">
            <a:avLst/>
          </a:prstGeom>
          <a:noFill/>
        </p:spPr>
        <p:txBody>
          <a:bodyPr wrap="none" rtlCol="0">
            <a:spAutoFit/>
          </a:bodyPr>
          <a:lstStyle/>
          <a:p>
            <a:r>
              <a:rPr lang="en-US" dirty="0"/>
              <a:t>replica</a:t>
            </a:r>
          </a:p>
        </p:txBody>
      </p:sp>
      <p:sp>
        <p:nvSpPr>
          <p:cNvPr id="41" name="TextBox 40"/>
          <p:cNvSpPr txBox="1"/>
          <p:nvPr/>
        </p:nvSpPr>
        <p:spPr>
          <a:xfrm>
            <a:off x="7543801" y="5486400"/>
            <a:ext cx="1016625" cy="397032"/>
          </a:xfrm>
          <a:prstGeom prst="rect">
            <a:avLst/>
          </a:prstGeom>
          <a:noFill/>
        </p:spPr>
        <p:txBody>
          <a:bodyPr wrap="none" rtlCol="0">
            <a:spAutoFit/>
          </a:bodyPr>
          <a:lstStyle/>
          <a:p>
            <a:r>
              <a:rPr lang="en-US" dirty="0"/>
              <a:t>replica</a:t>
            </a:r>
          </a:p>
        </p:txBody>
      </p:sp>
      <p:sp>
        <p:nvSpPr>
          <p:cNvPr id="42" name="TextBox 41"/>
          <p:cNvSpPr txBox="1"/>
          <p:nvPr/>
        </p:nvSpPr>
        <p:spPr>
          <a:xfrm>
            <a:off x="5486401" y="5943600"/>
            <a:ext cx="1943161" cy="397032"/>
          </a:xfrm>
          <a:prstGeom prst="rect">
            <a:avLst/>
          </a:prstGeom>
          <a:noFill/>
        </p:spPr>
        <p:txBody>
          <a:bodyPr wrap="none" rtlCol="0">
            <a:spAutoFit/>
          </a:bodyPr>
          <a:lstStyle/>
          <a:p>
            <a:r>
              <a:rPr lang="en-US" dirty="0"/>
              <a:t>robust service</a:t>
            </a:r>
          </a:p>
        </p:txBody>
      </p:sp>
      <p:sp>
        <p:nvSpPr>
          <p:cNvPr id="43" name="TextBox 42"/>
          <p:cNvSpPr txBox="1"/>
          <p:nvPr/>
        </p:nvSpPr>
        <p:spPr>
          <a:xfrm>
            <a:off x="6781801" y="3505200"/>
            <a:ext cx="1016625" cy="397032"/>
          </a:xfrm>
          <a:prstGeom prst="rect">
            <a:avLst/>
          </a:prstGeom>
          <a:noFill/>
        </p:spPr>
        <p:txBody>
          <a:bodyPr wrap="none" rtlCol="0">
            <a:spAutoFit/>
          </a:bodyPr>
          <a:lstStyle/>
          <a:p>
            <a:r>
              <a:rPr lang="en-US" dirty="0"/>
              <a:t>replica</a:t>
            </a:r>
          </a:p>
        </p:txBody>
      </p:sp>
    </p:spTree>
    <p:extLst>
      <p:ext uri="{BB962C8B-B14F-4D97-AF65-F5344CB8AC3E}">
        <p14:creationId xmlns:p14="http://schemas.microsoft.com/office/powerpoint/2010/main" val="23131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linds(horizontal)">
                                      <p:cBhvr>
                                        <p:cTn id="52" dur="500"/>
                                        <p:tgtEl>
                                          <p:spTgt spid="4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linds(horizontal)">
                                      <p:cBhvr>
                                        <p:cTn id="55" dur="500"/>
                                        <p:tgtEl>
                                          <p:spTgt spid="43"/>
                                        </p:tgtEl>
                                      </p:cBhvr>
                                    </p:animEffect>
                                  </p:childTnLst>
                                </p:cTn>
                              </p:par>
                            </p:childTnLst>
                          </p:cTn>
                        </p:par>
                        <p:par>
                          <p:cTn id="56" fill="hold">
                            <p:stCondLst>
                              <p:cond delay="1000"/>
                            </p:stCondLst>
                            <p:childTnLst>
                              <p:par>
                                <p:cTn id="57" presetID="3"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par>
                          <p:cTn id="63" fill="hold">
                            <p:stCondLst>
                              <p:cond delay="1500"/>
                            </p:stCondLst>
                            <p:childTnLst>
                              <p:par>
                                <p:cTn id="64" presetID="3" presetClass="entr" presetSubtype="1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linds(horizont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blinds(horizontal)">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par>
                                <p:cTn id="86" presetID="3" presetClass="entr" presetSubtype="1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par>
                          <p:cTn id="89" fill="hold">
                            <p:stCondLst>
                              <p:cond delay="500"/>
                            </p:stCondLst>
                            <p:childTnLst>
                              <p:par>
                                <p:cTn id="90" presetID="3" presetClass="entr" presetSubtype="1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par>
                                <p:cTn id="93" presetID="3" presetClass="entr" presetSubtype="1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par>
                                <p:cTn id="96" presetID="3" presetClass="entr" presetSubtype="1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linds(horizontal)">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childTnLst>
                          </p:cTn>
                        </p:par>
                        <p:par>
                          <p:cTn id="104" fill="hold">
                            <p:stCondLst>
                              <p:cond delay="500"/>
                            </p:stCondLst>
                            <p:childTnLst>
                              <p:par>
                                <p:cTn id="105" presetID="3" presetClass="entr" presetSubtype="1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linds(horizontal)">
                                      <p:cBhvr>
                                        <p:cTn id="112" dur="500"/>
                                        <p:tgtEl>
                                          <p:spTgt spid="36"/>
                                        </p:tgtEl>
                                      </p:cBhvr>
                                    </p:animEffect>
                                  </p:childTnLst>
                                </p:cTn>
                              </p:par>
                              <p:par>
                                <p:cTn id="113" presetID="3" presetClass="exit" presetSubtype="10" fill="hold" nodeType="withEffect">
                                  <p:stCondLst>
                                    <p:cond delay="0"/>
                                  </p:stCondLst>
                                  <p:childTnLst>
                                    <p:animEffect transition="out" filter="blinds(horizontal)">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common case</a:t>
            </a:r>
          </a:p>
        </p:txBody>
      </p:sp>
      <p:sp>
        <p:nvSpPr>
          <p:cNvPr id="5" name="Slide Number Placeholder 4"/>
          <p:cNvSpPr>
            <a:spLocks noGrp="1"/>
          </p:cNvSpPr>
          <p:nvPr>
            <p:ph type="sldNum" sz="quarter" idx="12"/>
          </p:nvPr>
        </p:nvSpPr>
        <p:spPr>
          <a:xfrm>
            <a:off x="243416" y="6447531"/>
            <a:ext cx="1339851" cy="184150"/>
          </a:xfrm>
        </p:spPr>
        <p:txBody>
          <a:bodyPr/>
          <a:lstStyle/>
          <a:p>
            <a:fld id="{1BF42408-2616-4508-8D53-7ECB2ACB5E88}" type="slidenum">
              <a:rPr lang="fr-FR" smtClean="0"/>
              <a:pPr/>
              <a:t>20</a:t>
            </a:fld>
            <a:endParaRPr lang="fr-FR" dirty="0"/>
          </a:p>
        </p:txBody>
      </p:sp>
      <p:sp>
        <p:nvSpPr>
          <p:cNvPr id="7" name="Line 4"/>
          <p:cNvSpPr>
            <a:spLocks noChangeShapeType="1"/>
          </p:cNvSpPr>
          <p:nvPr/>
        </p:nvSpPr>
        <p:spPr bwMode="auto">
          <a:xfrm>
            <a:off x="1873250" y="1859903"/>
            <a:ext cx="8001000" cy="0"/>
          </a:xfrm>
          <a:prstGeom prst="line">
            <a:avLst/>
          </a:prstGeom>
          <a:noFill/>
          <a:ln w="9525">
            <a:solidFill>
              <a:schemeClr val="tx1"/>
            </a:solidFill>
            <a:round/>
            <a:headEnd/>
            <a:tailEnd/>
          </a:ln>
          <a:effectLst/>
        </p:spPr>
        <p:txBody>
          <a:bodyPr/>
          <a:lstStyle/>
          <a:p>
            <a:endParaRPr lang="en-US"/>
          </a:p>
        </p:txBody>
      </p:sp>
      <p:sp>
        <p:nvSpPr>
          <p:cNvPr id="8" name="Line 5"/>
          <p:cNvSpPr>
            <a:spLocks noChangeShapeType="1"/>
          </p:cNvSpPr>
          <p:nvPr/>
        </p:nvSpPr>
        <p:spPr bwMode="auto">
          <a:xfrm>
            <a:off x="1873250" y="2698103"/>
            <a:ext cx="8001000" cy="0"/>
          </a:xfrm>
          <a:prstGeom prst="line">
            <a:avLst/>
          </a:prstGeom>
          <a:noFill/>
          <a:ln w="9525">
            <a:solidFill>
              <a:schemeClr val="tx1"/>
            </a:solidFill>
            <a:round/>
            <a:headEnd/>
            <a:tailEnd/>
          </a:ln>
          <a:effectLst/>
        </p:spPr>
        <p:txBody>
          <a:bodyPr/>
          <a:lstStyle/>
          <a:p>
            <a:endParaRPr lang="en-US"/>
          </a:p>
        </p:txBody>
      </p:sp>
      <p:sp>
        <p:nvSpPr>
          <p:cNvPr id="9" name="Line 6"/>
          <p:cNvSpPr>
            <a:spLocks noChangeShapeType="1"/>
          </p:cNvSpPr>
          <p:nvPr/>
        </p:nvSpPr>
        <p:spPr bwMode="auto">
          <a:xfrm>
            <a:off x="1873250" y="3002903"/>
            <a:ext cx="8001000" cy="0"/>
          </a:xfrm>
          <a:prstGeom prst="line">
            <a:avLst/>
          </a:prstGeom>
          <a:noFill/>
          <a:ln w="9525">
            <a:solidFill>
              <a:schemeClr val="tx1"/>
            </a:solidFill>
            <a:round/>
            <a:headEnd/>
            <a:tailEnd/>
          </a:ln>
          <a:effectLst/>
        </p:spPr>
        <p:txBody>
          <a:bodyPr/>
          <a:lstStyle/>
          <a:p>
            <a:endParaRPr lang="en-US"/>
          </a:p>
        </p:txBody>
      </p:sp>
      <p:sp>
        <p:nvSpPr>
          <p:cNvPr id="10" name="Line 7"/>
          <p:cNvSpPr>
            <a:spLocks noChangeShapeType="1"/>
          </p:cNvSpPr>
          <p:nvPr/>
        </p:nvSpPr>
        <p:spPr bwMode="auto">
          <a:xfrm>
            <a:off x="1873250" y="3307703"/>
            <a:ext cx="8001000" cy="0"/>
          </a:xfrm>
          <a:prstGeom prst="line">
            <a:avLst/>
          </a:prstGeom>
          <a:noFill/>
          <a:ln w="9525">
            <a:solidFill>
              <a:schemeClr val="tx1"/>
            </a:solidFill>
            <a:round/>
            <a:headEnd/>
            <a:tailEnd/>
          </a:ln>
          <a:effectLst/>
        </p:spPr>
        <p:txBody>
          <a:bodyPr/>
          <a:lstStyle/>
          <a:p>
            <a:endParaRPr lang="en-US"/>
          </a:p>
        </p:txBody>
      </p:sp>
      <p:sp>
        <p:nvSpPr>
          <p:cNvPr id="11" name="Line 8"/>
          <p:cNvSpPr>
            <a:spLocks noChangeShapeType="1"/>
          </p:cNvSpPr>
          <p:nvPr/>
        </p:nvSpPr>
        <p:spPr bwMode="auto">
          <a:xfrm>
            <a:off x="1873250" y="3612503"/>
            <a:ext cx="8001000" cy="0"/>
          </a:xfrm>
          <a:prstGeom prst="line">
            <a:avLst/>
          </a:prstGeom>
          <a:noFill/>
          <a:ln w="9525">
            <a:solidFill>
              <a:schemeClr val="tx1"/>
            </a:solidFill>
            <a:round/>
            <a:headEnd/>
            <a:tailEnd/>
          </a:ln>
          <a:effectLst/>
        </p:spPr>
        <p:txBody>
          <a:bodyPr/>
          <a:lstStyle/>
          <a:p>
            <a:endParaRPr lang="en-US"/>
          </a:p>
        </p:txBody>
      </p:sp>
      <p:sp>
        <p:nvSpPr>
          <p:cNvPr id="12" name="Text Box 9"/>
          <p:cNvSpPr txBox="1">
            <a:spLocks noChangeArrowheads="1"/>
          </p:cNvSpPr>
          <p:nvPr/>
        </p:nvSpPr>
        <p:spPr bwMode="auto">
          <a:xfrm>
            <a:off x="1416051" y="1555103"/>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3" name="Text Box 10"/>
          <p:cNvSpPr txBox="1">
            <a:spLocks noChangeArrowheads="1"/>
          </p:cNvSpPr>
          <p:nvPr/>
        </p:nvSpPr>
        <p:spPr bwMode="auto">
          <a:xfrm>
            <a:off x="1416050" y="2393303"/>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4" name="Text Box 11"/>
          <p:cNvSpPr txBox="1">
            <a:spLocks noChangeArrowheads="1"/>
          </p:cNvSpPr>
          <p:nvPr/>
        </p:nvSpPr>
        <p:spPr bwMode="auto">
          <a:xfrm>
            <a:off x="1416051" y="27743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5" name="Text Box 12"/>
          <p:cNvSpPr txBox="1">
            <a:spLocks noChangeArrowheads="1"/>
          </p:cNvSpPr>
          <p:nvPr/>
        </p:nvSpPr>
        <p:spPr bwMode="auto">
          <a:xfrm>
            <a:off x="1416051" y="31553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6" name="Text Box 13"/>
          <p:cNvSpPr txBox="1">
            <a:spLocks noChangeArrowheads="1"/>
          </p:cNvSpPr>
          <p:nvPr/>
        </p:nvSpPr>
        <p:spPr bwMode="auto">
          <a:xfrm>
            <a:off x="1416051" y="3460103"/>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7" name="Line 14"/>
          <p:cNvSpPr>
            <a:spLocks noChangeShapeType="1"/>
          </p:cNvSpPr>
          <p:nvPr/>
        </p:nvSpPr>
        <p:spPr bwMode="auto">
          <a:xfrm>
            <a:off x="2863850" y="1859903"/>
            <a:ext cx="533400" cy="838200"/>
          </a:xfrm>
          <a:prstGeom prst="line">
            <a:avLst/>
          </a:prstGeom>
          <a:noFill/>
          <a:ln w="9525">
            <a:solidFill>
              <a:schemeClr val="tx1"/>
            </a:solidFill>
            <a:round/>
            <a:headEnd/>
            <a:tailEnd type="triangle" w="med" len="med"/>
          </a:ln>
          <a:effectLst/>
        </p:spPr>
        <p:txBody>
          <a:bodyPr/>
          <a:lstStyle/>
          <a:p>
            <a:endParaRPr lang="en-US"/>
          </a:p>
        </p:txBody>
      </p:sp>
      <p:sp>
        <p:nvSpPr>
          <p:cNvPr id="18" name="Line 15"/>
          <p:cNvSpPr>
            <a:spLocks noChangeShapeType="1"/>
          </p:cNvSpPr>
          <p:nvPr/>
        </p:nvSpPr>
        <p:spPr bwMode="auto">
          <a:xfrm>
            <a:off x="33972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9" name="Line 16"/>
          <p:cNvSpPr>
            <a:spLocks noChangeShapeType="1"/>
          </p:cNvSpPr>
          <p:nvPr/>
        </p:nvSpPr>
        <p:spPr bwMode="auto">
          <a:xfrm>
            <a:off x="33972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0" name="Line 17"/>
          <p:cNvSpPr>
            <a:spLocks noChangeShapeType="1"/>
          </p:cNvSpPr>
          <p:nvPr/>
        </p:nvSpPr>
        <p:spPr bwMode="auto">
          <a:xfrm>
            <a:off x="3397250" y="2698103"/>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21" name="Line 18"/>
          <p:cNvSpPr>
            <a:spLocks noChangeShapeType="1"/>
          </p:cNvSpPr>
          <p:nvPr/>
        </p:nvSpPr>
        <p:spPr bwMode="auto">
          <a:xfrm flipV="1">
            <a:off x="4540250" y="26981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2" name="Line 19"/>
          <p:cNvSpPr>
            <a:spLocks noChangeShapeType="1"/>
          </p:cNvSpPr>
          <p:nvPr/>
        </p:nvSpPr>
        <p:spPr bwMode="auto">
          <a:xfrm>
            <a:off x="4540250" y="26981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3" name="Line 20"/>
          <p:cNvSpPr>
            <a:spLocks noChangeShapeType="1"/>
          </p:cNvSpPr>
          <p:nvPr/>
        </p:nvSpPr>
        <p:spPr bwMode="auto">
          <a:xfrm>
            <a:off x="4540250" y="26981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4" name="Line 21"/>
          <p:cNvSpPr>
            <a:spLocks noChangeShapeType="1"/>
          </p:cNvSpPr>
          <p:nvPr/>
        </p:nvSpPr>
        <p:spPr bwMode="auto">
          <a:xfrm>
            <a:off x="4540250" y="2698103"/>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25" name="Line 22"/>
          <p:cNvSpPr>
            <a:spLocks noChangeShapeType="1"/>
          </p:cNvSpPr>
          <p:nvPr/>
        </p:nvSpPr>
        <p:spPr bwMode="auto">
          <a:xfrm>
            <a:off x="4540250" y="30029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3"/>
          <p:cNvSpPr>
            <a:spLocks noChangeShapeType="1"/>
          </p:cNvSpPr>
          <p:nvPr/>
        </p:nvSpPr>
        <p:spPr bwMode="auto">
          <a:xfrm>
            <a:off x="4540250" y="3002903"/>
            <a:ext cx="1066800" cy="609600"/>
          </a:xfrm>
          <a:prstGeom prst="line">
            <a:avLst/>
          </a:prstGeom>
          <a:noFill/>
          <a:ln w="9525">
            <a:solidFill>
              <a:schemeClr val="tx1"/>
            </a:solidFill>
            <a:round/>
            <a:headEnd/>
            <a:tailEnd type="triangle" w="med" len="med"/>
          </a:ln>
          <a:effectLst/>
        </p:spPr>
        <p:txBody>
          <a:bodyPr/>
          <a:lstStyle/>
          <a:p>
            <a:endParaRPr lang="en-US"/>
          </a:p>
        </p:txBody>
      </p:sp>
      <p:sp>
        <p:nvSpPr>
          <p:cNvPr id="27" name="Line 24"/>
          <p:cNvSpPr>
            <a:spLocks noChangeShapeType="1"/>
          </p:cNvSpPr>
          <p:nvPr/>
        </p:nvSpPr>
        <p:spPr bwMode="auto">
          <a:xfrm flipV="1">
            <a:off x="4540250" y="30029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8" name="Line 25"/>
          <p:cNvSpPr>
            <a:spLocks noChangeShapeType="1"/>
          </p:cNvSpPr>
          <p:nvPr/>
        </p:nvSpPr>
        <p:spPr bwMode="auto">
          <a:xfrm flipV="1">
            <a:off x="4540250" y="26981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9" name="Line 26"/>
          <p:cNvSpPr>
            <a:spLocks noChangeShapeType="1"/>
          </p:cNvSpPr>
          <p:nvPr/>
        </p:nvSpPr>
        <p:spPr bwMode="auto">
          <a:xfrm>
            <a:off x="4540250" y="33077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30" name="Line 27"/>
          <p:cNvSpPr>
            <a:spLocks noChangeShapeType="1"/>
          </p:cNvSpPr>
          <p:nvPr/>
        </p:nvSpPr>
        <p:spPr bwMode="auto">
          <a:xfrm flipV="1">
            <a:off x="4540250" y="2698103"/>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31" name="Line 28"/>
          <p:cNvSpPr>
            <a:spLocks noChangeShapeType="1"/>
          </p:cNvSpPr>
          <p:nvPr/>
        </p:nvSpPr>
        <p:spPr bwMode="auto">
          <a:xfrm flipV="1">
            <a:off x="4540250" y="3002903"/>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32" name="Line 29"/>
          <p:cNvSpPr>
            <a:spLocks noChangeShapeType="1"/>
          </p:cNvSpPr>
          <p:nvPr/>
        </p:nvSpPr>
        <p:spPr bwMode="auto">
          <a:xfrm flipV="1">
            <a:off x="4540250" y="3307703"/>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33" name="Line 30"/>
          <p:cNvSpPr>
            <a:spLocks noChangeShapeType="1"/>
          </p:cNvSpPr>
          <p:nvPr/>
        </p:nvSpPr>
        <p:spPr bwMode="auto">
          <a:xfrm flipV="1">
            <a:off x="55308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34" name="Line 31"/>
          <p:cNvSpPr>
            <a:spLocks noChangeShapeType="1"/>
          </p:cNvSpPr>
          <p:nvPr/>
        </p:nvSpPr>
        <p:spPr bwMode="auto">
          <a:xfrm>
            <a:off x="5530850" y="2698103"/>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35" name="Line 32"/>
          <p:cNvSpPr>
            <a:spLocks noChangeShapeType="1"/>
          </p:cNvSpPr>
          <p:nvPr/>
        </p:nvSpPr>
        <p:spPr bwMode="auto">
          <a:xfrm>
            <a:off x="55308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36" name="Line 33"/>
          <p:cNvSpPr>
            <a:spLocks noChangeShapeType="1"/>
          </p:cNvSpPr>
          <p:nvPr/>
        </p:nvSpPr>
        <p:spPr bwMode="auto">
          <a:xfrm>
            <a:off x="5530850" y="2698103"/>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37" name="Line 34"/>
          <p:cNvSpPr>
            <a:spLocks noChangeShapeType="1"/>
          </p:cNvSpPr>
          <p:nvPr/>
        </p:nvSpPr>
        <p:spPr bwMode="auto">
          <a:xfrm>
            <a:off x="5607050" y="30029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38" name="Line 35"/>
          <p:cNvSpPr>
            <a:spLocks noChangeShapeType="1"/>
          </p:cNvSpPr>
          <p:nvPr/>
        </p:nvSpPr>
        <p:spPr bwMode="auto">
          <a:xfrm>
            <a:off x="5530850" y="30029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39" name="Line 36"/>
          <p:cNvSpPr>
            <a:spLocks noChangeShapeType="1"/>
          </p:cNvSpPr>
          <p:nvPr/>
        </p:nvSpPr>
        <p:spPr bwMode="auto">
          <a:xfrm flipV="1">
            <a:off x="5607050" y="30029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40" name="Line 37"/>
          <p:cNvSpPr>
            <a:spLocks noChangeShapeType="1"/>
          </p:cNvSpPr>
          <p:nvPr/>
        </p:nvSpPr>
        <p:spPr bwMode="auto">
          <a:xfrm flipV="1">
            <a:off x="5530850" y="26981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41" name="Line 38"/>
          <p:cNvSpPr>
            <a:spLocks noChangeShapeType="1"/>
          </p:cNvSpPr>
          <p:nvPr/>
        </p:nvSpPr>
        <p:spPr bwMode="auto">
          <a:xfrm>
            <a:off x="6140450" y="3307703"/>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42" name="Line 39"/>
          <p:cNvSpPr>
            <a:spLocks noChangeShapeType="1"/>
          </p:cNvSpPr>
          <p:nvPr/>
        </p:nvSpPr>
        <p:spPr bwMode="auto">
          <a:xfrm flipV="1">
            <a:off x="5607050" y="2698103"/>
            <a:ext cx="1066800" cy="914400"/>
          </a:xfrm>
          <a:prstGeom prst="line">
            <a:avLst/>
          </a:prstGeom>
          <a:noFill/>
          <a:ln w="9525">
            <a:solidFill>
              <a:schemeClr val="tx1"/>
            </a:solidFill>
            <a:round/>
            <a:headEnd/>
            <a:tailEnd type="triangle" w="med" len="med"/>
          </a:ln>
          <a:effectLst/>
        </p:spPr>
        <p:txBody>
          <a:bodyPr/>
          <a:lstStyle/>
          <a:p>
            <a:endParaRPr lang="en-US"/>
          </a:p>
        </p:txBody>
      </p:sp>
      <p:sp>
        <p:nvSpPr>
          <p:cNvPr id="43" name="Line 40"/>
          <p:cNvSpPr>
            <a:spLocks noChangeShapeType="1"/>
          </p:cNvSpPr>
          <p:nvPr/>
        </p:nvSpPr>
        <p:spPr bwMode="auto">
          <a:xfrm flipV="1">
            <a:off x="5530850" y="3002903"/>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44" name="Line 41"/>
          <p:cNvSpPr>
            <a:spLocks noChangeShapeType="1"/>
          </p:cNvSpPr>
          <p:nvPr/>
        </p:nvSpPr>
        <p:spPr bwMode="auto">
          <a:xfrm flipV="1">
            <a:off x="5607050" y="3307703"/>
            <a:ext cx="1066800" cy="304800"/>
          </a:xfrm>
          <a:prstGeom prst="line">
            <a:avLst/>
          </a:prstGeom>
          <a:noFill/>
          <a:ln w="9525">
            <a:solidFill>
              <a:schemeClr val="tx1"/>
            </a:solidFill>
            <a:round/>
            <a:headEnd/>
            <a:tailEnd type="triangle" w="med" len="med"/>
          </a:ln>
          <a:effectLst/>
        </p:spPr>
        <p:txBody>
          <a:bodyPr/>
          <a:lstStyle/>
          <a:p>
            <a:endParaRPr lang="en-US"/>
          </a:p>
        </p:txBody>
      </p:sp>
      <p:sp>
        <p:nvSpPr>
          <p:cNvPr id="45" name="Line 42"/>
          <p:cNvSpPr>
            <a:spLocks noChangeShapeType="1"/>
          </p:cNvSpPr>
          <p:nvPr/>
        </p:nvSpPr>
        <p:spPr bwMode="auto">
          <a:xfrm flipV="1">
            <a:off x="6673850" y="1859903"/>
            <a:ext cx="762000" cy="838200"/>
          </a:xfrm>
          <a:prstGeom prst="line">
            <a:avLst/>
          </a:prstGeom>
          <a:noFill/>
          <a:ln w="9525">
            <a:solidFill>
              <a:schemeClr val="tx1"/>
            </a:solidFill>
            <a:round/>
            <a:headEnd/>
            <a:tailEnd type="triangle" w="med" len="med"/>
          </a:ln>
          <a:effectLst/>
        </p:spPr>
        <p:txBody>
          <a:bodyPr/>
          <a:lstStyle/>
          <a:p>
            <a:endParaRPr lang="en-US"/>
          </a:p>
        </p:txBody>
      </p:sp>
      <p:sp>
        <p:nvSpPr>
          <p:cNvPr id="46" name="Line 43"/>
          <p:cNvSpPr>
            <a:spLocks noChangeShapeType="1"/>
          </p:cNvSpPr>
          <p:nvPr/>
        </p:nvSpPr>
        <p:spPr bwMode="auto">
          <a:xfrm flipV="1">
            <a:off x="6673850" y="1859903"/>
            <a:ext cx="762000" cy="1143000"/>
          </a:xfrm>
          <a:prstGeom prst="line">
            <a:avLst/>
          </a:prstGeom>
          <a:noFill/>
          <a:ln w="9525">
            <a:solidFill>
              <a:schemeClr val="tx1"/>
            </a:solidFill>
            <a:round/>
            <a:headEnd/>
            <a:tailEnd type="triangle" w="med" len="med"/>
          </a:ln>
          <a:effectLst/>
        </p:spPr>
        <p:txBody>
          <a:bodyPr/>
          <a:lstStyle/>
          <a:p>
            <a:endParaRPr lang="en-US"/>
          </a:p>
        </p:txBody>
      </p:sp>
      <p:sp>
        <p:nvSpPr>
          <p:cNvPr id="47" name="Line 44"/>
          <p:cNvSpPr>
            <a:spLocks noChangeShapeType="1"/>
          </p:cNvSpPr>
          <p:nvPr/>
        </p:nvSpPr>
        <p:spPr bwMode="auto">
          <a:xfrm flipV="1">
            <a:off x="6673850" y="1859903"/>
            <a:ext cx="762000" cy="1447800"/>
          </a:xfrm>
          <a:prstGeom prst="line">
            <a:avLst/>
          </a:prstGeom>
          <a:noFill/>
          <a:ln w="9525">
            <a:solidFill>
              <a:schemeClr val="tx1"/>
            </a:solidFill>
            <a:round/>
            <a:headEnd/>
            <a:tailEnd type="triangle" w="med" len="med"/>
          </a:ln>
          <a:effectLst/>
        </p:spPr>
        <p:txBody>
          <a:bodyPr/>
          <a:lstStyle/>
          <a:p>
            <a:endParaRPr lang="en-US"/>
          </a:p>
        </p:txBody>
      </p:sp>
      <p:sp>
        <p:nvSpPr>
          <p:cNvPr id="48" name="Line 45"/>
          <p:cNvSpPr>
            <a:spLocks noChangeShapeType="1"/>
          </p:cNvSpPr>
          <p:nvPr/>
        </p:nvSpPr>
        <p:spPr bwMode="auto">
          <a:xfrm flipV="1">
            <a:off x="6673850" y="1859903"/>
            <a:ext cx="762000" cy="1752600"/>
          </a:xfrm>
          <a:prstGeom prst="line">
            <a:avLst/>
          </a:prstGeom>
          <a:noFill/>
          <a:ln w="9525">
            <a:solidFill>
              <a:schemeClr val="tx1"/>
            </a:solidFill>
            <a:round/>
            <a:headEnd/>
            <a:tailEnd type="triangle" w="med" len="med"/>
          </a:ln>
          <a:effectLst/>
        </p:spPr>
        <p:txBody>
          <a:bodyPr/>
          <a:lstStyle/>
          <a:p>
            <a:endParaRPr lang="en-US"/>
          </a:p>
        </p:txBody>
      </p:sp>
      <p:sp>
        <p:nvSpPr>
          <p:cNvPr id="49" name="Text Box 46"/>
          <p:cNvSpPr txBox="1">
            <a:spLocks noChangeArrowheads="1"/>
          </p:cNvSpPr>
          <p:nvPr/>
        </p:nvSpPr>
        <p:spPr bwMode="auto">
          <a:xfrm>
            <a:off x="2178050" y="1478903"/>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0" name="Text Box 47"/>
          <p:cNvSpPr txBox="1">
            <a:spLocks noChangeArrowheads="1"/>
          </p:cNvSpPr>
          <p:nvPr/>
        </p:nvSpPr>
        <p:spPr bwMode="auto">
          <a:xfrm>
            <a:off x="6597650" y="1478903"/>
            <a:ext cx="2383986" cy="397032"/>
          </a:xfrm>
          <a:prstGeom prst="rect">
            <a:avLst/>
          </a:prstGeom>
          <a:solidFill>
            <a:srgbClr val="00FF00"/>
          </a:solidFill>
          <a:ln w="9525" algn="ctr">
            <a:noFill/>
            <a:miter lim="800000"/>
            <a:headEnd/>
            <a:tailEnd/>
          </a:ln>
          <a:effectLst/>
        </p:spPr>
        <p:txBody>
          <a:bodyPr wrap="none">
            <a:spAutoFit/>
          </a:bodyPr>
          <a:lstStyle/>
          <a:p>
            <a:pPr>
              <a:buFontTx/>
              <a:buNone/>
            </a:pPr>
            <a:r>
              <a:rPr lang="en-US">
                <a:solidFill>
                  <a:schemeClr val="tx1"/>
                </a:solidFill>
              </a:rPr>
              <a:t>commit(req,reply)</a:t>
            </a:r>
          </a:p>
        </p:txBody>
      </p:sp>
      <p:sp>
        <p:nvSpPr>
          <p:cNvPr id="51" name="Line 48"/>
          <p:cNvSpPr>
            <a:spLocks noChangeShapeType="1"/>
          </p:cNvSpPr>
          <p:nvPr/>
        </p:nvSpPr>
        <p:spPr bwMode="auto">
          <a:xfrm>
            <a:off x="6826250" y="3536303"/>
            <a:ext cx="152400" cy="152400"/>
          </a:xfrm>
          <a:prstGeom prst="line">
            <a:avLst/>
          </a:prstGeom>
          <a:noFill/>
          <a:ln w="15875">
            <a:solidFill>
              <a:srgbClr val="FF0000"/>
            </a:solidFill>
            <a:round/>
            <a:headEnd/>
            <a:tailEnd/>
          </a:ln>
          <a:effectLst/>
        </p:spPr>
        <p:txBody>
          <a:bodyPr/>
          <a:lstStyle/>
          <a:p>
            <a:endParaRPr lang="en-US"/>
          </a:p>
        </p:txBody>
      </p:sp>
      <p:sp>
        <p:nvSpPr>
          <p:cNvPr id="52" name="Line 49"/>
          <p:cNvSpPr>
            <a:spLocks noChangeShapeType="1"/>
          </p:cNvSpPr>
          <p:nvPr/>
        </p:nvSpPr>
        <p:spPr bwMode="auto">
          <a:xfrm flipH="1">
            <a:off x="6826250" y="3536303"/>
            <a:ext cx="152400" cy="152400"/>
          </a:xfrm>
          <a:prstGeom prst="line">
            <a:avLst/>
          </a:prstGeom>
          <a:noFill/>
          <a:ln w="15875">
            <a:solidFill>
              <a:srgbClr val="FF0000"/>
            </a:solidFill>
            <a:round/>
            <a:headEnd/>
            <a:tailEnd/>
          </a:ln>
          <a:effectLst/>
        </p:spPr>
        <p:txBody>
          <a:bodyPr/>
          <a:lstStyle/>
          <a:p>
            <a:endParaRPr lang="en-US"/>
          </a:p>
        </p:txBody>
      </p:sp>
      <p:sp>
        <p:nvSpPr>
          <p:cNvPr id="53" name="Text Box 50"/>
          <p:cNvSpPr txBox="1">
            <a:spLocks noChangeArrowheads="1"/>
          </p:cNvSpPr>
          <p:nvPr/>
        </p:nvSpPr>
        <p:spPr bwMode="auto">
          <a:xfrm>
            <a:off x="1739901" y="3764903"/>
            <a:ext cx="74251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t = 1</a:t>
            </a:r>
          </a:p>
        </p:txBody>
      </p:sp>
      <p:cxnSp>
        <p:nvCxnSpPr>
          <p:cNvPr id="58" name="Straight Arrow Connector 57"/>
          <p:cNvCxnSpPr/>
          <p:nvPr/>
        </p:nvCxnSpPr>
        <p:spPr bwMode="auto">
          <a:xfrm rot="5400000" flipH="1" flipV="1">
            <a:off x="6103144" y="4336403"/>
            <a:ext cx="1142206"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TextBox 60"/>
          <p:cNvSpPr txBox="1"/>
          <p:nvPr/>
        </p:nvSpPr>
        <p:spPr>
          <a:xfrm>
            <a:off x="3549650" y="4831704"/>
            <a:ext cx="5943600" cy="1615827"/>
          </a:xfrm>
          <a:prstGeom prst="rect">
            <a:avLst/>
          </a:prstGeom>
          <a:noFill/>
        </p:spPr>
        <p:txBody>
          <a:bodyPr wrap="square" rtlCol="0">
            <a:spAutoFit/>
          </a:bodyPr>
          <a:lstStyle/>
          <a:p>
            <a:r>
              <a:rPr lang="en-US" dirty="0"/>
              <a:t>If (</a:t>
            </a:r>
            <a:r>
              <a:rPr lang="en-US" dirty="0" err="1"/>
              <a:t>order#,req</a:t>
            </a:r>
            <a:r>
              <a:rPr lang="en-US" dirty="0"/>
              <a:t>) is </a:t>
            </a:r>
            <a:r>
              <a:rPr lang="en-US" dirty="0" err="1"/>
              <a:t>commited</a:t>
            </a:r>
            <a:r>
              <a:rPr lang="en-US" dirty="0"/>
              <a:t> by 2t+1 replicas </a:t>
            </a:r>
          </a:p>
          <a:p>
            <a:r>
              <a:rPr lang="en-US" dirty="0">
                <a:sym typeface="Wingdings" pitchFamily="2" charset="2"/>
              </a:rPr>
              <a:t> (</a:t>
            </a:r>
            <a:r>
              <a:rPr lang="en-US" dirty="0" err="1">
                <a:sym typeface="Wingdings" pitchFamily="2" charset="2"/>
              </a:rPr>
              <a:t>order#,req</a:t>
            </a:r>
            <a:r>
              <a:rPr lang="en-US" dirty="0">
                <a:sym typeface="Wingdings" pitchFamily="2" charset="2"/>
              </a:rPr>
              <a:t>) is </a:t>
            </a:r>
            <a:r>
              <a:rPr lang="en-US" b="1" dirty="0">
                <a:sym typeface="Wingdings" pitchFamily="2" charset="2"/>
              </a:rPr>
              <a:t>executed </a:t>
            </a:r>
            <a:r>
              <a:rPr lang="en-US" dirty="0">
                <a:sym typeface="Wingdings" pitchFamily="2" charset="2"/>
              </a:rPr>
              <a:t>locally by a replica</a:t>
            </a:r>
            <a:endParaRPr lang="en-US" dirty="0"/>
          </a:p>
          <a:p>
            <a:r>
              <a:rPr lang="en-US" i="1" u="sng" dirty="0"/>
              <a:t>At this point at least t+1 correct replicas  agree on order </a:t>
            </a:r>
          </a:p>
        </p:txBody>
      </p:sp>
      <p:sp>
        <p:nvSpPr>
          <p:cNvPr id="63" name="TextBox 62"/>
          <p:cNvSpPr txBox="1"/>
          <p:nvPr/>
        </p:nvSpPr>
        <p:spPr>
          <a:xfrm>
            <a:off x="3373091" y="2088504"/>
            <a:ext cx="2132315" cy="701731"/>
          </a:xfrm>
          <a:prstGeom prst="rect">
            <a:avLst/>
          </a:prstGeom>
          <a:noFill/>
        </p:spPr>
        <p:txBody>
          <a:bodyPr wrap="none" rtlCol="0">
            <a:spAutoFit/>
          </a:bodyPr>
          <a:lstStyle/>
          <a:p>
            <a:r>
              <a:rPr lang="en-US" dirty="0"/>
              <a:t>Append order# </a:t>
            </a:r>
          </a:p>
          <a:p>
            <a:r>
              <a:rPr lang="en-US" dirty="0"/>
              <a:t>to </a:t>
            </a:r>
            <a:r>
              <a:rPr lang="en-US" dirty="0" err="1"/>
              <a:t>req</a:t>
            </a:r>
            <a:endParaRPr lang="en-US" dirty="0"/>
          </a:p>
        </p:txBody>
      </p:sp>
      <p:sp>
        <p:nvSpPr>
          <p:cNvPr id="64" name="TextBox 63"/>
          <p:cNvSpPr txBox="1"/>
          <p:nvPr/>
        </p:nvSpPr>
        <p:spPr>
          <a:xfrm>
            <a:off x="2847307" y="3993504"/>
            <a:ext cx="6107762" cy="701731"/>
          </a:xfrm>
          <a:prstGeom prst="rect">
            <a:avLst/>
          </a:prstGeom>
          <a:noFill/>
        </p:spPr>
        <p:txBody>
          <a:bodyPr wrap="none" rtlCol="0">
            <a:spAutoFit/>
          </a:bodyPr>
          <a:lstStyle/>
          <a:p>
            <a:r>
              <a:rPr lang="en-US" dirty="0"/>
              <a:t>If (</a:t>
            </a:r>
            <a:r>
              <a:rPr lang="en-US" dirty="0" err="1"/>
              <a:t>order#,req</a:t>
            </a:r>
            <a:r>
              <a:rPr lang="en-US" dirty="0"/>
              <a:t>) is confirmed by 2t+1 replicas</a:t>
            </a:r>
          </a:p>
          <a:p>
            <a:r>
              <a:rPr lang="en-US" dirty="0">
                <a:sym typeface="Wingdings" pitchFamily="2" charset="2"/>
              </a:rPr>
              <a:t> (</a:t>
            </a:r>
            <a:r>
              <a:rPr lang="en-US" dirty="0" err="1">
                <a:sym typeface="Wingdings" pitchFamily="2" charset="2"/>
              </a:rPr>
              <a:t>order#,req</a:t>
            </a:r>
            <a:r>
              <a:rPr lang="en-US" dirty="0">
                <a:sym typeface="Wingdings" pitchFamily="2" charset="2"/>
              </a:rPr>
              <a:t>) is committed locally by a replica</a:t>
            </a:r>
            <a:endParaRPr lang="en-US" dirty="0"/>
          </a:p>
        </p:txBody>
      </p:sp>
      <p:cxnSp>
        <p:nvCxnSpPr>
          <p:cNvPr id="65" name="Straight Arrow Connector 64"/>
          <p:cNvCxnSpPr/>
          <p:nvPr/>
        </p:nvCxnSpPr>
        <p:spPr bwMode="auto">
          <a:xfrm rot="5400000" flipH="1" flipV="1">
            <a:off x="5378847" y="3840706"/>
            <a:ext cx="304800"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297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3"/>
                                        </p:tgtEl>
                                      </p:cBhvr>
                                    </p:animEffect>
                                    <p:set>
                                      <p:cBhvr>
                                        <p:cTn id="21" dur="1" fill="hold">
                                          <p:stCondLst>
                                            <p:cond delay="499"/>
                                          </p:stCondLst>
                                        </p:cTn>
                                        <p:tgtEl>
                                          <p:spTgt spid="63"/>
                                        </p:tgtEl>
                                        <p:attrNameLst>
                                          <p:attrName>style.visibility</p:attrName>
                                        </p:attrNameLst>
                                      </p:cBhvr>
                                      <p:to>
                                        <p:strVal val="hidden"/>
                                      </p:to>
                                    </p:set>
                                  </p:childTnLst>
                                </p:cTn>
                              </p:par>
                              <p:par>
                                <p:cTn id="22" presetID="18" presetClass="entr" presetSubtype="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500"/>
                                        <p:tgtEl>
                                          <p:spTgt spid="18"/>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500"/>
                                        <p:tgtEl>
                                          <p:spTgt spid="19"/>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strips(downRigh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Right)">
                                      <p:cBhvr>
                                        <p:cTn id="35" dur="500"/>
                                        <p:tgtEl>
                                          <p:spTgt spid="21"/>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Right)">
                                      <p:cBhvr>
                                        <p:cTn id="38" dur="500"/>
                                        <p:tgtEl>
                                          <p:spTgt spid="22"/>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Right)">
                                      <p:cBhvr>
                                        <p:cTn id="41" dur="500"/>
                                        <p:tgtEl>
                                          <p:spTgt spid="23"/>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Right)">
                                      <p:cBhvr>
                                        <p:cTn id="50" dur="500"/>
                                        <p:tgtEl>
                                          <p:spTgt spid="26"/>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Right)">
                                      <p:cBhvr>
                                        <p:cTn id="53" dur="500"/>
                                        <p:tgtEl>
                                          <p:spTgt spid="27"/>
                                        </p:tgtEl>
                                      </p:cBhvr>
                                    </p:animEffect>
                                  </p:childTnLst>
                                </p:cTn>
                              </p:par>
                              <p:par>
                                <p:cTn id="54" presetID="18" presetClass="entr" presetSubtype="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downRight)">
                                      <p:cBhvr>
                                        <p:cTn id="56" dur="500"/>
                                        <p:tgtEl>
                                          <p:spTgt spid="28"/>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strips(downRight)">
                                      <p:cBhvr>
                                        <p:cTn id="59" dur="500"/>
                                        <p:tgtEl>
                                          <p:spTgt spid="29"/>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strips(downRight)">
                                      <p:cBhvr>
                                        <p:cTn id="62" dur="500"/>
                                        <p:tgtEl>
                                          <p:spTgt spid="30"/>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strips(downRight)">
                                      <p:cBhvr>
                                        <p:cTn id="65" dur="500"/>
                                        <p:tgtEl>
                                          <p:spTgt spid="31"/>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strips(downRigh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linds(horizontal)">
                                      <p:cBhvr>
                                        <p:cTn id="73" dur="500"/>
                                        <p:tgtEl>
                                          <p:spTgt spid="6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linds(horizontal)">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strips(downRight)">
                                      <p:cBhvr>
                                        <p:cTn id="81" dur="500"/>
                                        <p:tgtEl>
                                          <p:spTgt spid="33"/>
                                        </p:tgtEl>
                                      </p:cBhvr>
                                    </p:animEffect>
                                  </p:childTnLst>
                                </p:cTn>
                              </p:par>
                              <p:par>
                                <p:cTn id="82" presetID="18" presetClass="entr" presetSubtype="6"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strips(downRight)">
                                      <p:cBhvr>
                                        <p:cTn id="84" dur="500"/>
                                        <p:tgtEl>
                                          <p:spTgt spid="34"/>
                                        </p:tgtEl>
                                      </p:cBhvr>
                                    </p:animEffect>
                                  </p:childTnLst>
                                </p:cTn>
                              </p:par>
                              <p:par>
                                <p:cTn id="85" presetID="18" presetClass="entr" presetSubtype="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Right)">
                                      <p:cBhvr>
                                        <p:cTn id="87" dur="500"/>
                                        <p:tgtEl>
                                          <p:spTgt spid="35"/>
                                        </p:tgtEl>
                                      </p:cBhvr>
                                    </p:animEffect>
                                  </p:childTnLst>
                                </p:cTn>
                              </p:par>
                              <p:par>
                                <p:cTn id="88" presetID="18" presetClass="entr" presetSubtype="6"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Right)">
                                      <p:cBhvr>
                                        <p:cTn id="90" dur="500"/>
                                        <p:tgtEl>
                                          <p:spTgt spid="36"/>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strips(downRight)">
                                      <p:cBhvr>
                                        <p:cTn id="93" dur="500"/>
                                        <p:tgtEl>
                                          <p:spTgt spid="37"/>
                                        </p:tgtEl>
                                      </p:cBhvr>
                                    </p:animEffect>
                                  </p:childTnLst>
                                </p:cTn>
                              </p:par>
                              <p:par>
                                <p:cTn id="94" presetID="18" presetClass="entr" presetSubtype="6"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strips(downRight)">
                                      <p:cBhvr>
                                        <p:cTn id="96" dur="500"/>
                                        <p:tgtEl>
                                          <p:spTgt spid="38"/>
                                        </p:tgtEl>
                                      </p:cBhvr>
                                    </p:animEffect>
                                  </p:childTnLst>
                                </p:cTn>
                              </p:par>
                              <p:par>
                                <p:cTn id="97" presetID="18" presetClass="entr" presetSubtype="6"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strips(downRight)">
                                      <p:cBhvr>
                                        <p:cTn id="99" dur="500"/>
                                        <p:tgtEl>
                                          <p:spTgt spid="39"/>
                                        </p:tgtEl>
                                      </p:cBhvr>
                                    </p:animEffect>
                                  </p:childTnLst>
                                </p:cTn>
                              </p:par>
                              <p:par>
                                <p:cTn id="100" presetID="18" presetClass="entr" presetSubtype="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strips(downRight)">
                                      <p:cBhvr>
                                        <p:cTn id="102" dur="500"/>
                                        <p:tgtEl>
                                          <p:spTgt spid="40"/>
                                        </p:tgtEl>
                                      </p:cBhvr>
                                    </p:animEffect>
                                  </p:childTnLst>
                                </p:cTn>
                              </p:par>
                              <p:par>
                                <p:cTn id="103" presetID="18" presetClass="entr" presetSubtype="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strips(downRight)">
                                      <p:cBhvr>
                                        <p:cTn id="105" dur="500"/>
                                        <p:tgtEl>
                                          <p:spTgt spid="41"/>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par>
                                <p:cTn id="112" presetID="18" presetClass="entr" presetSubtype="6"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strips(downRight)">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61">
                                            <p:txEl>
                                              <p:pRg st="0" end="0"/>
                                            </p:txEl>
                                          </p:spTgt>
                                        </p:tgtEl>
                                        <p:attrNameLst>
                                          <p:attrName>style.visibility</p:attrName>
                                        </p:attrNameLst>
                                      </p:cBhvr>
                                      <p:to>
                                        <p:strVal val="visible"/>
                                      </p:to>
                                    </p:set>
                                    <p:animEffect transition="in" filter="blinds(horizontal)">
                                      <p:cBhvr>
                                        <p:cTn id="119" dur="500"/>
                                        <p:tgtEl>
                                          <p:spTgt spid="61">
                                            <p:txEl>
                                              <p:pRg st="0" end="0"/>
                                            </p:txEl>
                                          </p:spTgt>
                                        </p:tgtEl>
                                      </p:cBhvr>
                                    </p:animEffect>
                                  </p:childTnLst>
                                </p:cTn>
                              </p:par>
                              <p:par>
                                <p:cTn id="120" presetID="3" presetClass="entr" presetSubtype="10" fill="hold" nodeType="withEffect">
                                  <p:stCondLst>
                                    <p:cond delay="0"/>
                                  </p:stCondLst>
                                  <p:childTnLst>
                                    <p:set>
                                      <p:cBhvr>
                                        <p:cTn id="121" dur="1" fill="hold">
                                          <p:stCondLst>
                                            <p:cond delay="0"/>
                                          </p:stCondLst>
                                        </p:cTn>
                                        <p:tgtEl>
                                          <p:spTgt spid="61">
                                            <p:txEl>
                                              <p:pRg st="1" end="1"/>
                                            </p:txEl>
                                          </p:spTgt>
                                        </p:tgtEl>
                                        <p:attrNameLst>
                                          <p:attrName>style.visibility</p:attrName>
                                        </p:attrNameLst>
                                      </p:cBhvr>
                                      <p:to>
                                        <p:strVal val="visible"/>
                                      </p:to>
                                    </p:set>
                                    <p:animEffect transition="in" filter="blinds(horizontal)">
                                      <p:cBhvr>
                                        <p:cTn id="122" dur="500"/>
                                        <p:tgtEl>
                                          <p:spTgt spid="61">
                                            <p:txEl>
                                              <p:pRg st="1" end="1"/>
                                            </p:txEl>
                                          </p:spTgt>
                                        </p:tgtEl>
                                      </p:cBhvr>
                                    </p:animEffect>
                                  </p:childTnLst>
                                </p:cTn>
                              </p:par>
                              <p:par>
                                <p:cTn id="123" presetID="3" presetClass="entr" presetSubtype="1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61">
                                            <p:txEl>
                                              <p:pRg st="2" end="2"/>
                                            </p:txEl>
                                          </p:spTgt>
                                        </p:tgtEl>
                                        <p:attrNameLst>
                                          <p:attrName>style.visibility</p:attrName>
                                        </p:attrNameLst>
                                      </p:cBhvr>
                                      <p:to>
                                        <p:strVal val="visible"/>
                                      </p:to>
                                    </p:set>
                                    <p:animEffect transition="in" filter="blinds(horizontal)">
                                      <p:cBhvr>
                                        <p:cTn id="130" dur="500"/>
                                        <p:tgtEl>
                                          <p:spTgt spid="61">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3"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strips(upRight)">
                                      <p:cBhvr>
                                        <p:cTn id="135" dur="500"/>
                                        <p:tgtEl>
                                          <p:spTgt spid="45"/>
                                        </p:tgtEl>
                                      </p:cBhvr>
                                    </p:animEffect>
                                  </p:childTnLst>
                                </p:cTn>
                              </p:par>
                              <p:par>
                                <p:cTn id="136" presetID="18" presetClass="entr" presetSubtype="3"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strips(upRight)">
                                      <p:cBhvr>
                                        <p:cTn id="138" dur="500"/>
                                        <p:tgtEl>
                                          <p:spTgt spid="46"/>
                                        </p:tgtEl>
                                      </p:cBhvr>
                                    </p:animEffect>
                                  </p:childTnLst>
                                </p:cTn>
                              </p:par>
                              <p:par>
                                <p:cTn id="139" presetID="18" presetClass="entr" presetSubtype="3"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strips(upRight)">
                                      <p:cBhvr>
                                        <p:cTn id="141" dur="500"/>
                                        <p:tgtEl>
                                          <p:spTgt spid="47"/>
                                        </p:tgtEl>
                                      </p:cBhvr>
                                    </p:animEffect>
                                  </p:childTnLst>
                                </p:cTn>
                              </p:par>
                              <p:par>
                                <p:cTn id="142" presetID="18" presetClass="entr" presetSubtype="3"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strips(upRight)">
                                      <p:cBhvr>
                                        <p:cTn id="144" dur="500"/>
                                        <p:tgtEl>
                                          <p:spTgt spid="48"/>
                                        </p:tgtEl>
                                      </p:cBhvr>
                                    </p:animEffect>
                                  </p:childTnLst>
                                </p:cTn>
                              </p:par>
                            </p:childTnLst>
                          </p:cTn>
                        </p:par>
                        <p:par>
                          <p:cTn id="145" fill="hold">
                            <p:stCondLst>
                              <p:cond delay="500"/>
                            </p:stCondLst>
                            <p:childTnLst>
                              <p:par>
                                <p:cTn id="146" presetID="3" presetClass="entr" presetSubtype="1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linds(horizontal)">
                                      <p:cBhvr>
                                        <p:cTn id="148" dur="500"/>
                                        <p:tgtEl>
                                          <p:spTgt spid="50"/>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xit" presetSubtype="10" fill="hold" grpId="1" nodeType="clickEffect">
                                  <p:stCondLst>
                                    <p:cond delay="0"/>
                                  </p:stCondLst>
                                  <p:childTnLst>
                                    <p:animEffect transition="out" filter="blinds(horizontal)">
                                      <p:cBhvr>
                                        <p:cTn id="152" dur="500"/>
                                        <p:tgtEl>
                                          <p:spTgt spid="48"/>
                                        </p:tgtEl>
                                      </p:cBhvr>
                                    </p:animEffect>
                                    <p:set>
                                      <p:cBhvr>
                                        <p:cTn id="153" dur="1" fill="hold">
                                          <p:stCondLst>
                                            <p:cond delay="499"/>
                                          </p:stCondLst>
                                        </p:cTn>
                                        <p:tgtEl>
                                          <p:spTgt spid="48"/>
                                        </p:tgtEl>
                                        <p:attrNameLst>
                                          <p:attrName>style.visibility</p:attrName>
                                        </p:attrNameLst>
                                      </p:cBhvr>
                                      <p:to>
                                        <p:strVal val="hidden"/>
                                      </p:to>
                                    </p:set>
                                  </p:childTnLst>
                                </p:cTn>
                              </p:par>
                            </p:childTnLst>
                          </p:cTn>
                        </p:par>
                        <p:par>
                          <p:cTn id="154" fill="hold">
                            <p:stCondLst>
                              <p:cond delay="500"/>
                            </p:stCondLst>
                            <p:childTnLst>
                              <p:par>
                                <p:cTn id="155" presetID="3" presetClass="entr" presetSubtype="10" fill="hold" grpId="0" nodeType="after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blinds(horizontal)">
                                      <p:cBhvr>
                                        <p:cTn id="157" dur="500"/>
                                        <p:tgtEl>
                                          <p:spTgt spid="51"/>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blinds(horizontal)">
                                      <p:cBhvr>
                                        <p:cTn id="1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8" grpId="1" animBg="1"/>
      <p:bldP spid="49" grpId="0" animBg="1"/>
      <p:bldP spid="50" grpId="0" animBg="1"/>
      <p:bldP spid="51" grpId="0" animBg="1"/>
      <p:bldP spid="52" grpId="0" animBg="1"/>
      <p:bldP spid="63" grpId="0"/>
      <p:bldP spid="63" grpId="1"/>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common-case: Summary</a:t>
            </a:r>
          </a:p>
        </p:txBody>
      </p:sp>
      <p:sp>
        <p:nvSpPr>
          <p:cNvPr id="3" name="Content Placeholder 2"/>
          <p:cNvSpPr>
            <a:spLocks noGrp="1"/>
          </p:cNvSpPr>
          <p:nvPr>
            <p:ph idx="1"/>
          </p:nvPr>
        </p:nvSpPr>
        <p:spPr/>
        <p:txBody>
          <a:bodyPr/>
          <a:lstStyle/>
          <a:p>
            <a:r>
              <a:rPr lang="en-US" b="1" dirty="0"/>
              <a:t>Primary/leader based</a:t>
            </a:r>
          </a:p>
          <a:p>
            <a:pPr lvl="1"/>
            <a:r>
              <a:rPr lang="en-US" dirty="0"/>
              <a:t>Client’s send requests to a primary replica</a:t>
            </a:r>
          </a:p>
          <a:p>
            <a:pPr lvl="1"/>
            <a:r>
              <a:rPr lang="en-US" dirty="0"/>
              <a:t>Primary/leader imposes the order on other replicas (a 3-phase subprotocol)</a:t>
            </a:r>
          </a:p>
          <a:p>
            <a:pPr lvl="2"/>
            <a:r>
              <a:rPr lang="en-US" dirty="0"/>
              <a:t>At the end, correct replicas agree on the order of </a:t>
            </a:r>
            <a:r>
              <a:rPr lang="en-US" dirty="0" err="1"/>
              <a:t>reqs</a:t>
            </a:r>
            <a:endParaRPr lang="en-US" dirty="0"/>
          </a:p>
          <a:p>
            <a:pPr lvl="1"/>
            <a:r>
              <a:rPr lang="en-US" dirty="0"/>
              <a:t>Replicas execute the request</a:t>
            </a:r>
          </a:p>
          <a:p>
            <a:pPr lvl="2"/>
            <a:r>
              <a:rPr lang="en-US" dirty="0"/>
              <a:t> guarantees that correct replicas execute </a:t>
            </a:r>
            <a:r>
              <a:rPr lang="en-US" dirty="0" err="1"/>
              <a:t>reqs</a:t>
            </a:r>
            <a:r>
              <a:rPr lang="en-US" dirty="0"/>
              <a:t> in the same order</a:t>
            </a:r>
          </a:p>
          <a:p>
            <a:pPr lvl="2"/>
            <a:endParaRPr lang="en-US" dirty="0"/>
          </a:p>
          <a:p>
            <a:r>
              <a:rPr lang="en-US" b="1" dirty="0"/>
              <a:t>Replicas then send reply to the client</a:t>
            </a:r>
          </a:p>
          <a:p>
            <a:pPr lvl="1"/>
            <a:r>
              <a:rPr lang="en-US" dirty="0"/>
              <a:t>Client acts on the reply if it is confirmed by at least t+1 replicas </a:t>
            </a:r>
          </a:p>
          <a:p>
            <a:pPr lvl="1"/>
            <a:endParaRPr lang="en-US" dirty="0"/>
          </a:p>
          <a:p>
            <a:r>
              <a:rPr lang="en-US" b="1" dirty="0"/>
              <a:t>Designed to work when the system is synchronous</a:t>
            </a:r>
          </a:p>
          <a:p>
            <a:pPr lvl="1"/>
            <a:r>
              <a:rPr lang="en-US" dirty="0"/>
              <a:t>With eventual synchrony, this will eventually happen</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21</a:t>
            </a:fld>
            <a:endParaRPr lang="fr-FR" dirty="0"/>
          </a:p>
        </p:txBody>
      </p:sp>
    </p:spTree>
    <p:extLst>
      <p:ext uri="{BB962C8B-B14F-4D97-AF65-F5344CB8AC3E}">
        <p14:creationId xmlns:p14="http://schemas.microsoft.com/office/powerpoint/2010/main" val="114463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r>
              <a:rPr lang="en-US" dirty="0"/>
              <a:t>		</a:t>
            </a:r>
            <a:r>
              <a:rPr lang="en-US" sz="3600" dirty="0"/>
              <a:t>Why 3 phases for agreement?</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22</a:t>
            </a:fld>
            <a:endParaRPr lang="fr-FR" dirty="0"/>
          </a:p>
        </p:txBody>
      </p:sp>
    </p:spTree>
    <p:extLst>
      <p:ext uri="{BB962C8B-B14F-4D97-AF65-F5344CB8AC3E}">
        <p14:creationId xmlns:p14="http://schemas.microsoft.com/office/powerpoint/2010/main" val="2826964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had a single phase?</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23</a:t>
            </a:fld>
            <a:endParaRPr lang="fr-FR" dirty="0"/>
          </a:p>
        </p:txBody>
      </p:sp>
      <p:sp>
        <p:nvSpPr>
          <p:cNvPr id="6" name="Line 4"/>
          <p:cNvSpPr>
            <a:spLocks noChangeShapeType="1"/>
          </p:cNvSpPr>
          <p:nvPr/>
        </p:nvSpPr>
        <p:spPr bwMode="auto">
          <a:xfrm>
            <a:off x="2667000" y="2438400"/>
            <a:ext cx="75438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667000" y="3276600"/>
            <a:ext cx="75438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667000" y="3581400"/>
            <a:ext cx="75438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667000" y="3886200"/>
            <a:ext cx="75438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667000" y="4191000"/>
            <a:ext cx="75438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2209801" y="21336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2" name="Text Box 10"/>
          <p:cNvSpPr txBox="1">
            <a:spLocks noChangeArrowheads="1"/>
          </p:cNvSpPr>
          <p:nvPr/>
        </p:nvSpPr>
        <p:spPr bwMode="auto">
          <a:xfrm>
            <a:off x="2209800" y="29718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209801" y="3352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209801" y="3733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209801" y="40386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657600" y="2438400"/>
            <a:ext cx="5334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343400" y="3276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343400" y="3276600"/>
            <a:ext cx="990600" cy="609600"/>
          </a:xfrm>
          <a:prstGeom prst="line">
            <a:avLst/>
          </a:prstGeom>
          <a:noFill/>
          <a:ln w="9525">
            <a:solidFill>
              <a:srgbClr val="1E00D2"/>
            </a:solidFill>
            <a:round/>
            <a:headEnd/>
            <a:tailEnd type="triangle" w="med" len="med"/>
          </a:ln>
          <a:effectLst/>
        </p:spPr>
        <p:txBody>
          <a:bodyPr/>
          <a:lstStyle/>
          <a:p>
            <a:endParaRPr lang="en-US"/>
          </a:p>
        </p:txBody>
      </p:sp>
      <p:sp>
        <p:nvSpPr>
          <p:cNvPr id="19" name="Line 17"/>
          <p:cNvSpPr>
            <a:spLocks noChangeShapeType="1"/>
          </p:cNvSpPr>
          <p:nvPr/>
        </p:nvSpPr>
        <p:spPr bwMode="auto">
          <a:xfrm>
            <a:off x="4343400" y="3276600"/>
            <a:ext cx="990600" cy="914400"/>
          </a:xfrm>
          <a:prstGeom prst="line">
            <a:avLst/>
          </a:prstGeom>
          <a:noFill/>
          <a:ln w="9525">
            <a:solidFill>
              <a:srgbClr val="1E00D2"/>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971800" y="20574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2" name="Text Box 50"/>
          <p:cNvSpPr txBox="1">
            <a:spLocks noChangeArrowheads="1"/>
          </p:cNvSpPr>
          <p:nvPr/>
        </p:nvSpPr>
        <p:spPr bwMode="auto">
          <a:xfrm>
            <a:off x="2533651" y="4343400"/>
            <a:ext cx="74251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t = 1</a:t>
            </a:r>
          </a:p>
        </p:txBody>
      </p:sp>
      <p:sp>
        <p:nvSpPr>
          <p:cNvPr id="53" name="Line 4"/>
          <p:cNvSpPr>
            <a:spLocks noChangeShapeType="1"/>
          </p:cNvSpPr>
          <p:nvPr/>
        </p:nvSpPr>
        <p:spPr bwMode="auto">
          <a:xfrm>
            <a:off x="2590800" y="5562600"/>
            <a:ext cx="7696200" cy="0"/>
          </a:xfrm>
          <a:prstGeom prst="line">
            <a:avLst/>
          </a:prstGeom>
          <a:noFill/>
          <a:ln w="9525">
            <a:solidFill>
              <a:schemeClr val="tx1"/>
            </a:solidFill>
            <a:round/>
            <a:headEnd/>
            <a:tailEnd/>
          </a:ln>
          <a:effectLst/>
        </p:spPr>
        <p:txBody>
          <a:bodyPr/>
          <a:lstStyle/>
          <a:p>
            <a:endParaRPr lang="en-US"/>
          </a:p>
        </p:txBody>
      </p:sp>
      <p:sp>
        <p:nvSpPr>
          <p:cNvPr id="54" name="Text Box 9"/>
          <p:cNvSpPr txBox="1">
            <a:spLocks noChangeArrowheads="1"/>
          </p:cNvSpPr>
          <p:nvPr/>
        </p:nvSpPr>
        <p:spPr bwMode="auto">
          <a:xfrm>
            <a:off x="2133601" y="52578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55" name="Text Box 46"/>
          <p:cNvSpPr txBox="1">
            <a:spLocks noChangeArrowheads="1"/>
          </p:cNvSpPr>
          <p:nvPr/>
        </p:nvSpPr>
        <p:spPr bwMode="auto">
          <a:xfrm>
            <a:off x="2831480" y="5562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58" name="Straight Arrow Connector 57"/>
          <p:cNvCxnSpPr>
            <a:stCxn id="55" idx="0"/>
          </p:cNvCxnSpPr>
          <p:nvPr/>
        </p:nvCxnSpPr>
        <p:spPr bwMode="auto">
          <a:xfrm flipV="1">
            <a:off x="4211827" y="3276604"/>
            <a:ext cx="131575" cy="2285997"/>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62" name="TextBox 61"/>
          <p:cNvSpPr txBox="1"/>
          <p:nvPr/>
        </p:nvSpPr>
        <p:spPr>
          <a:xfrm>
            <a:off x="4343400" y="4267201"/>
            <a:ext cx="2146742" cy="701731"/>
          </a:xfrm>
          <a:prstGeom prst="rect">
            <a:avLst/>
          </a:prstGeom>
          <a:noFill/>
        </p:spPr>
        <p:txBody>
          <a:bodyPr wrap="none" rtlCol="0">
            <a:spAutoFit/>
          </a:bodyPr>
          <a:lstStyle/>
          <a:p>
            <a:r>
              <a:rPr lang="en-US" b="1" dirty="0">
                <a:solidFill>
                  <a:srgbClr val="FF0000"/>
                </a:solidFill>
              </a:rPr>
              <a:t>No agreement </a:t>
            </a:r>
          </a:p>
          <a:p>
            <a:r>
              <a:rPr lang="en-US" b="1" dirty="0">
                <a:solidFill>
                  <a:srgbClr val="FF0000"/>
                </a:solidFill>
              </a:rPr>
              <a:t>on order!</a:t>
            </a:r>
          </a:p>
        </p:txBody>
      </p:sp>
      <p:pic>
        <p:nvPicPr>
          <p:cNvPr id="63" name="Picture 62" descr="devil.gif"/>
          <p:cNvPicPr>
            <a:picLocks noChangeAspect="1"/>
          </p:cNvPicPr>
          <p:nvPr/>
        </p:nvPicPr>
        <p:blipFill>
          <a:blip r:embed="rId2"/>
          <a:stretch>
            <a:fillRect/>
          </a:stretch>
        </p:blipFill>
        <p:spPr>
          <a:xfrm>
            <a:off x="1600201" y="2819401"/>
            <a:ext cx="644909" cy="609599"/>
          </a:xfrm>
          <a:prstGeom prst="rect">
            <a:avLst/>
          </a:prstGeom>
        </p:spPr>
      </p:pic>
      <p:sp>
        <p:nvSpPr>
          <p:cNvPr id="64" name="TextBox 63"/>
          <p:cNvSpPr txBox="1"/>
          <p:nvPr/>
        </p:nvSpPr>
        <p:spPr>
          <a:xfrm>
            <a:off x="3824921" y="2514601"/>
            <a:ext cx="3512500" cy="701731"/>
          </a:xfrm>
          <a:prstGeom prst="rect">
            <a:avLst/>
          </a:prstGeom>
          <a:noFill/>
        </p:spPr>
        <p:txBody>
          <a:bodyPr wrap="none" rtlCol="0">
            <a:spAutoFit/>
          </a:bodyPr>
          <a:lstStyle/>
          <a:p>
            <a:r>
              <a:rPr lang="en-US" dirty="0"/>
              <a:t>Primary assigns the same </a:t>
            </a:r>
          </a:p>
          <a:p>
            <a:r>
              <a:rPr lang="en-US" dirty="0"/>
              <a:t>order# to different </a:t>
            </a:r>
            <a:r>
              <a:rPr lang="en-US" dirty="0" err="1"/>
              <a:t>reqs</a:t>
            </a:r>
            <a:endParaRPr lang="en-US" dirty="0"/>
          </a:p>
        </p:txBody>
      </p:sp>
    </p:spTree>
    <p:extLst>
      <p:ext uri="{BB962C8B-B14F-4D97-AF65-F5344CB8AC3E}">
        <p14:creationId xmlns:p14="http://schemas.microsoft.com/office/powerpoint/2010/main" val="37991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linds(horizontal)">
                                      <p:cBhvr>
                                        <p:cTn id="19" dur="500"/>
                                        <p:tgtEl>
                                          <p:spTgt spid="5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trips(downRight)">
                                      <p:cBhvr>
                                        <p:cTn id="45" dur="500"/>
                                        <p:tgtEl>
                                          <p:spTgt spid="18"/>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500"/>
                                        <p:tgtEl>
                                          <p:spTgt spid="19"/>
                                        </p:tgtEl>
                                      </p:cBhvr>
                                    </p:animEffec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linds(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64"/>
                                        </p:tgtEl>
                                      </p:cBhvr>
                                    </p:animEffect>
                                    <p:set>
                                      <p:cBhvr>
                                        <p:cTn id="57"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48" grpId="0" animBg="1"/>
      <p:bldP spid="53" grpId="0" animBg="1"/>
      <p:bldP spid="54" grpId="0"/>
      <p:bldP spid="55" grpId="0" animBg="1"/>
      <p:bldP spid="62" grpId="0"/>
      <p:bldP spid="64" grpId="0"/>
      <p:bldP spid="6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had 2 phases only?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24</a:t>
            </a:fld>
            <a:endParaRPr lang="fr-FR" dirty="0"/>
          </a:p>
        </p:txBody>
      </p:sp>
      <p:sp>
        <p:nvSpPr>
          <p:cNvPr id="6" name="Line 4"/>
          <p:cNvSpPr>
            <a:spLocks noChangeShapeType="1"/>
          </p:cNvSpPr>
          <p:nvPr/>
        </p:nvSpPr>
        <p:spPr bwMode="auto">
          <a:xfrm>
            <a:off x="2362200" y="2438400"/>
            <a:ext cx="8001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286000" y="3048000"/>
            <a:ext cx="8001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286000" y="3352800"/>
            <a:ext cx="8001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286000" y="3657600"/>
            <a:ext cx="8001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286000" y="3962400"/>
            <a:ext cx="8001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905001" y="2133600"/>
            <a:ext cx="843501"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client</a:t>
            </a:r>
          </a:p>
        </p:txBody>
      </p:sp>
      <p:sp>
        <p:nvSpPr>
          <p:cNvPr id="12" name="Text Box 10"/>
          <p:cNvSpPr txBox="1">
            <a:spLocks noChangeArrowheads="1"/>
          </p:cNvSpPr>
          <p:nvPr/>
        </p:nvSpPr>
        <p:spPr bwMode="auto">
          <a:xfrm>
            <a:off x="1828800" y="27432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1828801" y="31242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1828801" y="35052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18288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352800" y="2438400"/>
            <a:ext cx="457200" cy="6096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3810000" y="30480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3810000" y="30480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19" name="Line 17"/>
          <p:cNvSpPr>
            <a:spLocks noChangeShapeType="1"/>
          </p:cNvSpPr>
          <p:nvPr/>
        </p:nvSpPr>
        <p:spPr bwMode="auto">
          <a:xfrm>
            <a:off x="3810000" y="30480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20" name="Line 18"/>
          <p:cNvSpPr>
            <a:spLocks noChangeShapeType="1"/>
          </p:cNvSpPr>
          <p:nvPr/>
        </p:nvSpPr>
        <p:spPr bwMode="auto">
          <a:xfrm flipV="1">
            <a:off x="4953000" y="30480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4953000" y="30480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2" name="Line 20"/>
          <p:cNvSpPr>
            <a:spLocks noChangeShapeType="1"/>
          </p:cNvSpPr>
          <p:nvPr/>
        </p:nvSpPr>
        <p:spPr bwMode="auto">
          <a:xfrm>
            <a:off x="4953000" y="30480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3" name="Line 21"/>
          <p:cNvSpPr>
            <a:spLocks noChangeShapeType="1"/>
          </p:cNvSpPr>
          <p:nvPr/>
        </p:nvSpPr>
        <p:spPr bwMode="auto">
          <a:xfrm>
            <a:off x="4953000" y="30480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24" name="Line 22"/>
          <p:cNvSpPr>
            <a:spLocks noChangeShapeType="1"/>
          </p:cNvSpPr>
          <p:nvPr/>
        </p:nvSpPr>
        <p:spPr bwMode="auto">
          <a:xfrm>
            <a:off x="49530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5" name="Line 23"/>
          <p:cNvSpPr>
            <a:spLocks noChangeShapeType="1"/>
          </p:cNvSpPr>
          <p:nvPr/>
        </p:nvSpPr>
        <p:spPr bwMode="auto">
          <a:xfrm>
            <a:off x="4953000" y="3352800"/>
            <a:ext cx="1066800" cy="6096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49530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7" name="Line 25"/>
          <p:cNvSpPr>
            <a:spLocks noChangeShapeType="1"/>
          </p:cNvSpPr>
          <p:nvPr/>
        </p:nvSpPr>
        <p:spPr bwMode="auto">
          <a:xfrm flipV="1">
            <a:off x="4953000" y="30480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28" name="Line 26"/>
          <p:cNvSpPr>
            <a:spLocks noChangeShapeType="1"/>
          </p:cNvSpPr>
          <p:nvPr/>
        </p:nvSpPr>
        <p:spPr bwMode="auto">
          <a:xfrm>
            <a:off x="49530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9" name="Line 27"/>
          <p:cNvSpPr>
            <a:spLocks noChangeShapeType="1"/>
          </p:cNvSpPr>
          <p:nvPr/>
        </p:nvSpPr>
        <p:spPr bwMode="auto">
          <a:xfrm flipV="1">
            <a:off x="4953000" y="30480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30" name="Line 28"/>
          <p:cNvSpPr>
            <a:spLocks noChangeShapeType="1"/>
          </p:cNvSpPr>
          <p:nvPr/>
        </p:nvSpPr>
        <p:spPr bwMode="auto">
          <a:xfrm flipV="1">
            <a:off x="4953000" y="33528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31" name="Line 29"/>
          <p:cNvSpPr>
            <a:spLocks noChangeShapeType="1"/>
          </p:cNvSpPr>
          <p:nvPr/>
        </p:nvSpPr>
        <p:spPr bwMode="auto">
          <a:xfrm flipV="1">
            <a:off x="49530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667000" y="20574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54" name="TextBox 53"/>
          <p:cNvSpPr txBox="1"/>
          <p:nvPr/>
        </p:nvSpPr>
        <p:spPr>
          <a:xfrm>
            <a:off x="3276600" y="4495801"/>
            <a:ext cx="6030818" cy="701731"/>
          </a:xfrm>
          <a:prstGeom prst="rect">
            <a:avLst/>
          </a:prstGeom>
          <a:noFill/>
        </p:spPr>
        <p:txBody>
          <a:bodyPr wrap="none" rtlCol="0">
            <a:spAutoFit/>
          </a:bodyPr>
          <a:lstStyle/>
          <a:p>
            <a:r>
              <a:rPr lang="en-US" dirty="0"/>
              <a:t>If (</a:t>
            </a:r>
            <a:r>
              <a:rPr lang="en-US" dirty="0" err="1"/>
              <a:t>order#,req</a:t>
            </a:r>
            <a:r>
              <a:rPr lang="en-US" dirty="0"/>
              <a:t>) is confirmed by 2t+1 replicas</a:t>
            </a:r>
          </a:p>
          <a:p>
            <a:r>
              <a:rPr lang="en-US" dirty="0">
                <a:sym typeface="Wingdings" pitchFamily="2" charset="2"/>
              </a:rPr>
              <a:t> (</a:t>
            </a:r>
            <a:r>
              <a:rPr lang="en-US" dirty="0" err="1">
                <a:sym typeface="Wingdings" pitchFamily="2" charset="2"/>
              </a:rPr>
              <a:t>order#,req</a:t>
            </a:r>
            <a:r>
              <a:rPr lang="en-US" dirty="0">
                <a:sym typeface="Wingdings" pitchFamily="2" charset="2"/>
              </a:rPr>
              <a:t>) is </a:t>
            </a:r>
            <a:r>
              <a:rPr lang="en-US" b="1" dirty="0">
                <a:solidFill>
                  <a:srgbClr val="FF0000"/>
                </a:solidFill>
                <a:sym typeface="Wingdings" pitchFamily="2" charset="2"/>
              </a:rPr>
              <a:t>executed</a:t>
            </a:r>
            <a:r>
              <a:rPr lang="en-US" dirty="0">
                <a:sym typeface="Wingdings" pitchFamily="2" charset="2"/>
              </a:rPr>
              <a:t> locally by a replica</a:t>
            </a:r>
            <a:endParaRPr lang="en-US" dirty="0"/>
          </a:p>
        </p:txBody>
      </p:sp>
      <p:sp>
        <p:nvSpPr>
          <p:cNvPr id="56" name="TextBox 55"/>
          <p:cNvSpPr txBox="1"/>
          <p:nvPr/>
        </p:nvSpPr>
        <p:spPr>
          <a:xfrm>
            <a:off x="732367" y="5590962"/>
            <a:ext cx="10362132" cy="701731"/>
          </a:xfrm>
          <a:prstGeom prst="rect">
            <a:avLst/>
          </a:prstGeom>
          <a:noFill/>
        </p:spPr>
        <p:txBody>
          <a:bodyPr wrap="none" rtlCol="0">
            <a:spAutoFit/>
          </a:bodyPr>
          <a:lstStyle/>
          <a:p>
            <a:r>
              <a:rPr lang="en-US" b="1" dirty="0"/>
              <a:t>Can we really do this? Seems ok… </a:t>
            </a:r>
            <a:r>
              <a:rPr lang="en-US" b="1" u="sng" dirty="0"/>
              <a:t>It also did for NEO blockchain designers</a:t>
            </a:r>
          </a:p>
          <a:p>
            <a:r>
              <a:rPr lang="en-US" b="1" dirty="0"/>
              <a:t>A majority of correct replicas seem to agree on order…</a:t>
            </a:r>
          </a:p>
        </p:txBody>
      </p:sp>
      <p:cxnSp>
        <p:nvCxnSpPr>
          <p:cNvPr id="78" name="Straight Arrow Connector 77"/>
          <p:cNvCxnSpPr/>
          <p:nvPr/>
        </p:nvCxnSpPr>
        <p:spPr bwMode="auto">
          <a:xfrm rot="5400000" flipH="1" flipV="1">
            <a:off x="5753100" y="42291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647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500"/>
                                        <p:tgtEl>
                                          <p:spTgt spid="17"/>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Righ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downRight)">
                                      <p:cBhvr>
                                        <p:cTn id="27" dur="500"/>
                                        <p:tgtEl>
                                          <p:spTgt spid="2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Right)">
                                      <p:cBhvr>
                                        <p:cTn id="33" dur="500"/>
                                        <p:tgtEl>
                                          <p:spTgt spid="22"/>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downRight)">
                                      <p:cBhvr>
                                        <p:cTn id="36" dur="500"/>
                                        <p:tgtEl>
                                          <p:spTgt spid="23"/>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500"/>
                                        <p:tgtEl>
                                          <p:spTgt spid="24"/>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Right)">
                                      <p:cBhvr>
                                        <p:cTn id="48" dur="500"/>
                                        <p:tgtEl>
                                          <p:spTgt spid="27"/>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Right)">
                                      <p:cBhvr>
                                        <p:cTn id="51" dur="500"/>
                                        <p:tgtEl>
                                          <p:spTgt spid="28"/>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strips(downRight)">
                                      <p:cBhvr>
                                        <p:cTn id="54" dur="500"/>
                                        <p:tgtEl>
                                          <p:spTgt spid="29"/>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Right)">
                                      <p:cBhvr>
                                        <p:cTn id="57" dur="500"/>
                                        <p:tgtEl>
                                          <p:spTgt spid="30"/>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blinds(horizontal)">
                                      <p:cBhvr>
                                        <p:cTn id="65" dur="500"/>
                                        <p:tgtEl>
                                          <p:spTgt spid="78"/>
                                        </p:tgtEl>
                                      </p:cBhvr>
                                    </p:animEffect>
                                  </p:childTnLst>
                                </p:cTn>
                              </p:par>
                              <p:par>
                                <p:cTn id="66" presetID="3" presetClass="entr" presetSubtype="10" fill="hold" nodeType="withEffect">
                                  <p:stCondLst>
                                    <p:cond delay="0"/>
                                  </p:stCondLst>
                                  <p:childTnLst>
                                    <p:set>
                                      <p:cBhvr>
                                        <p:cTn id="67" dur="1" fill="hold">
                                          <p:stCondLst>
                                            <p:cond delay="0"/>
                                          </p:stCondLst>
                                        </p:cTn>
                                        <p:tgtEl>
                                          <p:spTgt spid="54">
                                            <p:txEl>
                                              <p:pRg st="0" end="0"/>
                                            </p:txEl>
                                          </p:spTgt>
                                        </p:tgtEl>
                                        <p:attrNameLst>
                                          <p:attrName>style.visibility</p:attrName>
                                        </p:attrNameLst>
                                      </p:cBhvr>
                                      <p:to>
                                        <p:strVal val="visible"/>
                                      </p:to>
                                    </p:set>
                                    <p:animEffect transition="in" filter="blinds(horizontal)">
                                      <p:cBhvr>
                                        <p:cTn id="68" dur="500"/>
                                        <p:tgtEl>
                                          <p:spTgt spid="54">
                                            <p:txEl>
                                              <p:pRg st="0" end="0"/>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54">
                                            <p:txEl>
                                              <p:pRg st="1" end="1"/>
                                            </p:txEl>
                                          </p:spTgt>
                                        </p:tgtEl>
                                        <p:attrNameLst>
                                          <p:attrName>style.visibility</p:attrName>
                                        </p:attrNameLst>
                                      </p:cBhvr>
                                      <p:to>
                                        <p:strVal val="visible"/>
                                      </p:to>
                                    </p:set>
                                    <p:animEffect transition="in" filter="blinds(horizontal)">
                                      <p:cBhvr>
                                        <p:cTn id="71" dur="500"/>
                                        <p:tgtEl>
                                          <p:spTgt spid="5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Effect transition="in" filter="blinds(horizontal)">
                                      <p:cBhvr>
                                        <p:cTn id="76" dur="500"/>
                                        <p:tgtEl>
                                          <p:spTgt spid="5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56">
                                            <p:txEl>
                                              <p:pRg st="1" end="1"/>
                                            </p:txEl>
                                          </p:spTgt>
                                        </p:tgtEl>
                                        <p:attrNameLst>
                                          <p:attrName>style.visibility</p:attrName>
                                        </p:attrNameLst>
                                      </p:cBhvr>
                                      <p:to>
                                        <p:strVal val="visible"/>
                                      </p:to>
                                    </p:set>
                                    <p:animEffect transition="in" filter="blinds(horizontal)">
                                      <p:cBhvr>
                                        <p:cTn id="81" dur="500"/>
                                        <p:tgtEl>
                                          <p:spTgt spid="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there are issues…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25</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1914314" y="1066801"/>
            <a:ext cx="10123284" cy="701731"/>
          </a:xfrm>
          <a:prstGeom prst="rect">
            <a:avLst/>
          </a:prstGeom>
          <a:noFill/>
        </p:spPr>
        <p:txBody>
          <a:bodyPr wrap="none" rtlCol="0">
            <a:spAutoFit/>
          </a:bodyPr>
          <a:lstStyle/>
          <a:p>
            <a:r>
              <a:rPr lang="en-US" b="1" i="1" dirty="0"/>
              <a:t>Let’s consider t=2 </a:t>
            </a:r>
            <a:r>
              <a:rPr lang="en-US" b="1" i="1" dirty="0">
                <a:sym typeface="Wingdings" pitchFamily="2" charset="2"/>
              </a:rPr>
              <a:t> i.e., we have a total of 7 replicas</a:t>
            </a:r>
          </a:p>
          <a:p>
            <a:r>
              <a:rPr lang="en-US" dirty="0">
                <a:sym typeface="Wingdings" pitchFamily="2" charset="2"/>
              </a:rPr>
              <a:t>Consider 2 executions, in both primary is malicious and r2 executes the request</a:t>
            </a:r>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39624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80010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7170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linds(horizontal)">
                                      <p:cBhvr>
                                        <p:cTn id="17" dur="500"/>
                                        <p:tgtEl>
                                          <p:spTgt spid="8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linds(horizontal)">
                                      <p:cBhvr>
                                        <p:cTn id="50" dur="500"/>
                                        <p:tgtEl>
                                          <p:spTgt spid="3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linds(horizontal)">
                                      <p:cBhvr>
                                        <p:cTn id="56" dur="500"/>
                                        <p:tgtEl>
                                          <p:spTgt spid="3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linds(horizontal)">
                                      <p:cBhvr>
                                        <p:cTn id="59" dur="500"/>
                                        <p:tgtEl>
                                          <p:spTgt spid="4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linds(horizontal)">
                                      <p:cBhvr>
                                        <p:cTn id="65" dur="500"/>
                                        <p:tgtEl>
                                          <p:spTgt spid="4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horizontal)">
                                      <p:cBhvr>
                                        <p:cTn id="68" dur="500"/>
                                        <p:tgtEl>
                                          <p:spTgt spid="4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linds(horizontal)">
                                      <p:cBhvr>
                                        <p:cTn id="80" dur="500"/>
                                        <p:tgtEl>
                                          <p:spTgt spid="5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blinds(horizontal)">
                                      <p:cBhvr>
                                        <p:cTn id="83" dur="500"/>
                                        <p:tgtEl>
                                          <p:spTgt spid="5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blinds(horizontal)">
                                      <p:cBhvr>
                                        <p:cTn id="86" dur="500"/>
                                        <p:tgtEl>
                                          <p:spTgt spid="5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blinds(horizontal)">
                                      <p:cBhvr>
                                        <p:cTn id="89" dur="500"/>
                                        <p:tgtEl>
                                          <p:spTgt spid="7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linds(horizontal)">
                                      <p:cBhvr>
                                        <p:cTn id="92" dur="500"/>
                                        <p:tgtEl>
                                          <p:spTgt spid="7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linds(horizontal)">
                                      <p:cBhvr>
                                        <p:cTn id="95" dur="500"/>
                                        <p:tgtEl>
                                          <p:spTgt spid="73"/>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blinds(horizontal)">
                                      <p:cBhvr>
                                        <p:cTn id="98" dur="500"/>
                                        <p:tgtEl>
                                          <p:spTgt spid="77"/>
                                        </p:tgtEl>
                                      </p:cBhvr>
                                    </p:animEffect>
                                  </p:childTnLst>
                                </p:cTn>
                              </p:par>
                              <p:par>
                                <p:cTn id="99" presetID="3" presetClass="entr" presetSubtype="10"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linds(horizontal)">
                                      <p:cBhvr>
                                        <p:cTn id="101" dur="500"/>
                                        <p:tgtEl>
                                          <p:spTgt spid="8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blinds(horizontal)">
                                      <p:cBhvr>
                                        <p:cTn id="104" dur="500"/>
                                        <p:tgtEl>
                                          <p:spTgt spid="83"/>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blinds(horizontal)">
                                      <p:cBhvr>
                                        <p:cTn id="107" dur="500"/>
                                        <p:tgtEl>
                                          <p:spTgt spid="8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blinds(horizontal)">
                                      <p:cBhvr>
                                        <p:cTn id="112" dur="500"/>
                                        <p:tgtEl>
                                          <p:spTgt spid="70"/>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par>
                          <p:cTn id="116" fill="hold">
                            <p:stCondLst>
                              <p:cond delay="500"/>
                            </p:stCondLst>
                            <p:childTnLst>
                              <p:par>
                                <p:cTn id="117" presetID="18" presetClass="entr" presetSubtype="12"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strips(downLeft)">
                                      <p:cBhvr>
                                        <p:cTn id="119" dur="500"/>
                                        <p:tgtEl>
                                          <p:spTgt spid="16"/>
                                        </p:tgtEl>
                                      </p:cBhvr>
                                    </p:animEffect>
                                  </p:childTnLst>
                                </p:cTn>
                              </p:par>
                              <p:par>
                                <p:cTn id="120" presetID="18" presetClass="entr" presetSubtype="12"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strips(downLeft)">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linds(horizontal)">
                                      <p:cBhvr>
                                        <p:cTn id="127" dur="500"/>
                                        <p:tgtEl>
                                          <p:spTgt spid="45"/>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blinds(horizontal)">
                                      <p:cBhvr>
                                        <p:cTn id="130" dur="500"/>
                                        <p:tgtEl>
                                          <p:spTgt spid="78"/>
                                        </p:tgtEl>
                                      </p:cBhvr>
                                    </p:animEffect>
                                  </p:childTnLst>
                                </p:cTn>
                              </p:par>
                            </p:childTnLst>
                          </p:cTn>
                        </p:par>
                        <p:par>
                          <p:cTn id="131" fill="hold">
                            <p:stCondLst>
                              <p:cond delay="500"/>
                            </p:stCondLst>
                            <p:childTnLst>
                              <p:par>
                                <p:cTn id="132" presetID="3" presetClass="entr" presetSubtype="10" fill="hold"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blinds(horizontal)">
                                      <p:cBhvr>
                                        <p:cTn id="134" dur="500"/>
                                        <p:tgtEl>
                                          <p:spTgt spid="49"/>
                                        </p:tgtEl>
                                      </p:cBhvr>
                                    </p:animEffect>
                                  </p:childTnLst>
                                </p:cTn>
                              </p:par>
                              <p:par>
                                <p:cTn id="135" presetID="3" presetClass="entr" presetSubtype="1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blinds(horizontal)">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6"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Right)">
                                      <p:cBhvr>
                                        <p:cTn id="142" dur="500"/>
                                        <p:tgtEl>
                                          <p:spTgt spid="17"/>
                                        </p:tgtEl>
                                      </p:cBhvr>
                                    </p:animEffect>
                                  </p:childTnLst>
                                </p:cTn>
                              </p:par>
                              <p:par>
                                <p:cTn id="143" presetID="18" presetClass="entr" presetSubtype="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strips(downRight)">
                                      <p:cBhvr>
                                        <p:cTn id="145" dur="500"/>
                                        <p:tgtEl>
                                          <p:spTgt spid="18"/>
                                        </p:tgtEl>
                                      </p:cBhvr>
                                    </p:animEffect>
                                  </p:childTnLst>
                                </p:cTn>
                              </p:par>
                              <p:par>
                                <p:cTn id="146" presetID="18" presetClass="entr" presetSubtype="6" fill="hold" grpId="0" nodeType="with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strips(downRight)">
                                      <p:cBhvr>
                                        <p:cTn id="148" dur="500"/>
                                        <p:tgtEl>
                                          <p:spTgt spid="88"/>
                                        </p:tgtEl>
                                      </p:cBhvr>
                                    </p:animEffect>
                                  </p:childTnLst>
                                </p:cTn>
                              </p:par>
                              <p:par>
                                <p:cTn id="149" presetID="18" presetClass="entr" presetSubtype="6"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strips(downRight)">
                                      <p:cBhvr>
                                        <p:cTn id="151" dur="500"/>
                                        <p:tgtEl>
                                          <p:spTgt spid="89"/>
                                        </p:tgtEl>
                                      </p:cBhvr>
                                    </p:animEffect>
                                  </p:childTnLst>
                                </p:cTn>
                              </p:par>
                              <p:par>
                                <p:cTn id="152" presetID="18" presetClass="entr" presetSubtype="6"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strips(downRight)">
                                      <p:cBhvr>
                                        <p:cTn id="154" dur="500"/>
                                        <p:tgtEl>
                                          <p:spTgt spid="91"/>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strips(downRight)">
                                      <p:cBhvr>
                                        <p:cTn id="157" dur="500"/>
                                        <p:tgtEl>
                                          <p:spTgt spid="90"/>
                                        </p:tgtEl>
                                      </p:cBhvr>
                                    </p:animEffect>
                                  </p:childTnLst>
                                </p:cTn>
                              </p:par>
                            </p:childTnLst>
                          </p:cTn>
                        </p:par>
                      </p:childTnLst>
                    </p:cTn>
                  </p:par>
                  <p:par>
                    <p:cTn id="158" fill="hold">
                      <p:stCondLst>
                        <p:cond delay="indefinite"/>
                      </p:stCondLst>
                      <p:childTnLst>
                        <p:par>
                          <p:cTn id="159" fill="hold">
                            <p:stCondLst>
                              <p:cond delay="0"/>
                            </p:stCondLst>
                            <p:childTnLst>
                              <p:par>
                                <p:cTn id="160" presetID="18" presetClass="entr" presetSubtype="6" fill="hold" grpId="0" nodeType="click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strips(downRight)">
                                      <p:cBhvr>
                                        <p:cTn id="162" dur="500"/>
                                        <p:tgtEl>
                                          <p:spTgt spid="66"/>
                                        </p:tgtEl>
                                      </p:cBhvr>
                                    </p:animEffect>
                                  </p:childTnLst>
                                </p:cTn>
                              </p:par>
                              <p:par>
                                <p:cTn id="163" presetID="18" presetClass="entr" presetSubtype="6"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Effect transition="in" filter="strips(downRight)">
                                      <p:cBhvr>
                                        <p:cTn id="165" dur="500"/>
                                        <p:tgtEl>
                                          <p:spTgt spid="67"/>
                                        </p:tgtEl>
                                      </p:cBhvr>
                                    </p:animEffect>
                                  </p:childTnLst>
                                </p:cTn>
                              </p:par>
                              <p:par>
                                <p:cTn id="166" presetID="18" presetClass="entr" presetSubtype="6" fill="hold" grpId="0"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strips(downRight)">
                                      <p:cBhvr>
                                        <p:cTn id="168" dur="500"/>
                                        <p:tgtEl>
                                          <p:spTgt spid="96"/>
                                        </p:tgtEl>
                                      </p:cBhvr>
                                    </p:animEffect>
                                  </p:childTnLst>
                                </p:cTn>
                              </p:par>
                              <p:par>
                                <p:cTn id="169" presetID="18" presetClass="entr" presetSubtype="6" fill="hold" grpId="0" nodeType="withEffect">
                                  <p:stCondLst>
                                    <p:cond delay="0"/>
                                  </p:stCondLst>
                                  <p:childTnLst>
                                    <p:set>
                                      <p:cBhvr>
                                        <p:cTn id="170" dur="1" fill="hold">
                                          <p:stCondLst>
                                            <p:cond delay="0"/>
                                          </p:stCondLst>
                                        </p:cTn>
                                        <p:tgtEl>
                                          <p:spTgt spid="97"/>
                                        </p:tgtEl>
                                        <p:attrNameLst>
                                          <p:attrName>style.visibility</p:attrName>
                                        </p:attrNameLst>
                                      </p:cBhvr>
                                      <p:to>
                                        <p:strVal val="visible"/>
                                      </p:to>
                                    </p:set>
                                    <p:animEffect transition="in" filter="strips(downRight)">
                                      <p:cBhvr>
                                        <p:cTn id="171" dur="500"/>
                                        <p:tgtEl>
                                          <p:spTgt spid="97"/>
                                        </p:tgtEl>
                                      </p:cBhvr>
                                    </p:animEffect>
                                  </p:childTnLst>
                                </p:cTn>
                              </p:par>
                              <p:par>
                                <p:cTn id="172" presetID="18" presetClass="entr" presetSubtype="6"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Effect transition="in" filter="strips(downRight)">
                                      <p:cBhvr>
                                        <p:cTn id="174" dur="500"/>
                                        <p:tgtEl>
                                          <p:spTgt spid="94"/>
                                        </p:tgtEl>
                                      </p:cBhvr>
                                    </p:animEffect>
                                  </p:childTnLst>
                                </p:cTn>
                              </p:par>
                              <p:par>
                                <p:cTn id="175" presetID="18" presetClass="entr" presetSubtype="6" fill="hold" grpId="0" nodeType="withEffect">
                                  <p:stCondLst>
                                    <p:cond delay="0"/>
                                  </p:stCondLst>
                                  <p:childTnLst>
                                    <p:set>
                                      <p:cBhvr>
                                        <p:cTn id="176" dur="1" fill="hold">
                                          <p:stCondLst>
                                            <p:cond delay="0"/>
                                          </p:stCondLst>
                                        </p:cTn>
                                        <p:tgtEl>
                                          <p:spTgt spid="95"/>
                                        </p:tgtEl>
                                        <p:attrNameLst>
                                          <p:attrName>style.visibility</p:attrName>
                                        </p:attrNameLst>
                                      </p:cBhvr>
                                      <p:to>
                                        <p:strVal val="visible"/>
                                      </p:to>
                                    </p:set>
                                    <p:animEffect transition="in" filter="strips(downRight)">
                                      <p:cBhvr>
                                        <p:cTn id="177" dur="500"/>
                                        <p:tgtEl>
                                          <p:spTgt spid="95"/>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blinds(horizontal)">
                                      <p:cBhvr>
                                        <p:cTn id="182" dur="500"/>
                                        <p:tgtEl>
                                          <p:spTgt spid="21"/>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blinds(horizontal)">
                                      <p:cBhvr>
                                        <p:cTn id="185" dur="500"/>
                                        <p:tgtEl>
                                          <p:spTgt spid="26"/>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92"/>
                                        </p:tgtEl>
                                        <p:attrNameLst>
                                          <p:attrName>style.visibility</p:attrName>
                                        </p:attrNameLst>
                                      </p:cBhvr>
                                      <p:to>
                                        <p:strVal val="visible"/>
                                      </p:to>
                                    </p:set>
                                    <p:animEffect transition="in" filter="blinds(horizontal)">
                                      <p:cBhvr>
                                        <p:cTn id="188" dur="500"/>
                                        <p:tgtEl>
                                          <p:spTgt spid="92"/>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93"/>
                                        </p:tgtEl>
                                        <p:attrNameLst>
                                          <p:attrName>style.visibility</p:attrName>
                                        </p:attrNameLst>
                                      </p:cBhvr>
                                      <p:to>
                                        <p:strVal val="visible"/>
                                      </p:to>
                                    </p:set>
                                    <p:animEffect transition="in" filter="blinds(horizontal)">
                                      <p:cBhvr>
                                        <p:cTn id="191" dur="500"/>
                                        <p:tgtEl>
                                          <p:spTgt spid="93"/>
                                        </p:tgtEl>
                                      </p:cBhvr>
                                    </p:animEffect>
                                  </p:childTnLst>
                                </p:cTn>
                              </p:par>
                            </p:childTnLst>
                          </p:cTn>
                        </p:par>
                        <p:par>
                          <p:cTn id="192" fill="hold">
                            <p:stCondLst>
                              <p:cond delay="500"/>
                            </p:stCondLst>
                            <p:childTnLst>
                              <p:par>
                                <p:cTn id="193" presetID="3" presetClass="entr" presetSubtype="10" fill="hold" grpId="0" nodeType="after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blinds(horizontal)">
                                      <p:cBhvr>
                                        <p:cTn id="195" dur="500"/>
                                        <p:tgtEl>
                                          <p:spTgt spid="101"/>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98"/>
                                        </p:tgtEl>
                                        <p:attrNameLst>
                                          <p:attrName>style.visibility</p:attrName>
                                        </p:attrNameLst>
                                      </p:cBhvr>
                                      <p:to>
                                        <p:strVal val="visible"/>
                                      </p:to>
                                    </p:set>
                                    <p:animEffect transition="in" filter="blinds(horizontal)">
                                      <p:cBhvr>
                                        <p:cTn id="200" dur="500"/>
                                        <p:tgtEl>
                                          <p:spTgt spid="98"/>
                                        </p:tgtEl>
                                      </p:cBhvr>
                                    </p:animEffect>
                                  </p:childTnLst>
                                </p:cTn>
                              </p:par>
                              <p:par>
                                <p:cTn id="201" presetID="3" presetClass="entr" presetSubtype="1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blinds(horizontal)">
                                      <p:cBhvr>
                                        <p:cTn id="203" dur="500"/>
                                        <p:tgtEl>
                                          <p:spTgt spid="69"/>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99"/>
                                        </p:tgtEl>
                                        <p:attrNameLst>
                                          <p:attrName>style.visibility</p:attrName>
                                        </p:attrNameLst>
                                      </p:cBhvr>
                                      <p:to>
                                        <p:strVal val="visible"/>
                                      </p:to>
                                    </p:set>
                                    <p:animEffect transition="in" filter="blinds(horizontal)">
                                      <p:cBhvr>
                                        <p:cTn id="206" dur="500"/>
                                        <p:tgtEl>
                                          <p:spTgt spid="99"/>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100"/>
                                        </p:tgtEl>
                                        <p:attrNameLst>
                                          <p:attrName>style.visibility</p:attrName>
                                        </p:attrNameLst>
                                      </p:cBhvr>
                                      <p:to>
                                        <p:strVal val="visible"/>
                                      </p:to>
                                    </p:set>
                                    <p:animEffect transition="in" filter="blinds(horizontal)">
                                      <p:cBhvr>
                                        <p:cTn id="209" dur="500"/>
                                        <p:tgtEl>
                                          <p:spTgt spid="100"/>
                                        </p:tgtEl>
                                      </p:cBhvr>
                                    </p:animEffect>
                                  </p:childTnLst>
                                </p:cTn>
                              </p:par>
                            </p:childTnLst>
                          </p:cTn>
                        </p:par>
                        <p:par>
                          <p:cTn id="210" fill="hold">
                            <p:stCondLst>
                              <p:cond delay="500"/>
                            </p:stCondLst>
                            <p:childTnLst>
                              <p:par>
                                <p:cTn id="211" presetID="3" presetClass="entr" presetSubtype="10" fill="hold" grpId="0" nodeType="afterEffect">
                                  <p:stCondLst>
                                    <p:cond delay="0"/>
                                  </p:stCondLst>
                                  <p:childTnLst>
                                    <p:set>
                                      <p:cBhvr>
                                        <p:cTn id="212" dur="1" fill="hold">
                                          <p:stCondLst>
                                            <p:cond delay="0"/>
                                          </p:stCondLst>
                                        </p:cTn>
                                        <p:tgtEl>
                                          <p:spTgt spid="103"/>
                                        </p:tgtEl>
                                        <p:attrNameLst>
                                          <p:attrName>style.visibility</p:attrName>
                                        </p:attrNameLst>
                                      </p:cBhvr>
                                      <p:to>
                                        <p:strVal val="visible"/>
                                      </p:to>
                                    </p:set>
                                    <p:animEffect transition="in" filter="blinds(horizontal)">
                                      <p:cBhvr>
                                        <p:cTn id="21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animBg="1"/>
      <p:bldP spid="17" grpId="0" animBg="1"/>
      <p:bldP spid="18" grpId="0" animBg="1"/>
      <p:bldP spid="21" grpId="0" animBg="1"/>
      <p:bldP spid="26" grpId="0" animBg="1"/>
      <p:bldP spid="48" grpId="0" animBg="1"/>
      <p:bldP spid="37" grpId="0" animBg="1"/>
      <p:bldP spid="38" grpId="0" animBg="1"/>
      <p:bldP spid="39" grpId="0" animBg="1"/>
      <p:bldP spid="40" grpId="0"/>
      <p:bldP spid="41" grpId="0"/>
      <p:bldP spid="42" grpId="0"/>
      <p:bldP spid="44" grpId="0" animBg="1"/>
      <p:bldP spid="45" grpId="0" animBg="1"/>
      <p:bldP spid="46" grpId="0"/>
      <p:bldP spid="51" grpId="0" animBg="1"/>
      <p:bldP spid="53" grpId="0" animBg="1"/>
      <p:bldP spid="57" grpId="0" animBg="1"/>
      <p:bldP spid="58" grpId="0" animBg="1"/>
      <p:bldP spid="59" grpId="0" animBg="1"/>
      <p:bldP spid="65" grpId="0" animBg="1"/>
      <p:bldP spid="66" grpId="0" animBg="1"/>
      <p:bldP spid="67" grpId="0" animBg="1"/>
      <p:bldP spid="69" grpId="0" animBg="1"/>
      <p:bldP spid="70" grpId="0" animBg="1"/>
      <p:bldP spid="71" grpId="0" animBg="1"/>
      <p:bldP spid="72" grpId="0" animBg="1"/>
      <p:bldP spid="73" grpId="0" animBg="1"/>
      <p:bldP spid="77" grpId="0" animBg="1"/>
      <p:bldP spid="78" grpId="0" animBg="1"/>
      <p:bldP spid="83" grpId="0"/>
      <p:bldP spid="84" grpId="0"/>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there are issues…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26</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3200400" y="990601"/>
            <a:ext cx="6954148" cy="1615827"/>
          </a:xfrm>
          <a:prstGeom prst="rect">
            <a:avLst/>
          </a:prstGeom>
          <a:noFill/>
        </p:spPr>
        <p:txBody>
          <a:bodyPr wrap="none" rtlCol="0">
            <a:spAutoFit/>
          </a:bodyPr>
          <a:lstStyle/>
          <a:p>
            <a:r>
              <a:rPr lang="en-US" b="1" i="1" dirty="0"/>
              <a:t>Only r1, r2 and r3 can distinguish ex1 from ex2</a:t>
            </a:r>
          </a:p>
          <a:p>
            <a:r>
              <a:rPr lang="en-US" b="1" i="1" dirty="0"/>
              <a:t>r4 and r5 receive (</a:t>
            </a:r>
            <a:r>
              <a:rPr lang="en-US" b="1" i="1" dirty="0" err="1"/>
              <a:t>order#,req</a:t>
            </a:r>
            <a:r>
              <a:rPr lang="en-US" b="1" i="1" dirty="0"/>
              <a:t>) in both ex1 and ex2</a:t>
            </a:r>
          </a:p>
          <a:p>
            <a:r>
              <a:rPr lang="en-US" b="1" i="1" dirty="0"/>
              <a:t>r6 and r7 receive </a:t>
            </a:r>
            <a:r>
              <a:rPr lang="en-US" b="1" i="1" dirty="0">
                <a:solidFill>
                  <a:srgbClr val="1E00D2"/>
                </a:solidFill>
              </a:rPr>
              <a:t>(order#,req2)</a:t>
            </a:r>
            <a:r>
              <a:rPr lang="en-US" b="1" i="1" dirty="0"/>
              <a:t> in both ex1 and ex2</a:t>
            </a:r>
          </a:p>
          <a:p>
            <a:endParaRPr lang="en-US" b="1" i="1" dirty="0"/>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39624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80010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35651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blinds(horizontal)">
                                      <p:cBhvr>
                                        <p:cTn id="7" dur="500"/>
                                        <p:tgtEl>
                                          <p:spTgt spid="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blinds(horizontal)">
                                      <p:cBhvr>
                                        <p:cTn id="1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3" name="Content Placeholder 2"/>
          <p:cNvSpPr>
            <a:spLocks noGrp="1"/>
          </p:cNvSpPr>
          <p:nvPr>
            <p:ph idx="1"/>
          </p:nvPr>
        </p:nvSpPr>
        <p:spPr>
          <a:xfrm>
            <a:off x="366183" y="1152525"/>
            <a:ext cx="8664576" cy="5111750"/>
          </a:xfrm>
        </p:spPr>
        <p:txBody>
          <a:bodyPr/>
          <a:lstStyle/>
          <a:p>
            <a:r>
              <a:rPr lang="en-US" dirty="0"/>
              <a:t>Assume no other message is delivered while r1 is the primary</a:t>
            </a:r>
          </a:p>
          <a:p>
            <a:pPr lvl="1"/>
            <a:r>
              <a:rPr lang="en-US" dirty="0"/>
              <a:t>due to asynchrony</a:t>
            </a:r>
            <a:r>
              <a:rPr lang="en-US" sz="2200" dirty="0"/>
              <a:t> </a:t>
            </a:r>
          </a:p>
          <a:p>
            <a:pPr lvl="1"/>
            <a:endParaRPr lang="en-US" sz="2200" dirty="0"/>
          </a:p>
          <a:p>
            <a:r>
              <a:rPr lang="en-US" dirty="0"/>
              <a:t>When this occurs, PBFT elects a new primary</a:t>
            </a:r>
          </a:p>
          <a:p>
            <a:pPr lvl="1"/>
            <a:r>
              <a:rPr lang="en-US" dirty="0"/>
              <a:t>Say r7 is the new primary</a:t>
            </a:r>
          </a:p>
          <a:p>
            <a:pPr lvl="1">
              <a:buNone/>
            </a:pPr>
            <a:endParaRPr lang="en-US" sz="1600" dirty="0"/>
          </a:p>
          <a:p>
            <a:r>
              <a:rPr lang="en-US" dirty="0"/>
              <a:t>Moreover, in both executions </a:t>
            </a:r>
          </a:p>
          <a:p>
            <a:pPr lvl="1"/>
            <a:r>
              <a:rPr lang="en-US" dirty="0"/>
              <a:t>r1 and r2 become temporarily partitioned from other replicas</a:t>
            </a:r>
          </a:p>
          <a:p>
            <a:pPr lvl="1"/>
            <a:r>
              <a:rPr lang="en-US" dirty="0"/>
              <a:t>r3 is malicious and pretends have not received any message from r1</a:t>
            </a:r>
          </a:p>
          <a:p>
            <a:pPr lvl="1">
              <a:buNone/>
            </a:pPr>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27</a:t>
            </a:fld>
            <a:endParaRPr lang="fr-FR" dirty="0"/>
          </a:p>
        </p:txBody>
      </p:sp>
      <p:pic>
        <p:nvPicPr>
          <p:cNvPr id="6" name="Picture 5" descr="devil.gif"/>
          <p:cNvPicPr>
            <a:picLocks noChangeAspect="1"/>
          </p:cNvPicPr>
          <p:nvPr/>
        </p:nvPicPr>
        <p:blipFill>
          <a:blip r:embed="rId2"/>
          <a:stretch>
            <a:fillRect/>
          </a:stretch>
        </p:blipFill>
        <p:spPr>
          <a:xfrm>
            <a:off x="936173" y="4382279"/>
            <a:ext cx="644909" cy="609599"/>
          </a:xfrm>
          <a:prstGeom prst="rect">
            <a:avLst/>
          </a:prstGeom>
        </p:spPr>
      </p:pic>
    </p:spTree>
    <p:extLst>
      <p:ext uri="{BB962C8B-B14F-4D97-AF65-F5344CB8AC3E}">
        <p14:creationId xmlns:p14="http://schemas.microsoft.com/office/powerpoint/2010/main" val="41480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28</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2552806" y="990601"/>
            <a:ext cx="8539517" cy="1006429"/>
          </a:xfrm>
          <a:prstGeom prst="rect">
            <a:avLst/>
          </a:prstGeom>
          <a:noFill/>
        </p:spPr>
        <p:txBody>
          <a:bodyPr wrap="none" rtlCol="0">
            <a:spAutoFit/>
          </a:bodyPr>
          <a:lstStyle/>
          <a:p>
            <a:r>
              <a:rPr lang="en-US" b="1" i="1" dirty="0"/>
              <a:t>r7 asks all replicas: what happened while r1 was the primary? </a:t>
            </a:r>
          </a:p>
          <a:p>
            <a:endParaRPr lang="en-US" b="1" i="1" dirty="0"/>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
        <p:nvSpPr>
          <p:cNvPr id="74" name="TextBox 73"/>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75" name="TextBox 74"/>
          <p:cNvSpPr txBox="1"/>
          <p:nvPr/>
        </p:nvSpPr>
        <p:spPr>
          <a:xfrm>
            <a:off x="9296401" y="1752600"/>
            <a:ext cx="639919" cy="397032"/>
          </a:xfrm>
          <a:prstGeom prst="rect">
            <a:avLst/>
          </a:prstGeom>
          <a:noFill/>
        </p:spPr>
        <p:txBody>
          <a:bodyPr wrap="none" rtlCol="0">
            <a:spAutoFit/>
          </a:bodyPr>
          <a:lstStyle/>
          <a:p>
            <a:r>
              <a:rPr lang="en-US" dirty="0"/>
              <a:t>ex2</a:t>
            </a:r>
          </a:p>
        </p:txBody>
      </p:sp>
    </p:spTree>
    <p:extLst>
      <p:ext uri="{BB962C8B-B14F-4D97-AF65-F5344CB8AC3E}">
        <p14:creationId xmlns:p14="http://schemas.microsoft.com/office/powerpoint/2010/main" val="4116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92"/>
                                        </p:tgtEl>
                                        <p:attrNameLst>
                                          <p:attrName>style.opacity</p:attrName>
                                        </p:attrNameLst>
                                      </p:cBhvr>
                                      <p:to>
                                        <p:strVal val="0.1"/>
                                      </p:to>
                                    </p:set>
                                    <p:animEffect filter="image" prLst="opacity: 0.1">
                                      <p:cBhvr rctx="IE">
                                        <p:cTn id="46" dur="indefinite"/>
                                        <p:tgtEl>
                                          <p:spTgt spid="92"/>
                                        </p:tgtEl>
                                      </p:cBhvr>
                                    </p:animEffect>
                                  </p:childTnLst>
                                </p:cTn>
                              </p:par>
                              <p:par>
                                <p:cTn id="47" presetID="9" presetClass="emph" presetSubtype="0" grpId="0" nodeType="withEffect">
                                  <p:stCondLst>
                                    <p:cond delay="0"/>
                                  </p:stCondLst>
                                  <p:childTnLst>
                                    <p:set>
                                      <p:cBhvr rctx="PPT">
                                        <p:cTn id="48" dur="indefinite"/>
                                        <p:tgtEl>
                                          <p:spTgt spid="93"/>
                                        </p:tgtEl>
                                        <p:attrNameLst>
                                          <p:attrName>style.opacity</p:attrName>
                                        </p:attrNameLst>
                                      </p:cBhvr>
                                      <p:to>
                                        <p:strVal val="0.1"/>
                                      </p:to>
                                    </p:set>
                                    <p:animEffect filter="image" prLst="opacity: 0.1">
                                      <p:cBhvr rctx="IE">
                                        <p:cTn id="49" dur="indefinite"/>
                                        <p:tgtEl>
                                          <p:spTgt spid="93"/>
                                        </p:tgtEl>
                                      </p:cBhvr>
                                    </p:animEffect>
                                  </p:childTnLst>
                                </p:cTn>
                              </p:par>
                              <p:par>
                                <p:cTn id="50" presetID="9" presetClass="emph" presetSubtype="0" grpId="0" nodeType="withEffect">
                                  <p:stCondLst>
                                    <p:cond delay="0"/>
                                  </p:stCondLst>
                                  <p:childTnLst>
                                    <p:set>
                                      <p:cBhvr rctx="PPT">
                                        <p:cTn id="51" dur="indefinite"/>
                                        <p:tgtEl>
                                          <p:spTgt spid="18"/>
                                        </p:tgtEl>
                                        <p:attrNameLst>
                                          <p:attrName>style.opacity</p:attrName>
                                        </p:attrNameLst>
                                      </p:cBhvr>
                                      <p:to>
                                        <p:strVal val="0.1"/>
                                      </p:to>
                                    </p:set>
                                    <p:animEffect filter="image" prLst="opacity: 0.1">
                                      <p:cBhvr rctx="IE">
                                        <p:cTn id="52" dur="indefinite"/>
                                        <p:tgtEl>
                                          <p:spTgt spid="18"/>
                                        </p:tgtEl>
                                      </p:cBhvr>
                                    </p:animEffect>
                                  </p:childTnLst>
                                </p:cTn>
                              </p:par>
                              <p:par>
                                <p:cTn id="53" presetID="9" presetClass="emph" presetSubtype="0" grpId="0" nodeType="withEffect">
                                  <p:stCondLst>
                                    <p:cond delay="0"/>
                                  </p:stCondLst>
                                  <p:childTnLst>
                                    <p:set>
                                      <p:cBhvr rctx="PPT">
                                        <p:cTn id="54" dur="indefinite"/>
                                        <p:tgtEl>
                                          <p:spTgt spid="26"/>
                                        </p:tgtEl>
                                        <p:attrNameLst>
                                          <p:attrName>style.opacity</p:attrName>
                                        </p:attrNameLst>
                                      </p:cBhvr>
                                      <p:to>
                                        <p:strVal val="0.1"/>
                                      </p:to>
                                    </p:set>
                                    <p:animEffect filter="image" prLst="opacity: 0.1">
                                      <p:cBhvr rctx="IE">
                                        <p:cTn id="55" dur="indefinite"/>
                                        <p:tgtEl>
                                          <p:spTgt spid="26"/>
                                        </p:tgtEl>
                                      </p:cBhvr>
                                    </p:animEffect>
                                  </p:childTnLst>
                                </p:cTn>
                              </p:par>
                              <p:par>
                                <p:cTn id="56" presetID="9" presetClass="emph" presetSubtype="0" grpId="0" nodeType="withEffect">
                                  <p:stCondLst>
                                    <p:cond delay="0"/>
                                  </p:stCondLst>
                                  <p:childTnLst>
                                    <p:set>
                                      <p:cBhvr rctx="PPT">
                                        <p:cTn id="57" dur="indefinite"/>
                                        <p:tgtEl>
                                          <p:spTgt spid="67"/>
                                        </p:tgtEl>
                                        <p:attrNameLst>
                                          <p:attrName>style.opacity</p:attrName>
                                        </p:attrNameLst>
                                      </p:cBhvr>
                                      <p:to>
                                        <p:strVal val="0.1"/>
                                      </p:to>
                                    </p:set>
                                    <p:animEffect filter="image" prLst="opacity: 0.1">
                                      <p:cBhvr rctx="IE">
                                        <p:cTn id="58" dur="indefinite"/>
                                        <p:tgtEl>
                                          <p:spTgt spid="67"/>
                                        </p:tgtEl>
                                      </p:cBhvr>
                                    </p:animEffect>
                                  </p:childTnLst>
                                </p:cTn>
                              </p:par>
                              <p:par>
                                <p:cTn id="59" presetID="9" presetClass="emph" presetSubtype="0" grpId="0" nodeType="withEffect">
                                  <p:stCondLst>
                                    <p:cond delay="0"/>
                                  </p:stCondLst>
                                  <p:childTnLst>
                                    <p:set>
                                      <p:cBhvr rctx="PPT">
                                        <p:cTn id="60" dur="indefinite"/>
                                        <p:tgtEl>
                                          <p:spTgt spid="69"/>
                                        </p:tgtEl>
                                        <p:attrNameLst>
                                          <p:attrName>style.opacity</p:attrName>
                                        </p:attrNameLst>
                                      </p:cBhvr>
                                      <p:to>
                                        <p:strVal val="0.1"/>
                                      </p:to>
                                    </p:set>
                                    <p:animEffect filter="image" prLst="opacity: 0.1">
                                      <p:cBhvr rctx="IE">
                                        <p:cTn id="61" dur="indefinite"/>
                                        <p:tgtEl>
                                          <p:spTgt spid="69"/>
                                        </p:tgtEl>
                                      </p:cBhvr>
                                    </p:animEffect>
                                  </p:childTnLst>
                                </p:cTn>
                              </p:par>
                              <p:par>
                                <p:cTn id="62" presetID="9" presetClass="emph" presetSubtype="0" grpId="0" nodeType="withEffect">
                                  <p:stCondLst>
                                    <p:cond delay="0"/>
                                  </p:stCondLst>
                                  <p:childTnLst>
                                    <p:set>
                                      <p:cBhvr rctx="PPT">
                                        <p:cTn id="63" dur="indefinite"/>
                                        <p:tgtEl>
                                          <p:spTgt spid="99"/>
                                        </p:tgtEl>
                                        <p:attrNameLst>
                                          <p:attrName>style.opacity</p:attrName>
                                        </p:attrNameLst>
                                      </p:cBhvr>
                                      <p:to>
                                        <p:strVal val="0.1"/>
                                      </p:to>
                                    </p:set>
                                    <p:animEffect filter="image" prLst="opacity: 0.1">
                                      <p:cBhvr rctx="IE">
                                        <p:cTn id="64" dur="indefinite"/>
                                        <p:tgtEl>
                                          <p:spTgt spid="99"/>
                                        </p:tgtEl>
                                      </p:cBhvr>
                                    </p:animEffect>
                                  </p:childTnLst>
                                </p:cTn>
                              </p:par>
                              <p:par>
                                <p:cTn id="65" presetID="9" presetClass="emph" presetSubtype="0" grpId="0" nodeType="withEffect">
                                  <p:stCondLst>
                                    <p:cond delay="0"/>
                                  </p:stCondLst>
                                  <p:childTnLst>
                                    <p:set>
                                      <p:cBhvr rctx="PPT">
                                        <p:cTn id="66" dur="indefinite"/>
                                        <p:tgtEl>
                                          <p:spTgt spid="100"/>
                                        </p:tgtEl>
                                        <p:attrNameLst>
                                          <p:attrName>style.opacity</p:attrName>
                                        </p:attrNameLst>
                                      </p:cBhvr>
                                      <p:to>
                                        <p:strVal val="0.1"/>
                                      </p:to>
                                    </p:set>
                                    <p:animEffect filter="image" prLst="opacity: 0.1">
                                      <p:cBhvr rctx="IE">
                                        <p:cTn id="67" dur="indefinite"/>
                                        <p:tgtEl>
                                          <p:spTgt spid="10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blinds(horizontal)">
                                      <p:cBhvr>
                                        <p:cTn id="7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29</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6" name="TextBox 35"/>
          <p:cNvSpPr txBox="1"/>
          <p:nvPr/>
        </p:nvSpPr>
        <p:spPr>
          <a:xfrm>
            <a:off x="3886202" y="914401"/>
            <a:ext cx="5386411" cy="1615827"/>
          </a:xfrm>
          <a:prstGeom prst="rect">
            <a:avLst/>
          </a:prstGeom>
          <a:noFill/>
        </p:spPr>
        <p:txBody>
          <a:bodyPr wrap="none" rtlCol="0">
            <a:spAutoFit/>
          </a:bodyPr>
          <a:lstStyle/>
          <a:p>
            <a:r>
              <a:rPr lang="en-US" b="1" i="1" dirty="0"/>
              <a:t>r1,r2 do not reply… (asynchrony)</a:t>
            </a:r>
          </a:p>
          <a:p>
            <a:r>
              <a:rPr lang="en-US" b="1" i="1" dirty="0"/>
              <a:t>r3 (malicious): I did not see anything…</a:t>
            </a:r>
          </a:p>
          <a:p>
            <a:r>
              <a:rPr lang="en-US" b="1" i="1" dirty="0"/>
              <a:t>r4,r5: we saw (</a:t>
            </a:r>
            <a:r>
              <a:rPr lang="en-US" b="1" i="1" dirty="0" err="1"/>
              <a:t>order#,req</a:t>
            </a:r>
            <a:r>
              <a:rPr lang="en-US" b="1" i="1" dirty="0"/>
              <a:t>) from r1</a:t>
            </a:r>
          </a:p>
          <a:p>
            <a:r>
              <a:rPr lang="en-US" b="1" i="1" dirty="0"/>
              <a:t>r6,r7: we saw </a:t>
            </a:r>
            <a:r>
              <a:rPr lang="en-US" b="1" i="1" dirty="0">
                <a:solidFill>
                  <a:srgbClr val="1E00D2"/>
                </a:solidFill>
              </a:rPr>
              <a:t>(order#,req2) from r1</a:t>
            </a:r>
          </a:p>
          <a:p>
            <a:endParaRPr lang="en-US" dirty="0"/>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92964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Tree>
    <p:extLst>
      <p:ext uri="{BB962C8B-B14F-4D97-AF65-F5344CB8AC3E}">
        <p14:creationId xmlns:p14="http://schemas.microsoft.com/office/powerpoint/2010/main" val="1500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92"/>
                                        </p:tgtEl>
                                        <p:attrNameLst>
                                          <p:attrName>style.opacity</p:attrName>
                                        </p:attrNameLst>
                                      </p:cBhvr>
                                      <p:to>
                                        <p:strVal val="0.1"/>
                                      </p:to>
                                    </p:set>
                                    <p:animEffect filter="image" prLst="opacity: 0.1">
                                      <p:cBhvr rctx="IE">
                                        <p:cTn id="49" dur="indefinite"/>
                                        <p:tgtEl>
                                          <p:spTgt spid="92"/>
                                        </p:tgtEl>
                                      </p:cBhvr>
                                    </p:animEffect>
                                  </p:childTnLst>
                                </p:cTn>
                              </p:par>
                              <p:par>
                                <p:cTn id="50" presetID="9" presetClass="emph" presetSubtype="0" grpId="0" nodeType="withEffect">
                                  <p:stCondLst>
                                    <p:cond delay="0"/>
                                  </p:stCondLst>
                                  <p:childTnLst>
                                    <p:set>
                                      <p:cBhvr rctx="PPT">
                                        <p:cTn id="51" dur="indefinite"/>
                                        <p:tgtEl>
                                          <p:spTgt spid="93"/>
                                        </p:tgtEl>
                                        <p:attrNameLst>
                                          <p:attrName>style.opacity</p:attrName>
                                        </p:attrNameLst>
                                      </p:cBhvr>
                                      <p:to>
                                        <p:strVal val="0.1"/>
                                      </p:to>
                                    </p:set>
                                    <p:animEffect filter="image" prLst="opacity: 0.1">
                                      <p:cBhvr rctx="IE">
                                        <p:cTn id="52" dur="indefinite"/>
                                        <p:tgtEl>
                                          <p:spTgt spid="93"/>
                                        </p:tgtEl>
                                      </p:cBhvr>
                                    </p:animEffect>
                                  </p:childTnLst>
                                </p:cTn>
                              </p:par>
                              <p:par>
                                <p:cTn id="53" presetID="9" presetClass="emph" presetSubtype="0" grpId="0" nodeType="withEffect">
                                  <p:stCondLst>
                                    <p:cond delay="0"/>
                                  </p:stCondLst>
                                  <p:childTnLst>
                                    <p:set>
                                      <p:cBhvr rctx="PPT">
                                        <p:cTn id="54" dur="indefinite"/>
                                        <p:tgtEl>
                                          <p:spTgt spid="67"/>
                                        </p:tgtEl>
                                        <p:attrNameLst>
                                          <p:attrName>style.opacity</p:attrName>
                                        </p:attrNameLst>
                                      </p:cBhvr>
                                      <p:to>
                                        <p:strVal val="0.1"/>
                                      </p:to>
                                    </p:set>
                                    <p:animEffect filter="image" prLst="opacity: 0.1">
                                      <p:cBhvr rctx="IE">
                                        <p:cTn id="55" dur="indefinite"/>
                                        <p:tgtEl>
                                          <p:spTgt spid="67"/>
                                        </p:tgtEl>
                                      </p:cBhvr>
                                    </p:animEffect>
                                  </p:childTnLst>
                                </p:cTn>
                              </p:par>
                              <p:par>
                                <p:cTn id="56" presetID="9" presetClass="emph" presetSubtype="0" grpId="0" nodeType="withEffect">
                                  <p:stCondLst>
                                    <p:cond delay="0"/>
                                  </p:stCondLst>
                                  <p:childTnLst>
                                    <p:set>
                                      <p:cBhvr rctx="PPT">
                                        <p:cTn id="57" dur="indefinite"/>
                                        <p:tgtEl>
                                          <p:spTgt spid="69"/>
                                        </p:tgtEl>
                                        <p:attrNameLst>
                                          <p:attrName>style.opacity</p:attrName>
                                        </p:attrNameLst>
                                      </p:cBhvr>
                                      <p:to>
                                        <p:strVal val="0.1"/>
                                      </p:to>
                                    </p:set>
                                    <p:animEffect filter="image" prLst="opacity: 0.1">
                                      <p:cBhvr rctx="IE">
                                        <p:cTn id="58" dur="indefinite"/>
                                        <p:tgtEl>
                                          <p:spTgt spid="69"/>
                                        </p:tgtEl>
                                      </p:cBhvr>
                                    </p:animEffect>
                                  </p:childTnLst>
                                </p:cTn>
                              </p:par>
                              <p:par>
                                <p:cTn id="59" presetID="9" presetClass="emph" presetSubtype="0" grpId="0" nodeType="withEffect">
                                  <p:stCondLst>
                                    <p:cond delay="0"/>
                                  </p:stCondLst>
                                  <p:childTnLst>
                                    <p:set>
                                      <p:cBhvr rctx="PPT">
                                        <p:cTn id="60" dur="indefinite"/>
                                        <p:tgtEl>
                                          <p:spTgt spid="99"/>
                                        </p:tgtEl>
                                        <p:attrNameLst>
                                          <p:attrName>style.opacity</p:attrName>
                                        </p:attrNameLst>
                                      </p:cBhvr>
                                      <p:to>
                                        <p:strVal val="0.1"/>
                                      </p:to>
                                    </p:set>
                                    <p:animEffect filter="image" prLst="opacity: 0.1">
                                      <p:cBhvr rctx="IE">
                                        <p:cTn id="61" dur="indefinite"/>
                                        <p:tgtEl>
                                          <p:spTgt spid="99"/>
                                        </p:tgtEl>
                                      </p:cBhvr>
                                    </p:animEffect>
                                  </p:childTnLst>
                                </p:cTn>
                              </p:par>
                              <p:par>
                                <p:cTn id="62" presetID="9" presetClass="emph" presetSubtype="0" grpId="0" nodeType="withEffect">
                                  <p:stCondLst>
                                    <p:cond delay="0"/>
                                  </p:stCondLst>
                                  <p:childTnLst>
                                    <p:set>
                                      <p:cBhvr rctx="PPT">
                                        <p:cTn id="63" dur="indefinite"/>
                                        <p:tgtEl>
                                          <p:spTgt spid="100"/>
                                        </p:tgtEl>
                                        <p:attrNameLst>
                                          <p:attrName>style.opacity</p:attrName>
                                        </p:attrNameLst>
                                      </p:cBhvr>
                                      <p:to>
                                        <p:strVal val="0.1"/>
                                      </p:to>
                                    </p:set>
                                    <p:animEffect filter="image" prLst="opacity: 0.1">
                                      <p:cBhvr rctx="IE">
                                        <p:cTn id="64" dur="indefinite"/>
                                        <p:tgtEl>
                                          <p:spTgt spid="100"/>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1"/>
                                      </p:to>
                                    </p:set>
                                    <p:animEffect filter="image" prLst="opacity: 0.1">
                                      <p:cBhvr rctx="IE">
                                        <p:cTn id="67" dur="indefinite"/>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blinds(horizontal)">
                                      <p:cBhvr>
                                        <p:cTn id="72" dur="500"/>
                                        <p:tgtEl>
                                          <p:spTgt spid="3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6">
                                            <p:txEl>
                                              <p:pRg st="1" end="1"/>
                                            </p:txEl>
                                          </p:spTgt>
                                        </p:tgtEl>
                                        <p:attrNameLst>
                                          <p:attrName>style.visibility</p:attrName>
                                        </p:attrNameLst>
                                      </p:cBhvr>
                                      <p:to>
                                        <p:strVal val="visible"/>
                                      </p:to>
                                    </p:set>
                                    <p:animEffect transition="in" filter="blinds(horizontal)">
                                      <p:cBhvr>
                                        <p:cTn id="77" dur="500"/>
                                        <p:tgtEl>
                                          <p:spTgt spid="3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6">
                                            <p:txEl>
                                              <p:pRg st="2" end="2"/>
                                            </p:txEl>
                                          </p:spTgt>
                                        </p:tgtEl>
                                        <p:attrNameLst>
                                          <p:attrName>style.visibility</p:attrName>
                                        </p:attrNameLst>
                                      </p:cBhvr>
                                      <p:to>
                                        <p:strVal val="visible"/>
                                      </p:to>
                                    </p:set>
                                    <p:animEffect transition="in" filter="blinds(horizontal)">
                                      <p:cBhvr>
                                        <p:cTn id="82" dur="500"/>
                                        <p:tgtEl>
                                          <p:spTgt spid="3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6">
                                            <p:txEl>
                                              <p:pRg st="3" end="3"/>
                                            </p:txEl>
                                          </p:spTgt>
                                        </p:tgtEl>
                                        <p:attrNameLst>
                                          <p:attrName>style.visibility</p:attrName>
                                        </p:attrNameLst>
                                      </p:cBhvr>
                                      <p:to>
                                        <p:strVal val="visible"/>
                                      </p:to>
                                    </p:set>
                                    <p:animEffect transition="in" filter="blinds(horizontal)">
                                      <p:cBhvr>
                                        <p:cTn id="87" dur="500"/>
                                        <p:tgtEl>
                                          <p:spTgt spid="36">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0" nodeType="clickEffect">
                                  <p:stCondLst>
                                    <p:cond delay="0"/>
                                  </p:stCondLst>
                                  <p:childTnLst>
                                    <p:animEffect transition="out" filter="blinds(horizontal)">
                                      <p:cBhvr>
                                        <p:cTn id="91" dur="500"/>
                                        <p:tgtEl>
                                          <p:spTgt spid="36">
                                            <p:txEl>
                                              <p:pRg st="0" end="0"/>
                                            </p:txEl>
                                          </p:spTgt>
                                        </p:tgtEl>
                                      </p:cBhvr>
                                    </p:animEffect>
                                    <p:set>
                                      <p:cBhvr>
                                        <p:cTn id="92" dur="1" fill="hold">
                                          <p:stCondLst>
                                            <p:cond delay="499"/>
                                          </p:stCondLst>
                                        </p:cTn>
                                        <p:tgtEl>
                                          <p:spTgt spid="36">
                                            <p:txEl>
                                              <p:pRg st="0" end="0"/>
                                            </p:txEl>
                                          </p:spTgt>
                                        </p:tgtEl>
                                        <p:attrNameLst>
                                          <p:attrName>style.visibility</p:attrName>
                                        </p:attrNameLst>
                                      </p:cBhvr>
                                      <p:to>
                                        <p:strVal val="hidden"/>
                                      </p:to>
                                    </p:set>
                                  </p:childTnLst>
                                </p:cTn>
                              </p:par>
                              <p:par>
                                <p:cTn id="93" presetID="3" presetClass="exit" presetSubtype="10" fill="hold" grpId="0" nodeType="withEffect">
                                  <p:stCondLst>
                                    <p:cond delay="0"/>
                                  </p:stCondLst>
                                  <p:childTnLst>
                                    <p:animEffect transition="out" filter="blinds(horizontal)">
                                      <p:cBhvr>
                                        <p:cTn id="94" dur="500"/>
                                        <p:tgtEl>
                                          <p:spTgt spid="36">
                                            <p:txEl>
                                              <p:pRg st="1" end="1"/>
                                            </p:txEl>
                                          </p:spTgt>
                                        </p:tgtEl>
                                      </p:cBhvr>
                                    </p:animEffect>
                                    <p:set>
                                      <p:cBhvr>
                                        <p:cTn id="95" dur="1" fill="hold">
                                          <p:stCondLst>
                                            <p:cond delay="499"/>
                                          </p:stCondLst>
                                        </p:cTn>
                                        <p:tgtEl>
                                          <p:spTgt spid="36">
                                            <p:txEl>
                                              <p:pRg st="1" end="1"/>
                                            </p:txEl>
                                          </p:spTgt>
                                        </p:tgtEl>
                                        <p:attrNameLst>
                                          <p:attrName>style.visibility</p:attrName>
                                        </p:attrNameLst>
                                      </p:cBhvr>
                                      <p:to>
                                        <p:strVal val="hidden"/>
                                      </p:to>
                                    </p:set>
                                  </p:childTnLst>
                                </p:cTn>
                              </p:par>
                              <p:par>
                                <p:cTn id="96" presetID="3" presetClass="exit" presetSubtype="10" fill="hold" grpId="0" nodeType="withEffect">
                                  <p:stCondLst>
                                    <p:cond delay="0"/>
                                  </p:stCondLst>
                                  <p:childTnLst>
                                    <p:animEffect transition="out" filter="blinds(horizontal)">
                                      <p:cBhvr>
                                        <p:cTn id="97" dur="500"/>
                                        <p:tgtEl>
                                          <p:spTgt spid="36">
                                            <p:txEl>
                                              <p:pRg st="2" end="2"/>
                                            </p:txEl>
                                          </p:spTgt>
                                        </p:tgtEl>
                                      </p:cBhvr>
                                    </p:animEffect>
                                    <p:set>
                                      <p:cBhvr>
                                        <p:cTn id="98" dur="1" fill="hold">
                                          <p:stCondLst>
                                            <p:cond delay="499"/>
                                          </p:stCondLst>
                                        </p:cTn>
                                        <p:tgtEl>
                                          <p:spTgt spid="36">
                                            <p:txEl>
                                              <p:pRg st="2" end="2"/>
                                            </p:txEl>
                                          </p:spTgt>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36">
                                            <p:txEl>
                                              <p:pRg st="3" end="3"/>
                                            </p:txEl>
                                          </p:spTgt>
                                        </p:tgtEl>
                                      </p:cBhvr>
                                    </p:animEffect>
                                    <p:set>
                                      <p:cBhvr>
                                        <p:cTn id="101" dur="1" fill="hold">
                                          <p:stCondLst>
                                            <p:cond delay="499"/>
                                          </p:stCondLst>
                                        </p:cTn>
                                        <p:tgtEl>
                                          <p:spTgt spid="3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36" grpId="0" uiExpand="1" build="allAtOnce"/>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Tolerance (BFT)</a:t>
            </a:r>
          </a:p>
        </p:txBody>
      </p:sp>
      <p:sp>
        <p:nvSpPr>
          <p:cNvPr id="3" name="Content Placeholder 2"/>
          <p:cNvSpPr>
            <a:spLocks noGrp="1"/>
          </p:cNvSpPr>
          <p:nvPr>
            <p:ph idx="1"/>
          </p:nvPr>
        </p:nvSpPr>
        <p:spPr/>
        <p:txBody>
          <a:bodyPr/>
          <a:lstStyle/>
          <a:p>
            <a:r>
              <a:rPr lang="en-US" b="1" dirty="0"/>
              <a:t>Malicious behavior typically modeled with arbitrary faults</a:t>
            </a:r>
          </a:p>
          <a:p>
            <a:endParaRPr lang="en-US" dirty="0"/>
          </a:p>
          <a:p>
            <a:r>
              <a:rPr lang="en-US" b="1" dirty="0"/>
              <a:t>For historical reasons* arbitrary faults are also called Byzantine faults</a:t>
            </a:r>
          </a:p>
          <a:p>
            <a:endParaRPr lang="en-US" dirty="0"/>
          </a:p>
          <a:p>
            <a:r>
              <a:rPr lang="en-US" b="1" dirty="0"/>
              <a:t>Examples of arbitrary faults</a:t>
            </a:r>
          </a:p>
          <a:p>
            <a:pPr lvl="1"/>
            <a:r>
              <a:rPr lang="en-US" dirty="0"/>
              <a:t>Bugs</a:t>
            </a:r>
          </a:p>
          <a:p>
            <a:pPr lvl="1"/>
            <a:r>
              <a:rPr lang="en-US" dirty="0"/>
              <a:t>Intrusions</a:t>
            </a:r>
          </a:p>
          <a:p>
            <a:pPr lvl="1"/>
            <a:r>
              <a:rPr lang="en-US" dirty="0"/>
              <a:t>Rogue administrator(s) (e.g., in blockchain)</a:t>
            </a:r>
          </a:p>
          <a:p>
            <a:pPr marL="0" indent="0">
              <a:buNone/>
            </a:pPr>
            <a:endParaRPr lang="en-US" dirty="0"/>
          </a:p>
          <a:p>
            <a:pPr>
              <a:buNone/>
            </a:pPr>
            <a:r>
              <a:rPr lang="en-US" sz="1400" b="1" dirty="0">
                <a:solidFill>
                  <a:schemeClr val="tx2"/>
                </a:solidFill>
              </a:rPr>
              <a:t>* L. </a:t>
            </a:r>
            <a:r>
              <a:rPr lang="en-US" sz="1400" b="1" dirty="0" err="1">
                <a:solidFill>
                  <a:schemeClr val="tx2"/>
                </a:solidFill>
              </a:rPr>
              <a:t>Lamport</a:t>
            </a:r>
            <a:r>
              <a:rPr lang="en-US" sz="1400" b="1" dirty="0">
                <a:solidFill>
                  <a:schemeClr val="tx2"/>
                </a:solidFill>
              </a:rPr>
              <a:t>, R. E. </a:t>
            </a:r>
            <a:r>
              <a:rPr lang="en-US" sz="1400" b="1" dirty="0" err="1">
                <a:solidFill>
                  <a:schemeClr val="tx2"/>
                </a:solidFill>
              </a:rPr>
              <a:t>Shostak</a:t>
            </a:r>
            <a:r>
              <a:rPr lang="en-US" sz="1400" b="1" dirty="0">
                <a:solidFill>
                  <a:schemeClr val="tx2"/>
                </a:solidFill>
              </a:rPr>
              <a:t>, M. C. Pease: The Byzantine Generals Problem.  ACM Trans. Program. Lang. Syst. 4(3): 382-401 (1982)</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a:t>
            </a:fld>
            <a:endParaRPr lang="fr-FR" dirty="0"/>
          </a:p>
        </p:txBody>
      </p:sp>
    </p:spTree>
    <p:extLst>
      <p:ext uri="{BB962C8B-B14F-4D97-AF65-F5344CB8AC3E}">
        <p14:creationId xmlns:p14="http://schemas.microsoft.com/office/powerpoint/2010/main" val="21394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2 phases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30</a:t>
            </a:fld>
            <a:endParaRPr lang="fr-FR" dirty="0"/>
          </a:p>
        </p:txBody>
      </p:sp>
      <p:sp>
        <p:nvSpPr>
          <p:cNvPr id="6" name="Line 4"/>
          <p:cNvSpPr>
            <a:spLocks noChangeShapeType="1"/>
          </p:cNvSpPr>
          <p:nvPr/>
        </p:nvSpPr>
        <p:spPr bwMode="auto">
          <a:xfrm>
            <a:off x="2514600" y="2514600"/>
            <a:ext cx="3810000" cy="0"/>
          </a:xfrm>
          <a:prstGeom prst="line">
            <a:avLst/>
          </a:prstGeom>
          <a:noFill/>
          <a:ln w="9525">
            <a:solidFill>
              <a:schemeClr val="tx1"/>
            </a:solidFill>
            <a:round/>
            <a:headEnd/>
            <a:tailEnd/>
          </a:ln>
          <a:effectLst/>
        </p:spPr>
        <p:txBody>
          <a:bodyPr/>
          <a:lstStyle/>
          <a:p>
            <a:endParaRPr lang="en-US"/>
          </a:p>
        </p:txBody>
      </p:sp>
      <p:sp>
        <p:nvSpPr>
          <p:cNvPr id="7" name="Line 5"/>
          <p:cNvSpPr>
            <a:spLocks noChangeShapeType="1"/>
          </p:cNvSpPr>
          <p:nvPr/>
        </p:nvSpPr>
        <p:spPr bwMode="auto">
          <a:xfrm>
            <a:off x="2514600" y="3352800"/>
            <a:ext cx="3810000" cy="0"/>
          </a:xfrm>
          <a:prstGeom prst="line">
            <a:avLst/>
          </a:prstGeom>
          <a:noFill/>
          <a:ln w="9525">
            <a:solidFill>
              <a:schemeClr val="tx1"/>
            </a:solidFill>
            <a:round/>
            <a:headEnd/>
            <a:tailEnd/>
          </a:ln>
          <a:effectLst/>
        </p:spPr>
        <p:txBody>
          <a:bodyPr/>
          <a:lstStyle/>
          <a:p>
            <a:endParaRPr lang="en-US"/>
          </a:p>
        </p:txBody>
      </p:sp>
      <p:sp>
        <p:nvSpPr>
          <p:cNvPr id="8" name="Line 6"/>
          <p:cNvSpPr>
            <a:spLocks noChangeShapeType="1"/>
          </p:cNvSpPr>
          <p:nvPr/>
        </p:nvSpPr>
        <p:spPr bwMode="auto">
          <a:xfrm>
            <a:off x="2514600" y="3657600"/>
            <a:ext cx="3810000" cy="0"/>
          </a:xfrm>
          <a:prstGeom prst="line">
            <a:avLst/>
          </a:prstGeom>
          <a:noFill/>
          <a:ln w="9525">
            <a:solidFill>
              <a:schemeClr val="tx1"/>
            </a:solidFill>
            <a:round/>
            <a:headEnd/>
            <a:tailEnd/>
          </a:ln>
          <a:effectLst/>
        </p:spPr>
        <p:txBody>
          <a:bodyPr/>
          <a:lstStyle/>
          <a:p>
            <a:endParaRPr lang="en-US"/>
          </a:p>
        </p:txBody>
      </p:sp>
      <p:sp>
        <p:nvSpPr>
          <p:cNvPr id="9" name="Line 7"/>
          <p:cNvSpPr>
            <a:spLocks noChangeShapeType="1"/>
          </p:cNvSpPr>
          <p:nvPr/>
        </p:nvSpPr>
        <p:spPr bwMode="auto">
          <a:xfrm>
            <a:off x="2514600" y="3962400"/>
            <a:ext cx="3810000" cy="0"/>
          </a:xfrm>
          <a:prstGeom prst="line">
            <a:avLst/>
          </a:pr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2514600" y="4267200"/>
            <a:ext cx="3810000" cy="0"/>
          </a:xfrm>
          <a:prstGeom prst="line">
            <a:avLst/>
          </a:prstGeom>
          <a:noFill/>
          <a:ln w="9525">
            <a:solidFill>
              <a:schemeClr val="tx1"/>
            </a:solidFill>
            <a:round/>
            <a:headEnd/>
            <a:tailEnd/>
          </a:ln>
          <a:effectLst/>
        </p:spPr>
        <p:txBody>
          <a:bodyPr/>
          <a:lstStyle/>
          <a:p>
            <a:endParaRPr lang="en-US"/>
          </a:p>
        </p:txBody>
      </p:sp>
      <p:sp>
        <p:nvSpPr>
          <p:cNvPr id="11" name="Text Box 9"/>
          <p:cNvSpPr txBox="1">
            <a:spLocks noChangeArrowheads="1"/>
          </p:cNvSpPr>
          <p:nvPr/>
        </p:nvSpPr>
        <p:spPr bwMode="auto">
          <a:xfrm>
            <a:off x="1752601" y="2286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sp>
        <p:nvSpPr>
          <p:cNvPr id="12" name="Text Box 10"/>
          <p:cNvSpPr txBox="1">
            <a:spLocks noChangeArrowheads="1"/>
          </p:cNvSpPr>
          <p:nvPr/>
        </p:nvSpPr>
        <p:spPr bwMode="auto">
          <a:xfrm>
            <a:off x="2057400" y="3048000"/>
            <a:ext cx="1725152"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r1 (primary) </a:t>
            </a:r>
          </a:p>
        </p:txBody>
      </p:sp>
      <p:sp>
        <p:nvSpPr>
          <p:cNvPr id="13" name="Text Box 11"/>
          <p:cNvSpPr txBox="1">
            <a:spLocks noChangeArrowheads="1"/>
          </p:cNvSpPr>
          <p:nvPr/>
        </p:nvSpPr>
        <p:spPr bwMode="auto">
          <a:xfrm>
            <a:off x="2057401" y="3429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r2 </a:t>
            </a:r>
          </a:p>
        </p:txBody>
      </p:sp>
      <p:sp>
        <p:nvSpPr>
          <p:cNvPr id="14" name="Text Box 12"/>
          <p:cNvSpPr txBox="1">
            <a:spLocks noChangeArrowheads="1"/>
          </p:cNvSpPr>
          <p:nvPr/>
        </p:nvSpPr>
        <p:spPr bwMode="auto">
          <a:xfrm>
            <a:off x="2057401" y="38100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r3 </a:t>
            </a:r>
          </a:p>
        </p:txBody>
      </p:sp>
      <p:sp>
        <p:nvSpPr>
          <p:cNvPr id="15" name="Text Box 13"/>
          <p:cNvSpPr txBox="1">
            <a:spLocks noChangeArrowheads="1"/>
          </p:cNvSpPr>
          <p:nvPr/>
        </p:nvSpPr>
        <p:spPr bwMode="auto">
          <a:xfrm>
            <a:off x="2057401" y="4114800"/>
            <a:ext cx="514885" cy="397032"/>
          </a:xfrm>
          <a:prstGeom prst="rect">
            <a:avLst/>
          </a:prstGeom>
          <a:noFill/>
          <a:ln w="9525" algn="ctr">
            <a:noFill/>
            <a:miter lim="800000"/>
            <a:headEnd/>
            <a:tailEnd/>
          </a:ln>
          <a:effectLst/>
        </p:spPr>
        <p:txBody>
          <a:bodyPr wrap="none">
            <a:spAutoFit/>
          </a:bodyPr>
          <a:lstStyle/>
          <a:p>
            <a:pPr>
              <a:buFontTx/>
              <a:buNone/>
            </a:pPr>
            <a:r>
              <a:rPr lang="en-US">
                <a:solidFill>
                  <a:schemeClr val="tx1"/>
                </a:solidFill>
              </a:rPr>
              <a:t>r4 </a:t>
            </a:r>
          </a:p>
        </p:txBody>
      </p:sp>
      <p:sp>
        <p:nvSpPr>
          <p:cNvPr id="16" name="Line 14"/>
          <p:cNvSpPr>
            <a:spLocks noChangeShapeType="1"/>
          </p:cNvSpPr>
          <p:nvPr/>
        </p:nvSpPr>
        <p:spPr bwMode="auto">
          <a:xfrm>
            <a:off x="3505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17" name="Line 15"/>
          <p:cNvSpPr>
            <a:spLocks noChangeShapeType="1"/>
          </p:cNvSpPr>
          <p:nvPr/>
        </p:nvSpPr>
        <p:spPr bwMode="auto">
          <a:xfrm>
            <a:off x="4038600" y="3352800"/>
            <a:ext cx="1143000" cy="304800"/>
          </a:xfrm>
          <a:prstGeom prst="line">
            <a:avLst/>
          </a:prstGeom>
          <a:noFill/>
          <a:ln w="9525">
            <a:solidFill>
              <a:schemeClr val="tx1"/>
            </a:solidFill>
            <a:round/>
            <a:headEnd/>
            <a:tailEnd type="triangle" w="med" len="med"/>
          </a:ln>
          <a:effectLst/>
        </p:spPr>
        <p:txBody>
          <a:bodyPr/>
          <a:lstStyle/>
          <a:p>
            <a:endParaRPr lang="en-US"/>
          </a:p>
        </p:txBody>
      </p:sp>
      <p:sp>
        <p:nvSpPr>
          <p:cNvPr id="18" name="Line 16"/>
          <p:cNvSpPr>
            <a:spLocks noChangeShapeType="1"/>
          </p:cNvSpPr>
          <p:nvPr/>
        </p:nvSpPr>
        <p:spPr bwMode="auto">
          <a:xfrm>
            <a:off x="4038600" y="3352800"/>
            <a:ext cx="1143000" cy="609600"/>
          </a:xfrm>
          <a:prstGeom prst="line">
            <a:avLst/>
          </a:prstGeom>
          <a:noFill/>
          <a:ln w="9525">
            <a:solidFill>
              <a:schemeClr val="tx1"/>
            </a:solidFill>
            <a:round/>
            <a:headEnd/>
            <a:tailEnd type="triangle" w="med" len="med"/>
          </a:ln>
          <a:effectLst/>
        </p:spPr>
        <p:txBody>
          <a:bodyPr/>
          <a:lstStyle/>
          <a:p>
            <a:endParaRPr lang="en-US"/>
          </a:p>
        </p:txBody>
      </p:sp>
      <p:sp>
        <p:nvSpPr>
          <p:cNvPr id="21" name="Line 19"/>
          <p:cNvSpPr>
            <a:spLocks noChangeShapeType="1"/>
          </p:cNvSpPr>
          <p:nvPr/>
        </p:nvSpPr>
        <p:spPr bwMode="auto">
          <a:xfrm>
            <a:off x="5181600" y="33528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26" name="Line 24"/>
          <p:cNvSpPr>
            <a:spLocks noChangeShapeType="1"/>
          </p:cNvSpPr>
          <p:nvPr/>
        </p:nvSpPr>
        <p:spPr bwMode="auto">
          <a:xfrm flipV="1">
            <a:off x="5181600" y="3657600"/>
            <a:ext cx="990600" cy="304800"/>
          </a:xfrm>
          <a:prstGeom prst="line">
            <a:avLst/>
          </a:prstGeom>
          <a:noFill/>
          <a:ln w="9525">
            <a:solidFill>
              <a:schemeClr val="tx1"/>
            </a:solidFill>
            <a:round/>
            <a:headEnd/>
            <a:tailEnd type="triangle" w="med" len="med"/>
          </a:ln>
          <a:effectLst/>
        </p:spPr>
        <p:txBody>
          <a:bodyPr/>
          <a:lstStyle/>
          <a:p>
            <a:endParaRPr lang="en-US"/>
          </a:p>
        </p:txBody>
      </p:sp>
      <p:sp>
        <p:nvSpPr>
          <p:cNvPr id="48" name="Text Box 46"/>
          <p:cNvSpPr txBox="1">
            <a:spLocks noChangeArrowheads="1"/>
          </p:cNvSpPr>
          <p:nvPr/>
        </p:nvSpPr>
        <p:spPr bwMode="auto">
          <a:xfrm>
            <a:off x="2819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37" name="Line 6"/>
          <p:cNvSpPr>
            <a:spLocks noChangeShapeType="1"/>
          </p:cNvSpPr>
          <p:nvPr/>
        </p:nvSpPr>
        <p:spPr bwMode="auto">
          <a:xfrm>
            <a:off x="2514600" y="4572000"/>
            <a:ext cx="3810000" cy="0"/>
          </a:xfrm>
          <a:prstGeom prst="line">
            <a:avLst/>
          </a:prstGeom>
          <a:noFill/>
          <a:ln w="9525">
            <a:solidFill>
              <a:schemeClr val="tx1"/>
            </a:solidFill>
            <a:round/>
            <a:headEnd/>
            <a:tailEnd/>
          </a:ln>
          <a:effectLst/>
        </p:spPr>
        <p:txBody>
          <a:bodyPr/>
          <a:lstStyle/>
          <a:p>
            <a:endParaRPr lang="en-US"/>
          </a:p>
        </p:txBody>
      </p:sp>
      <p:sp>
        <p:nvSpPr>
          <p:cNvPr id="38" name="Line 7"/>
          <p:cNvSpPr>
            <a:spLocks noChangeShapeType="1"/>
          </p:cNvSpPr>
          <p:nvPr/>
        </p:nvSpPr>
        <p:spPr bwMode="auto">
          <a:xfrm>
            <a:off x="2514600" y="4876800"/>
            <a:ext cx="3810000" cy="0"/>
          </a:xfrm>
          <a:prstGeom prst="line">
            <a:avLst/>
          </a:prstGeom>
          <a:noFill/>
          <a:ln w="9525">
            <a:solidFill>
              <a:schemeClr val="tx1"/>
            </a:solidFill>
            <a:round/>
            <a:headEnd/>
            <a:tailEnd/>
          </a:ln>
          <a:effectLst/>
        </p:spPr>
        <p:txBody>
          <a:bodyPr/>
          <a:lstStyle/>
          <a:p>
            <a:endParaRPr lang="en-US"/>
          </a:p>
        </p:txBody>
      </p:sp>
      <p:sp>
        <p:nvSpPr>
          <p:cNvPr id="39" name="Line 8"/>
          <p:cNvSpPr>
            <a:spLocks noChangeShapeType="1"/>
          </p:cNvSpPr>
          <p:nvPr/>
        </p:nvSpPr>
        <p:spPr bwMode="auto">
          <a:xfrm>
            <a:off x="2514600" y="5181600"/>
            <a:ext cx="3810000" cy="0"/>
          </a:xfrm>
          <a:prstGeom prst="line">
            <a:avLst/>
          </a:prstGeom>
          <a:noFill/>
          <a:ln w="9525">
            <a:solidFill>
              <a:schemeClr val="tx1"/>
            </a:solidFill>
            <a:round/>
            <a:headEnd/>
            <a:tailEnd/>
          </a:ln>
          <a:effectLst/>
        </p:spPr>
        <p:txBody>
          <a:bodyPr/>
          <a:lstStyle/>
          <a:p>
            <a:endParaRPr lang="en-US"/>
          </a:p>
        </p:txBody>
      </p:sp>
      <p:sp>
        <p:nvSpPr>
          <p:cNvPr id="40" name="Text Box 11"/>
          <p:cNvSpPr txBox="1">
            <a:spLocks noChangeArrowheads="1"/>
          </p:cNvSpPr>
          <p:nvPr/>
        </p:nvSpPr>
        <p:spPr bwMode="auto">
          <a:xfrm>
            <a:off x="2041553" y="4343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r5 </a:t>
            </a:r>
          </a:p>
        </p:txBody>
      </p:sp>
      <p:sp>
        <p:nvSpPr>
          <p:cNvPr id="41" name="Text Box 12"/>
          <p:cNvSpPr txBox="1">
            <a:spLocks noChangeArrowheads="1"/>
          </p:cNvSpPr>
          <p:nvPr/>
        </p:nvSpPr>
        <p:spPr bwMode="auto">
          <a:xfrm>
            <a:off x="2041553" y="47244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r6 </a:t>
            </a:r>
          </a:p>
        </p:txBody>
      </p:sp>
      <p:sp>
        <p:nvSpPr>
          <p:cNvPr id="42" name="Text Box 13"/>
          <p:cNvSpPr txBox="1">
            <a:spLocks noChangeArrowheads="1"/>
          </p:cNvSpPr>
          <p:nvPr/>
        </p:nvSpPr>
        <p:spPr bwMode="auto">
          <a:xfrm>
            <a:off x="2041553" y="5029200"/>
            <a:ext cx="514885"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r7 </a:t>
            </a:r>
          </a:p>
        </p:txBody>
      </p:sp>
      <p:sp>
        <p:nvSpPr>
          <p:cNvPr id="44" name="Line 4"/>
          <p:cNvSpPr>
            <a:spLocks noChangeShapeType="1"/>
          </p:cNvSpPr>
          <p:nvPr/>
        </p:nvSpPr>
        <p:spPr bwMode="auto">
          <a:xfrm>
            <a:off x="2438400" y="5943600"/>
            <a:ext cx="3810000" cy="0"/>
          </a:xfrm>
          <a:prstGeom prst="line">
            <a:avLst/>
          </a:prstGeom>
          <a:noFill/>
          <a:ln w="9525">
            <a:solidFill>
              <a:schemeClr val="tx1"/>
            </a:solidFill>
            <a:round/>
            <a:headEnd/>
            <a:tailEnd/>
          </a:ln>
          <a:effectLst/>
        </p:spPr>
        <p:txBody>
          <a:bodyPr/>
          <a:lstStyle/>
          <a:p>
            <a:endParaRPr lang="en-US"/>
          </a:p>
        </p:txBody>
      </p:sp>
      <p:sp>
        <p:nvSpPr>
          <p:cNvPr id="45" name="Text Box 46"/>
          <p:cNvSpPr txBox="1">
            <a:spLocks noChangeArrowheads="1"/>
          </p:cNvSpPr>
          <p:nvPr/>
        </p:nvSpPr>
        <p:spPr bwMode="auto">
          <a:xfrm>
            <a:off x="2679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sp>
        <p:nvSpPr>
          <p:cNvPr id="46" name="Text Box 9"/>
          <p:cNvSpPr txBox="1">
            <a:spLocks noChangeArrowheads="1"/>
          </p:cNvSpPr>
          <p:nvPr/>
        </p:nvSpPr>
        <p:spPr bwMode="auto">
          <a:xfrm>
            <a:off x="1752601" y="5715000"/>
            <a:ext cx="843501" cy="397032"/>
          </a:xfrm>
          <a:prstGeom prst="rect">
            <a:avLst/>
          </a:prstGeom>
          <a:noFill/>
          <a:ln w="9525" algn="ctr">
            <a:noFill/>
            <a:miter lim="800000"/>
            <a:headEnd/>
            <a:tailEnd/>
          </a:ln>
          <a:effectLst/>
        </p:spPr>
        <p:txBody>
          <a:bodyPr wrap="none">
            <a:spAutoFit/>
          </a:bodyPr>
          <a:lstStyle/>
          <a:p>
            <a:pPr>
              <a:buFontTx/>
              <a:buNone/>
            </a:pPr>
            <a:r>
              <a:rPr lang="en-US" dirty="0">
                <a:solidFill>
                  <a:schemeClr val="tx1"/>
                </a:solidFill>
              </a:rPr>
              <a:t>client</a:t>
            </a:r>
          </a:p>
        </p:txBody>
      </p:sp>
      <p:cxnSp>
        <p:nvCxnSpPr>
          <p:cNvPr id="49" name="Straight Arrow Connector 48"/>
          <p:cNvCxnSpPr/>
          <p:nvPr/>
        </p:nvCxnSpPr>
        <p:spPr bwMode="auto">
          <a:xfrm rot="5400000" flipH="1" flipV="1">
            <a:off x="2171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sp>
        <p:nvSpPr>
          <p:cNvPr id="51" name="Line 4"/>
          <p:cNvSpPr>
            <a:spLocks noChangeShapeType="1"/>
          </p:cNvSpPr>
          <p:nvPr/>
        </p:nvSpPr>
        <p:spPr bwMode="auto">
          <a:xfrm>
            <a:off x="6705600" y="2514600"/>
            <a:ext cx="3810000" cy="0"/>
          </a:xfrm>
          <a:prstGeom prst="line">
            <a:avLst/>
          </a:prstGeom>
          <a:noFill/>
          <a:ln w="9525">
            <a:solidFill>
              <a:schemeClr val="tx1"/>
            </a:solidFill>
            <a:round/>
            <a:headEnd/>
            <a:tailEnd/>
          </a:ln>
          <a:effectLst/>
        </p:spPr>
        <p:txBody>
          <a:bodyPr/>
          <a:lstStyle/>
          <a:p>
            <a:endParaRPr lang="en-US"/>
          </a:p>
        </p:txBody>
      </p:sp>
      <p:sp>
        <p:nvSpPr>
          <p:cNvPr id="53" name="Line 5"/>
          <p:cNvSpPr>
            <a:spLocks noChangeShapeType="1"/>
          </p:cNvSpPr>
          <p:nvPr/>
        </p:nvSpPr>
        <p:spPr bwMode="auto">
          <a:xfrm>
            <a:off x="6705600" y="3352800"/>
            <a:ext cx="3810000" cy="0"/>
          </a:xfrm>
          <a:prstGeom prst="line">
            <a:avLst/>
          </a:prstGeom>
          <a:noFill/>
          <a:ln w="9525">
            <a:solidFill>
              <a:schemeClr val="tx1"/>
            </a:solidFill>
            <a:round/>
            <a:headEnd/>
            <a:tailEnd/>
          </a:ln>
          <a:effectLst/>
        </p:spPr>
        <p:txBody>
          <a:bodyPr/>
          <a:lstStyle/>
          <a:p>
            <a:endParaRPr lang="en-US"/>
          </a:p>
        </p:txBody>
      </p:sp>
      <p:sp>
        <p:nvSpPr>
          <p:cNvPr id="57" name="Line 6"/>
          <p:cNvSpPr>
            <a:spLocks noChangeShapeType="1"/>
          </p:cNvSpPr>
          <p:nvPr/>
        </p:nvSpPr>
        <p:spPr bwMode="auto">
          <a:xfrm>
            <a:off x="6705600" y="3657600"/>
            <a:ext cx="3810000" cy="0"/>
          </a:xfrm>
          <a:prstGeom prst="line">
            <a:avLst/>
          </a:prstGeom>
          <a:noFill/>
          <a:ln w="9525">
            <a:solidFill>
              <a:schemeClr val="tx1"/>
            </a:solidFill>
            <a:round/>
            <a:headEnd/>
            <a:tailEnd/>
          </a:ln>
          <a:effectLst/>
        </p:spPr>
        <p:txBody>
          <a:bodyPr/>
          <a:lstStyle/>
          <a:p>
            <a:endParaRPr lang="en-US"/>
          </a:p>
        </p:txBody>
      </p:sp>
      <p:sp>
        <p:nvSpPr>
          <p:cNvPr id="58" name="Line 7"/>
          <p:cNvSpPr>
            <a:spLocks noChangeShapeType="1"/>
          </p:cNvSpPr>
          <p:nvPr/>
        </p:nvSpPr>
        <p:spPr bwMode="auto">
          <a:xfrm>
            <a:off x="6705600" y="3962400"/>
            <a:ext cx="3810000" cy="0"/>
          </a:xfrm>
          <a:prstGeom prst="line">
            <a:avLst/>
          </a:prstGeom>
          <a:noFill/>
          <a:ln w="9525">
            <a:solidFill>
              <a:schemeClr val="tx1"/>
            </a:solidFill>
            <a:round/>
            <a:headEnd/>
            <a:tailEnd/>
          </a:ln>
          <a:effectLst/>
        </p:spPr>
        <p:txBody>
          <a:bodyPr/>
          <a:lstStyle/>
          <a:p>
            <a:endParaRPr lang="en-US"/>
          </a:p>
        </p:txBody>
      </p:sp>
      <p:sp>
        <p:nvSpPr>
          <p:cNvPr id="59" name="Line 8"/>
          <p:cNvSpPr>
            <a:spLocks noChangeShapeType="1"/>
          </p:cNvSpPr>
          <p:nvPr/>
        </p:nvSpPr>
        <p:spPr bwMode="auto">
          <a:xfrm>
            <a:off x="6705600" y="4267200"/>
            <a:ext cx="3810000" cy="0"/>
          </a:xfrm>
          <a:prstGeom prst="line">
            <a:avLst/>
          </a:prstGeom>
          <a:noFill/>
          <a:ln w="9525">
            <a:solidFill>
              <a:schemeClr val="tx1"/>
            </a:solidFill>
            <a:round/>
            <a:headEnd/>
            <a:tailEnd/>
          </a:ln>
          <a:effectLst/>
        </p:spPr>
        <p:txBody>
          <a:bodyPr/>
          <a:lstStyle/>
          <a:p>
            <a:endParaRPr lang="en-US"/>
          </a:p>
        </p:txBody>
      </p:sp>
      <p:sp>
        <p:nvSpPr>
          <p:cNvPr id="65" name="Line 14"/>
          <p:cNvSpPr>
            <a:spLocks noChangeShapeType="1"/>
          </p:cNvSpPr>
          <p:nvPr/>
        </p:nvSpPr>
        <p:spPr bwMode="auto">
          <a:xfrm>
            <a:off x="7696200" y="2514600"/>
            <a:ext cx="304800" cy="838200"/>
          </a:xfrm>
          <a:prstGeom prst="line">
            <a:avLst/>
          </a:prstGeom>
          <a:noFill/>
          <a:ln w="9525">
            <a:solidFill>
              <a:schemeClr val="tx1"/>
            </a:solidFill>
            <a:round/>
            <a:headEnd/>
            <a:tailEnd type="triangle" w="med" len="med"/>
          </a:ln>
          <a:effectLst/>
        </p:spPr>
        <p:txBody>
          <a:bodyPr/>
          <a:lstStyle/>
          <a:p>
            <a:endParaRPr lang="en-US"/>
          </a:p>
        </p:txBody>
      </p:sp>
      <p:sp>
        <p:nvSpPr>
          <p:cNvPr id="66" name="Line 15"/>
          <p:cNvSpPr>
            <a:spLocks noChangeShapeType="1"/>
          </p:cNvSpPr>
          <p:nvPr/>
        </p:nvSpPr>
        <p:spPr bwMode="auto">
          <a:xfrm>
            <a:off x="8229600" y="3352800"/>
            <a:ext cx="1143000" cy="304800"/>
          </a:xfrm>
          <a:prstGeom prst="line">
            <a:avLst/>
          </a:prstGeom>
          <a:noFill/>
          <a:ln w="9525">
            <a:solidFill>
              <a:srgbClr val="1E00D2"/>
            </a:solidFill>
            <a:round/>
            <a:headEnd/>
            <a:tailEnd type="triangle" w="med" len="med"/>
          </a:ln>
          <a:effectLst/>
        </p:spPr>
        <p:txBody>
          <a:bodyPr/>
          <a:lstStyle/>
          <a:p>
            <a:endParaRPr lang="en-US"/>
          </a:p>
        </p:txBody>
      </p:sp>
      <p:sp>
        <p:nvSpPr>
          <p:cNvPr id="67" name="Line 16"/>
          <p:cNvSpPr>
            <a:spLocks noChangeShapeType="1"/>
          </p:cNvSpPr>
          <p:nvPr/>
        </p:nvSpPr>
        <p:spPr bwMode="auto">
          <a:xfrm>
            <a:off x="8229600" y="3352800"/>
            <a:ext cx="1143000" cy="609600"/>
          </a:xfrm>
          <a:prstGeom prst="line">
            <a:avLst/>
          </a:prstGeom>
          <a:noFill/>
          <a:ln w="9525">
            <a:solidFill>
              <a:srgbClr val="1E00D2"/>
            </a:solidFill>
            <a:round/>
            <a:headEnd/>
            <a:tailEnd type="triangle" w="med" len="med"/>
          </a:ln>
          <a:effectLst/>
        </p:spPr>
        <p:txBody>
          <a:bodyPr/>
          <a:lstStyle/>
          <a:p>
            <a:endParaRPr lang="en-US"/>
          </a:p>
        </p:txBody>
      </p:sp>
      <p:sp>
        <p:nvSpPr>
          <p:cNvPr id="69" name="Line 24"/>
          <p:cNvSpPr>
            <a:spLocks noChangeShapeType="1"/>
          </p:cNvSpPr>
          <p:nvPr/>
        </p:nvSpPr>
        <p:spPr bwMode="auto">
          <a:xfrm flipV="1">
            <a:off x="9372600" y="36576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70" name="Text Box 46"/>
          <p:cNvSpPr txBox="1">
            <a:spLocks noChangeArrowheads="1"/>
          </p:cNvSpPr>
          <p:nvPr/>
        </p:nvSpPr>
        <p:spPr bwMode="auto">
          <a:xfrm>
            <a:off x="7010400" y="2133600"/>
            <a:ext cx="2603598" cy="397032"/>
          </a:xfrm>
          <a:prstGeom prst="rect">
            <a:avLst/>
          </a:prstGeom>
          <a:solidFill>
            <a:srgbClr val="FFFF00"/>
          </a:solidFill>
          <a:ln w="9525" algn="ctr">
            <a:noFill/>
            <a:miter lim="800000"/>
            <a:headEnd/>
            <a:tailEnd/>
          </a:ln>
          <a:effectLst/>
        </p:spPr>
        <p:txBody>
          <a:bodyPr wrap="none">
            <a:spAutoFit/>
          </a:bodyPr>
          <a:lstStyle/>
          <a:p>
            <a:pPr>
              <a:buFontTx/>
              <a:buNone/>
            </a:pPr>
            <a:r>
              <a:rPr lang="en-US" dirty="0">
                <a:solidFill>
                  <a:schemeClr val="tx1"/>
                </a:solidFill>
              </a:rPr>
              <a:t>Invoke(</a:t>
            </a:r>
            <a:r>
              <a:rPr lang="en-US" dirty="0" err="1">
                <a:solidFill>
                  <a:schemeClr val="tx1"/>
                </a:solidFill>
              </a:rPr>
              <a:t>signed_req</a:t>
            </a:r>
            <a:r>
              <a:rPr lang="en-US" dirty="0">
                <a:solidFill>
                  <a:schemeClr val="tx1"/>
                </a:solidFill>
              </a:rPr>
              <a:t>)</a:t>
            </a:r>
          </a:p>
        </p:txBody>
      </p:sp>
      <p:sp>
        <p:nvSpPr>
          <p:cNvPr id="71" name="Line 6"/>
          <p:cNvSpPr>
            <a:spLocks noChangeShapeType="1"/>
          </p:cNvSpPr>
          <p:nvPr/>
        </p:nvSpPr>
        <p:spPr bwMode="auto">
          <a:xfrm>
            <a:off x="6705600" y="4572000"/>
            <a:ext cx="3810000" cy="0"/>
          </a:xfrm>
          <a:prstGeom prst="line">
            <a:avLst/>
          </a:prstGeom>
          <a:noFill/>
          <a:ln w="9525">
            <a:solidFill>
              <a:schemeClr val="tx1"/>
            </a:solidFill>
            <a:round/>
            <a:headEnd/>
            <a:tailEnd/>
          </a:ln>
          <a:effectLst/>
        </p:spPr>
        <p:txBody>
          <a:bodyPr/>
          <a:lstStyle/>
          <a:p>
            <a:endParaRPr lang="en-US"/>
          </a:p>
        </p:txBody>
      </p:sp>
      <p:sp>
        <p:nvSpPr>
          <p:cNvPr id="72" name="Line 7"/>
          <p:cNvSpPr>
            <a:spLocks noChangeShapeType="1"/>
          </p:cNvSpPr>
          <p:nvPr/>
        </p:nvSpPr>
        <p:spPr bwMode="auto">
          <a:xfrm>
            <a:off x="6705600" y="4876800"/>
            <a:ext cx="3810000" cy="0"/>
          </a:xfrm>
          <a:prstGeom prst="line">
            <a:avLst/>
          </a:prstGeom>
          <a:noFill/>
          <a:ln w="9525">
            <a:solidFill>
              <a:schemeClr val="tx1"/>
            </a:solidFill>
            <a:round/>
            <a:headEnd/>
            <a:tailEnd/>
          </a:ln>
          <a:effectLst/>
        </p:spPr>
        <p:txBody>
          <a:bodyPr/>
          <a:lstStyle/>
          <a:p>
            <a:endParaRPr lang="en-US"/>
          </a:p>
        </p:txBody>
      </p:sp>
      <p:sp>
        <p:nvSpPr>
          <p:cNvPr id="73" name="Line 8"/>
          <p:cNvSpPr>
            <a:spLocks noChangeShapeType="1"/>
          </p:cNvSpPr>
          <p:nvPr/>
        </p:nvSpPr>
        <p:spPr bwMode="auto">
          <a:xfrm>
            <a:off x="6705600" y="5181600"/>
            <a:ext cx="3810000" cy="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6629400" y="5943600"/>
            <a:ext cx="3810000" cy="0"/>
          </a:xfrm>
          <a:prstGeom prst="line">
            <a:avLst/>
          </a:prstGeom>
          <a:noFill/>
          <a:ln w="9525">
            <a:solidFill>
              <a:schemeClr val="tx1"/>
            </a:solidFill>
            <a:round/>
            <a:headEnd/>
            <a:tailEnd/>
          </a:ln>
          <a:effectLst/>
        </p:spPr>
        <p:txBody>
          <a:bodyPr/>
          <a:lstStyle/>
          <a:p>
            <a:endParaRPr lang="en-US"/>
          </a:p>
        </p:txBody>
      </p:sp>
      <p:sp>
        <p:nvSpPr>
          <p:cNvPr id="78" name="Text Box 46"/>
          <p:cNvSpPr txBox="1">
            <a:spLocks noChangeArrowheads="1"/>
          </p:cNvSpPr>
          <p:nvPr/>
        </p:nvSpPr>
        <p:spPr bwMode="auto">
          <a:xfrm>
            <a:off x="6870080" y="5943600"/>
            <a:ext cx="2760692" cy="397032"/>
          </a:xfrm>
          <a:prstGeom prst="rect">
            <a:avLst/>
          </a:prstGeom>
          <a:solidFill>
            <a:srgbClr val="FF0000"/>
          </a:solidFill>
          <a:ln w="9525" algn="ctr">
            <a:noFill/>
            <a:miter lim="800000"/>
            <a:headEnd/>
            <a:tailEnd/>
          </a:ln>
          <a:effectLst/>
        </p:spPr>
        <p:txBody>
          <a:bodyPr wrap="none">
            <a:spAutoFit/>
          </a:bodyPr>
          <a:lstStyle/>
          <a:p>
            <a:pPr>
              <a:buFontTx/>
              <a:buNone/>
            </a:pPr>
            <a:r>
              <a:rPr lang="en-US" dirty="0">
                <a:solidFill>
                  <a:schemeClr val="tx1"/>
                </a:solidFill>
              </a:rPr>
              <a:t>Invoke(signed_req2)</a:t>
            </a:r>
          </a:p>
        </p:txBody>
      </p:sp>
      <p:cxnSp>
        <p:nvCxnSpPr>
          <p:cNvPr id="80" name="Straight Arrow Connector 79"/>
          <p:cNvCxnSpPr/>
          <p:nvPr/>
        </p:nvCxnSpPr>
        <p:spPr bwMode="auto">
          <a:xfrm rot="5400000" flipH="1" flipV="1">
            <a:off x="6362700" y="4152900"/>
            <a:ext cx="2590800" cy="990600"/>
          </a:xfrm>
          <a:prstGeom prst="straightConnector1">
            <a:avLst/>
          </a:prstGeom>
          <a:solidFill>
            <a:schemeClr val="accent1"/>
          </a:solidFill>
          <a:ln w="9525" cap="flat" cmpd="sng" algn="ctr">
            <a:solidFill>
              <a:srgbClr val="1E00D2"/>
            </a:solidFill>
            <a:prstDash val="solid"/>
            <a:round/>
            <a:headEnd type="none" w="med" len="med"/>
            <a:tailEnd type="arrow"/>
          </a:ln>
          <a:effectLst/>
        </p:spPr>
      </p:cxnSp>
      <p:cxnSp>
        <p:nvCxnSpPr>
          <p:cNvPr id="82" name="Straight Connector 81"/>
          <p:cNvCxnSpPr/>
          <p:nvPr/>
        </p:nvCxnSpPr>
        <p:spPr bwMode="auto">
          <a:xfrm rot="5400000">
            <a:off x="4267200" y="4267200"/>
            <a:ext cx="4419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3" name="TextBox 82"/>
          <p:cNvSpPr txBox="1"/>
          <p:nvPr/>
        </p:nvSpPr>
        <p:spPr>
          <a:xfrm>
            <a:off x="2895601" y="1752600"/>
            <a:ext cx="639919" cy="397032"/>
          </a:xfrm>
          <a:prstGeom prst="rect">
            <a:avLst/>
          </a:prstGeom>
          <a:noFill/>
        </p:spPr>
        <p:txBody>
          <a:bodyPr wrap="none" rtlCol="0">
            <a:spAutoFit/>
          </a:bodyPr>
          <a:lstStyle/>
          <a:p>
            <a:r>
              <a:rPr lang="en-US" dirty="0"/>
              <a:t>ex1</a:t>
            </a:r>
          </a:p>
        </p:txBody>
      </p:sp>
      <p:sp>
        <p:nvSpPr>
          <p:cNvPr id="84" name="TextBox 83"/>
          <p:cNvSpPr txBox="1"/>
          <p:nvPr/>
        </p:nvSpPr>
        <p:spPr>
          <a:xfrm>
            <a:off x="9296401" y="1752600"/>
            <a:ext cx="639919" cy="397032"/>
          </a:xfrm>
          <a:prstGeom prst="rect">
            <a:avLst/>
          </a:prstGeom>
          <a:noFill/>
        </p:spPr>
        <p:txBody>
          <a:bodyPr wrap="none" rtlCol="0">
            <a:spAutoFit/>
          </a:bodyPr>
          <a:lstStyle/>
          <a:p>
            <a:r>
              <a:rPr lang="en-US" dirty="0"/>
              <a:t>ex2</a:t>
            </a:r>
          </a:p>
        </p:txBody>
      </p:sp>
      <p:pic>
        <p:nvPicPr>
          <p:cNvPr id="87" name="Picture 86" descr="devil.gif"/>
          <p:cNvPicPr>
            <a:picLocks noChangeAspect="1"/>
          </p:cNvPicPr>
          <p:nvPr/>
        </p:nvPicPr>
        <p:blipFill>
          <a:blip r:embed="rId2"/>
          <a:stretch>
            <a:fillRect/>
          </a:stretch>
        </p:blipFill>
        <p:spPr>
          <a:xfrm>
            <a:off x="1524001" y="2895601"/>
            <a:ext cx="644909" cy="609599"/>
          </a:xfrm>
          <a:prstGeom prst="rect">
            <a:avLst/>
          </a:prstGeom>
        </p:spPr>
      </p:pic>
      <p:sp>
        <p:nvSpPr>
          <p:cNvPr id="88" name="Line 15"/>
          <p:cNvSpPr>
            <a:spLocks noChangeShapeType="1"/>
          </p:cNvSpPr>
          <p:nvPr/>
        </p:nvSpPr>
        <p:spPr bwMode="auto">
          <a:xfrm>
            <a:off x="4038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89" name="Line 15"/>
          <p:cNvSpPr>
            <a:spLocks noChangeShapeType="1"/>
          </p:cNvSpPr>
          <p:nvPr/>
        </p:nvSpPr>
        <p:spPr bwMode="auto">
          <a:xfrm>
            <a:off x="4038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0" name="Line 15"/>
          <p:cNvSpPr>
            <a:spLocks noChangeShapeType="1"/>
          </p:cNvSpPr>
          <p:nvPr/>
        </p:nvSpPr>
        <p:spPr bwMode="auto">
          <a:xfrm>
            <a:off x="4038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1" name="Line 15"/>
          <p:cNvSpPr>
            <a:spLocks noChangeShapeType="1"/>
          </p:cNvSpPr>
          <p:nvPr/>
        </p:nvSpPr>
        <p:spPr bwMode="auto">
          <a:xfrm>
            <a:off x="4038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2" name="Line 24"/>
          <p:cNvSpPr>
            <a:spLocks noChangeShapeType="1"/>
          </p:cNvSpPr>
          <p:nvPr/>
        </p:nvSpPr>
        <p:spPr bwMode="auto">
          <a:xfrm flipV="1">
            <a:off x="5181600" y="3657600"/>
            <a:ext cx="990600" cy="609600"/>
          </a:xfrm>
          <a:prstGeom prst="line">
            <a:avLst/>
          </a:prstGeom>
          <a:noFill/>
          <a:ln w="9525">
            <a:solidFill>
              <a:schemeClr val="tx1"/>
            </a:solidFill>
            <a:round/>
            <a:headEnd/>
            <a:tailEnd type="triangle" w="med" len="med"/>
          </a:ln>
          <a:effectLst/>
        </p:spPr>
        <p:txBody>
          <a:bodyPr/>
          <a:lstStyle/>
          <a:p>
            <a:endParaRPr lang="en-US"/>
          </a:p>
        </p:txBody>
      </p:sp>
      <p:sp>
        <p:nvSpPr>
          <p:cNvPr id="93" name="Line 24"/>
          <p:cNvSpPr>
            <a:spLocks noChangeShapeType="1"/>
          </p:cNvSpPr>
          <p:nvPr/>
        </p:nvSpPr>
        <p:spPr bwMode="auto">
          <a:xfrm flipV="1">
            <a:off x="5181600" y="3657600"/>
            <a:ext cx="990600" cy="914400"/>
          </a:xfrm>
          <a:prstGeom prst="line">
            <a:avLst/>
          </a:prstGeom>
          <a:noFill/>
          <a:ln w="9525">
            <a:solidFill>
              <a:schemeClr val="tx1"/>
            </a:solidFill>
            <a:round/>
            <a:headEnd/>
            <a:tailEnd type="triangle" w="med" len="med"/>
          </a:ln>
          <a:effectLst/>
        </p:spPr>
        <p:txBody>
          <a:bodyPr/>
          <a:lstStyle/>
          <a:p>
            <a:endParaRPr lang="en-US"/>
          </a:p>
        </p:txBody>
      </p:sp>
      <p:sp>
        <p:nvSpPr>
          <p:cNvPr id="94" name="Line 15"/>
          <p:cNvSpPr>
            <a:spLocks noChangeShapeType="1"/>
          </p:cNvSpPr>
          <p:nvPr/>
        </p:nvSpPr>
        <p:spPr bwMode="auto">
          <a:xfrm>
            <a:off x="8229600" y="3352800"/>
            <a:ext cx="1143000" cy="1524000"/>
          </a:xfrm>
          <a:prstGeom prst="line">
            <a:avLst/>
          </a:prstGeom>
          <a:noFill/>
          <a:ln w="9525">
            <a:solidFill>
              <a:srgbClr val="1E00D2"/>
            </a:solidFill>
            <a:round/>
            <a:headEnd/>
            <a:tailEnd type="triangle" w="med" len="med"/>
          </a:ln>
          <a:effectLst/>
        </p:spPr>
        <p:txBody>
          <a:bodyPr/>
          <a:lstStyle/>
          <a:p>
            <a:endParaRPr lang="en-US"/>
          </a:p>
        </p:txBody>
      </p:sp>
      <p:sp>
        <p:nvSpPr>
          <p:cNvPr id="95" name="Line 15"/>
          <p:cNvSpPr>
            <a:spLocks noChangeShapeType="1"/>
          </p:cNvSpPr>
          <p:nvPr/>
        </p:nvSpPr>
        <p:spPr bwMode="auto">
          <a:xfrm>
            <a:off x="8229600" y="3352800"/>
            <a:ext cx="1219200" cy="1828800"/>
          </a:xfrm>
          <a:prstGeom prst="line">
            <a:avLst/>
          </a:prstGeom>
          <a:noFill/>
          <a:ln w="9525">
            <a:solidFill>
              <a:srgbClr val="1E00D2"/>
            </a:solidFill>
            <a:round/>
            <a:headEnd/>
            <a:tailEnd type="triangle" w="med" len="med"/>
          </a:ln>
          <a:effectLst/>
        </p:spPr>
        <p:txBody>
          <a:bodyPr/>
          <a:lstStyle/>
          <a:p>
            <a:endParaRPr lang="en-US"/>
          </a:p>
        </p:txBody>
      </p:sp>
      <p:sp>
        <p:nvSpPr>
          <p:cNvPr id="96" name="Line 15"/>
          <p:cNvSpPr>
            <a:spLocks noChangeShapeType="1"/>
          </p:cNvSpPr>
          <p:nvPr/>
        </p:nvSpPr>
        <p:spPr bwMode="auto">
          <a:xfrm>
            <a:off x="8229600" y="3352800"/>
            <a:ext cx="1143000" cy="914400"/>
          </a:xfrm>
          <a:prstGeom prst="line">
            <a:avLst/>
          </a:prstGeom>
          <a:noFill/>
          <a:ln w="9525">
            <a:solidFill>
              <a:schemeClr val="tx1"/>
            </a:solidFill>
            <a:round/>
            <a:headEnd/>
            <a:tailEnd type="triangle" w="med" len="med"/>
          </a:ln>
          <a:effectLst/>
        </p:spPr>
        <p:txBody>
          <a:bodyPr/>
          <a:lstStyle/>
          <a:p>
            <a:endParaRPr lang="en-US"/>
          </a:p>
        </p:txBody>
      </p:sp>
      <p:sp>
        <p:nvSpPr>
          <p:cNvPr id="97" name="Line 15"/>
          <p:cNvSpPr>
            <a:spLocks noChangeShapeType="1"/>
          </p:cNvSpPr>
          <p:nvPr/>
        </p:nvSpPr>
        <p:spPr bwMode="auto">
          <a:xfrm>
            <a:off x="8229600" y="3352800"/>
            <a:ext cx="1143000" cy="1219200"/>
          </a:xfrm>
          <a:prstGeom prst="line">
            <a:avLst/>
          </a:prstGeom>
          <a:noFill/>
          <a:ln w="9525">
            <a:solidFill>
              <a:schemeClr val="tx1"/>
            </a:solidFill>
            <a:round/>
            <a:headEnd/>
            <a:tailEnd type="triangle" w="med" len="med"/>
          </a:ln>
          <a:effectLst/>
        </p:spPr>
        <p:txBody>
          <a:bodyPr/>
          <a:lstStyle/>
          <a:p>
            <a:endParaRPr lang="en-US"/>
          </a:p>
        </p:txBody>
      </p:sp>
      <p:sp>
        <p:nvSpPr>
          <p:cNvPr id="98" name="Line 15"/>
          <p:cNvSpPr>
            <a:spLocks noChangeShapeType="1"/>
          </p:cNvSpPr>
          <p:nvPr/>
        </p:nvSpPr>
        <p:spPr bwMode="auto">
          <a:xfrm>
            <a:off x="9372600" y="3352800"/>
            <a:ext cx="990600" cy="304800"/>
          </a:xfrm>
          <a:prstGeom prst="line">
            <a:avLst/>
          </a:prstGeom>
          <a:noFill/>
          <a:ln w="9525">
            <a:solidFill>
              <a:srgbClr val="1E00D2"/>
            </a:solidFill>
            <a:round/>
            <a:headEnd/>
            <a:tailEnd type="triangle" w="med" len="med"/>
          </a:ln>
          <a:effectLst/>
        </p:spPr>
        <p:txBody>
          <a:bodyPr/>
          <a:lstStyle/>
          <a:p>
            <a:endParaRPr lang="en-US"/>
          </a:p>
        </p:txBody>
      </p:sp>
      <p:sp>
        <p:nvSpPr>
          <p:cNvPr id="99" name="Line 24"/>
          <p:cNvSpPr>
            <a:spLocks noChangeShapeType="1"/>
          </p:cNvSpPr>
          <p:nvPr/>
        </p:nvSpPr>
        <p:spPr bwMode="auto">
          <a:xfrm flipV="1">
            <a:off x="9372600" y="3657600"/>
            <a:ext cx="990600" cy="1219200"/>
          </a:xfrm>
          <a:prstGeom prst="line">
            <a:avLst/>
          </a:prstGeom>
          <a:noFill/>
          <a:ln w="9525">
            <a:solidFill>
              <a:srgbClr val="1E00D2"/>
            </a:solidFill>
            <a:round/>
            <a:headEnd/>
            <a:tailEnd type="triangle" w="med" len="med"/>
          </a:ln>
          <a:effectLst/>
        </p:spPr>
        <p:txBody>
          <a:bodyPr/>
          <a:lstStyle/>
          <a:p>
            <a:endParaRPr lang="en-US"/>
          </a:p>
        </p:txBody>
      </p:sp>
      <p:sp>
        <p:nvSpPr>
          <p:cNvPr id="100" name="Line 24"/>
          <p:cNvSpPr>
            <a:spLocks noChangeShapeType="1"/>
          </p:cNvSpPr>
          <p:nvPr/>
        </p:nvSpPr>
        <p:spPr bwMode="auto">
          <a:xfrm flipV="1">
            <a:off x="9448800" y="3657600"/>
            <a:ext cx="914400" cy="1524000"/>
          </a:xfrm>
          <a:prstGeom prst="line">
            <a:avLst/>
          </a:prstGeom>
          <a:noFill/>
          <a:ln w="9525">
            <a:solidFill>
              <a:srgbClr val="1E00D2"/>
            </a:solidFill>
            <a:round/>
            <a:headEnd/>
            <a:tailEnd type="triangle" w="med" len="med"/>
          </a:ln>
          <a:effectLst/>
        </p:spPr>
        <p:txBody>
          <a:bodyPr/>
          <a:lstStyle/>
          <a:p>
            <a:endParaRPr lang="en-US"/>
          </a:p>
        </p:txBody>
      </p:sp>
      <p:sp>
        <p:nvSpPr>
          <p:cNvPr id="101" name="Oval 100"/>
          <p:cNvSpPr/>
          <p:nvPr/>
        </p:nvSpPr>
        <p:spPr bwMode="auto">
          <a:xfrm>
            <a:off x="6248400" y="3581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103" name="Oval 102"/>
          <p:cNvSpPr/>
          <p:nvPr/>
        </p:nvSpPr>
        <p:spPr bwMode="auto">
          <a:xfrm>
            <a:off x="10363200" y="3581400"/>
            <a:ext cx="152400" cy="152400"/>
          </a:xfrm>
          <a:prstGeom prst="ellipse">
            <a:avLst/>
          </a:prstGeom>
          <a:solidFill>
            <a:srgbClr val="1E00D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pic>
        <p:nvPicPr>
          <p:cNvPr id="68" name="Picture 67" descr="devil.gif"/>
          <p:cNvPicPr>
            <a:picLocks noChangeAspect="1"/>
          </p:cNvPicPr>
          <p:nvPr/>
        </p:nvPicPr>
        <p:blipFill>
          <a:blip r:embed="rId2"/>
          <a:stretch>
            <a:fillRect/>
          </a:stretch>
        </p:blipFill>
        <p:spPr>
          <a:xfrm>
            <a:off x="1524001" y="3581401"/>
            <a:ext cx="644909" cy="609599"/>
          </a:xfrm>
          <a:prstGeom prst="rect">
            <a:avLst/>
          </a:prstGeom>
        </p:spPr>
      </p:pic>
      <p:sp>
        <p:nvSpPr>
          <p:cNvPr id="74" name="TextBox 73"/>
          <p:cNvSpPr txBox="1"/>
          <p:nvPr/>
        </p:nvSpPr>
        <p:spPr>
          <a:xfrm>
            <a:off x="843509" y="972738"/>
            <a:ext cx="10932545" cy="1006429"/>
          </a:xfrm>
          <a:prstGeom prst="rect">
            <a:avLst/>
          </a:prstGeom>
          <a:noFill/>
        </p:spPr>
        <p:txBody>
          <a:bodyPr wrap="none" rtlCol="0">
            <a:spAutoFit/>
          </a:bodyPr>
          <a:lstStyle/>
          <a:p>
            <a:r>
              <a:rPr lang="en-US" dirty="0"/>
              <a:t>Since PBFT is a deterministic protocol r7 picks 1 of the values and assigns order# to it</a:t>
            </a:r>
          </a:p>
          <a:p>
            <a:r>
              <a:rPr lang="en-US" dirty="0"/>
              <a:t>In both execution this value is the same</a:t>
            </a:r>
          </a:p>
          <a:p>
            <a:r>
              <a:rPr lang="en-US" dirty="0"/>
              <a:t>In one of them, some correct  replica (r4-r7) will execute a request different from r2</a:t>
            </a:r>
          </a:p>
        </p:txBody>
      </p:sp>
    </p:spTree>
    <p:extLst>
      <p:ext uri="{BB962C8B-B14F-4D97-AF65-F5344CB8AC3E}">
        <p14:creationId xmlns:p14="http://schemas.microsoft.com/office/powerpoint/2010/main" val="10745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1"/>
                                      </p:to>
                                    </p:set>
                                    <p:animEffect filter="image" prLst="opacity: 0.1">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1"/>
                                      </p:to>
                                    </p:set>
                                    <p:animEffect filter="image" prLst="opacity: 0.1">
                                      <p:cBhvr rctx="IE">
                                        <p:cTn id="13" dur="indefinite"/>
                                        <p:tgtEl>
                                          <p:spTgt spid="12"/>
                                        </p:tgtEl>
                                      </p:cBhvr>
                                    </p:animEffect>
                                  </p:childTnLst>
                                </p:cTn>
                              </p:par>
                              <p:par>
                                <p:cTn id="14" presetID="9" presetClass="emph" presetSubtype="0" grpId="0" nodeType="withEffect">
                                  <p:stCondLst>
                                    <p:cond delay="0"/>
                                  </p:stCondLst>
                                  <p:childTnLst>
                                    <p:set>
                                      <p:cBhvr rctx="PPT">
                                        <p:cTn id="15" dur="indefinite"/>
                                        <p:tgtEl>
                                          <p:spTgt spid="13"/>
                                        </p:tgtEl>
                                        <p:attrNameLst>
                                          <p:attrName>style.opacity</p:attrName>
                                        </p:attrNameLst>
                                      </p:cBhvr>
                                      <p:to>
                                        <p:strVal val="0.1"/>
                                      </p:to>
                                    </p:set>
                                    <p:animEffect filter="image" prLst="opacity: 0.1">
                                      <p:cBhvr rctx="IE">
                                        <p:cTn id="16" dur="indefinite"/>
                                        <p:tgtEl>
                                          <p:spTgt spid="13"/>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1"/>
                                      </p:to>
                                    </p:set>
                                    <p:animEffect filter="image" prLst="opacity: 0.1">
                                      <p:cBhvr rctx="IE">
                                        <p:cTn id="19" dur="indefinite"/>
                                        <p:tgtEl>
                                          <p:spTgt spid="17"/>
                                        </p:tgtEl>
                                      </p:cBhvr>
                                    </p:animEffect>
                                  </p:childTnLst>
                                </p:cTn>
                              </p:par>
                              <p:par>
                                <p:cTn id="20" presetID="9" presetClass="emph" presetSubtype="0" grpId="0" nodeType="withEffect">
                                  <p:stCondLst>
                                    <p:cond delay="0"/>
                                  </p:stCondLst>
                                  <p:childTnLst>
                                    <p:set>
                                      <p:cBhvr rctx="PPT">
                                        <p:cTn id="21" dur="indefinite"/>
                                        <p:tgtEl>
                                          <p:spTgt spid="21"/>
                                        </p:tgtEl>
                                        <p:attrNameLst>
                                          <p:attrName>style.opacity</p:attrName>
                                        </p:attrNameLst>
                                      </p:cBhvr>
                                      <p:to>
                                        <p:strVal val="0.1"/>
                                      </p:to>
                                    </p:set>
                                    <p:animEffect filter="image" prLst="opacity: 0.1">
                                      <p:cBhvr rctx="IE">
                                        <p:cTn id="22" dur="indefinite"/>
                                        <p:tgtEl>
                                          <p:spTgt spid="21"/>
                                        </p:tgtEl>
                                      </p:cBhvr>
                                    </p:animEffect>
                                  </p:childTnLst>
                                </p:cTn>
                              </p:par>
                              <p:par>
                                <p:cTn id="23" presetID="9" presetClass="emph" presetSubtype="0" grpId="0" nodeType="withEffect">
                                  <p:stCondLst>
                                    <p:cond delay="0"/>
                                  </p:stCondLst>
                                  <p:childTnLst>
                                    <p:set>
                                      <p:cBhvr rctx="PPT">
                                        <p:cTn id="24" dur="indefinite"/>
                                        <p:tgtEl>
                                          <p:spTgt spid="53"/>
                                        </p:tgtEl>
                                        <p:attrNameLst>
                                          <p:attrName>style.opacity</p:attrName>
                                        </p:attrNameLst>
                                      </p:cBhvr>
                                      <p:to>
                                        <p:strVal val="0.1"/>
                                      </p:to>
                                    </p:set>
                                    <p:animEffect filter="image" prLst="opacity: 0.1">
                                      <p:cBhvr rctx="IE">
                                        <p:cTn id="25" dur="indefinite"/>
                                        <p:tgtEl>
                                          <p:spTgt spid="53"/>
                                        </p:tgtEl>
                                      </p:cBhvr>
                                    </p:animEffect>
                                  </p:childTnLst>
                                </p:cTn>
                              </p:par>
                              <p:par>
                                <p:cTn id="26" presetID="9" presetClass="emph" presetSubtype="0" grpId="0" nodeType="withEffect">
                                  <p:stCondLst>
                                    <p:cond delay="0"/>
                                  </p:stCondLst>
                                  <p:childTnLst>
                                    <p:set>
                                      <p:cBhvr rctx="PPT">
                                        <p:cTn id="27" dur="indefinite"/>
                                        <p:tgtEl>
                                          <p:spTgt spid="57"/>
                                        </p:tgtEl>
                                        <p:attrNameLst>
                                          <p:attrName>style.opacity</p:attrName>
                                        </p:attrNameLst>
                                      </p:cBhvr>
                                      <p:to>
                                        <p:strVal val="0.1"/>
                                      </p:to>
                                    </p:set>
                                    <p:animEffect filter="image" prLst="opacity: 0.1">
                                      <p:cBhvr rctx="IE">
                                        <p:cTn id="28" dur="indefinite"/>
                                        <p:tgtEl>
                                          <p:spTgt spid="57"/>
                                        </p:tgtEl>
                                      </p:cBhvr>
                                    </p:animEffect>
                                  </p:childTnLst>
                                </p:cTn>
                              </p:par>
                              <p:par>
                                <p:cTn id="29" presetID="9" presetClass="emph" presetSubtype="0" grpId="0" nodeType="withEffect">
                                  <p:stCondLst>
                                    <p:cond delay="0"/>
                                  </p:stCondLst>
                                  <p:childTnLst>
                                    <p:set>
                                      <p:cBhvr rctx="PPT">
                                        <p:cTn id="30" dur="indefinite"/>
                                        <p:tgtEl>
                                          <p:spTgt spid="66"/>
                                        </p:tgtEl>
                                        <p:attrNameLst>
                                          <p:attrName>style.opacity</p:attrName>
                                        </p:attrNameLst>
                                      </p:cBhvr>
                                      <p:to>
                                        <p:strVal val="0.1"/>
                                      </p:to>
                                    </p:set>
                                    <p:animEffect filter="image" prLst="opacity: 0.1">
                                      <p:cBhvr rctx="IE">
                                        <p:cTn id="31" dur="indefinite"/>
                                        <p:tgtEl>
                                          <p:spTgt spid="66"/>
                                        </p:tgtEl>
                                      </p:cBhvr>
                                    </p:animEffect>
                                  </p:childTnLst>
                                </p:cTn>
                              </p:par>
                              <p:par>
                                <p:cTn id="32" presetID="9" presetClass="emph" presetSubtype="0" nodeType="withEffect">
                                  <p:stCondLst>
                                    <p:cond delay="0"/>
                                  </p:stCondLst>
                                  <p:childTnLst>
                                    <p:set>
                                      <p:cBhvr rctx="PPT">
                                        <p:cTn id="33" dur="indefinite"/>
                                        <p:tgtEl>
                                          <p:spTgt spid="87"/>
                                        </p:tgtEl>
                                        <p:attrNameLst>
                                          <p:attrName>style.opacity</p:attrName>
                                        </p:attrNameLst>
                                      </p:cBhvr>
                                      <p:to>
                                        <p:strVal val="0.1"/>
                                      </p:to>
                                    </p:set>
                                    <p:animEffect filter="image" prLst="opacity: 0.1">
                                      <p:cBhvr rctx="IE">
                                        <p:cTn id="34" dur="indefinite"/>
                                        <p:tgtEl>
                                          <p:spTgt spid="87"/>
                                        </p:tgtEl>
                                      </p:cBhvr>
                                    </p:animEffect>
                                  </p:childTnLst>
                                </p:cTn>
                              </p:par>
                              <p:par>
                                <p:cTn id="35" presetID="9" presetClass="emph" presetSubtype="0" grpId="0" nodeType="withEffect">
                                  <p:stCondLst>
                                    <p:cond delay="0"/>
                                  </p:stCondLst>
                                  <p:childTnLst>
                                    <p:set>
                                      <p:cBhvr rctx="PPT">
                                        <p:cTn id="36" dur="indefinite"/>
                                        <p:tgtEl>
                                          <p:spTgt spid="98"/>
                                        </p:tgtEl>
                                        <p:attrNameLst>
                                          <p:attrName>style.opacity</p:attrName>
                                        </p:attrNameLst>
                                      </p:cBhvr>
                                      <p:to>
                                        <p:strVal val="0.1"/>
                                      </p:to>
                                    </p:set>
                                    <p:animEffect filter="image" prLst="opacity: 0.1">
                                      <p:cBhvr rctx="IE">
                                        <p:cTn id="37" dur="indefinite"/>
                                        <p:tgtEl>
                                          <p:spTgt spid="98"/>
                                        </p:tgtEl>
                                      </p:cBhvr>
                                    </p:animEffect>
                                  </p:childTnLst>
                                </p:cTn>
                              </p:par>
                              <p:par>
                                <p:cTn id="38" presetID="9" presetClass="emph" presetSubtype="0" grpId="0" nodeType="withEffect">
                                  <p:stCondLst>
                                    <p:cond delay="0"/>
                                  </p:stCondLst>
                                  <p:childTnLst>
                                    <p:set>
                                      <p:cBhvr rctx="PPT">
                                        <p:cTn id="39" dur="indefinite"/>
                                        <p:tgtEl>
                                          <p:spTgt spid="101"/>
                                        </p:tgtEl>
                                        <p:attrNameLst>
                                          <p:attrName>style.opacity</p:attrName>
                                        </p:attrNameLst>
                                      </p:cBhvr>
                                      <p:to>
                                        <p:strVal val="0.1"/>
                                      </p:to>
                                    </p:set>
                                    <p:animEffect filter="image" prLst="opacity: 0.1">
                                      <p:cBhvr rctx="IE">
                                        <p:cTn id="40" dur="indefinite"/>
                                        <p:tgtEl>
                                          <p:spTgt spid="101"/>
                                        </p:tgtEl>
                                      </p:cBhvr>
                                    </p:animEffect>
                                  </p:childTnLst>
                                </p:cTn>
                              </p:par>
                              <p:par>
                                <p:cTn id="41" presetID="9" presetClass="emph" presetSubtype="0" grpId="0" nodeType="withEffect">
                                  <p:stCondLst>
                                    <p:cond delay="0"/>
                                  </p:stCondLst>
                                  <p:childTnLst>
                                    <p:set>
                                      <p:cBhvr rctx="PPT">
                                        <p:cTn id="42" dur="indefinite"/>
                                        <p:tgtEl>
                                          <p:spTgt spid="103"/>
                                        </p:tgtEl>
                                        <p:attrNameLst>
                                          <p:attrName>style.opacity</p:attrName>
                                        </p:attrNameLst>
                                      </p:cBhvr>
                                      <p:to>
                                        <p:strVal val="0.1"/>
                                      </p:to>
                                    </p:set>
                                    <p:animEffect filter="image" prLst="opacity: 0.1">
                                      <p:cBhvr rctx="IE">
                                        <p:cTn id="43" dur="indefinite"/>
                                        <p:tgtEl>
                                          <p:spTgt spid="103"/>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92"/>
                                        </p:tgtEl>
                                        <p:attrNameLst>
                                          <p:attrName>style.opacity</p:attrName>
                                        </p:attrNameLst>
                                      </p:cBhvr>
                                      <p:to>
                                        <p:strVal val="0.1"/>
                                      </p:to>
                                    </p:set>
                                    <p:animEffect filter="image" prLst="opacity: 0.1">
                                      <p:cBhvr rctx="IE">
                                        <p:cTn id="49" dur="indefinite"/>
                                        <p:tgtEl>
                                          <p:spTgt spid="92"/>
                                        </p:tgtEl>
                                      </p:cBhvr>
                                    </p:animEffect>
                                  </p:childTnLst>
                                </p:cTn>
                              </p:par>
                              <p:par>
                                <p:cTn id="50" presetID="9" presetClass="emph" presetSubtype="0" grpId="0" nodeType="withEffect">
                                  <p:stCondLst>
                                    <p:cond delay="0"/>
                                  </p:stCondLst>
                                  <p:childTnLst>
                                    <p:set>
                                      <p:cBhvr rctx="PPT">
                                        <p:cTn id="51" dur="indefinite"/>
                                        <p:tgtEl>
                                          <p:spTgt spid="93"/>
                                        </p:tgtEl>
                                        <p:attrNameLst>
                                          <p:attrName>style.opacity</p:attrName>
                                        </p:attrNameLst>
                                      </p:cBhvr>
                                      <p:to>
                                        <p:strVal val="0.1"/>
                                      </p:to>
                                    </p:set>
                                    <p:animEffect filter="image" prLst="opacity: 0.1">
                                      <p:cBhvr rctx="IE">
                                        <p:cTn id="52" dur="indefinite"/>
                                        <p:tgtEl>
                                          <p:spTgt spid="93"/>
                                        </p:tgtEl>
                                      </p:cBhvr>
                                    </p:animEffect>
                                  </p:childTnLst>
                                </p:cTn>
                              </p:par>
                              <p:par>
                                <p:cTn id="53" presetID="9" presetClass="emph" presetSubtype="0" grpId="0" nodeType="withEffect">
                                  <p:stCondLst>
                                    <p:cond delay="0"/>
                                  </p:stCondLst>
                                  <p:childTnLst>
                                    <p:set>
                                      <p:cBhvr rctx="PPT">
                                        <p:cTn id="54" dur="indefinite"/>
                                        <p:tgtEl>
                                          <p:spTgt spid="67"/>
                                        </p:tgtEl>
                                        <p:attrNameLst>
                                          <p:attrName>style.opacity</p:attrName>
                                        </p:attrNameLst>
                                      </p:cBhvr>
                                      <p:to>
                                        <p:strVal val="0.1"/>
                                      </p:to>
                                    </p:set>
                                    <p:animEffect filter="image" prLst="opacity: 0.1">
                                      <p:cBhvr rctx="IE">
                                        <p:cTn id="55" dur="indefinite"/>
                                        <p:tgtEl>
                                          <p:spTgt spid="67"/>
                                        </p:tgtEl>
                                      </p:cBhvr>
                                    </p:animEffect>
                                  </p:childTnLst>
                                </p:cTn>
                              </p:par>
                              <p:par>
                                <p:cTn id="56" presetID="9" presetClass="emph" presetSubtype="0" grpId="0" nodeType="withEffect">
                                  <p:stCondLst>
                                    <p:cond delay="0"/>
                                  </p:stCondLst>
                                  <p:childTnLst>
                                    <p:set>
                                      <p:cBhvr rctx="PPT">
                                        <p:cTn id="57" dur="indefinite"/>
                                        <p:tgtEl>
                                          <p:spTgt spid="69"/>
                                        </p:tgtEl>
                                        <p:attrNameLst>
                                          <p:attrName>style.opacity</p:attrName>
                                        </p:attrNameLst>
                                      </p:cBhvr>
                                      <p:to>
                                        <p:strVal val="0.1"/>
                                      </p:to>
                                    </p:set>
                                    <p:animEffect filter="image" prLst="opacity: 0.1">
                                      <p:cBhvr rctx="IE">
                                        <p:cTn id="58" dur="indefinite"/>
                                        <p:tgtEl>
                                          <p:spTgt spid="69"/>
                                        </p:tgtEl>
                                      </p:cBhvr>
                                    </p:animEffect>
                                  </p:childTnLst>
                                </p:cTn>
                              </p:par>
                              <p:par>
                                <p:cTn id="59" presetID="9" presetClass="emph" presetSubtype="0" grpId="0" nodeType="withEffect">
                                  <p:stCondLst>
                                    <p:cond delay="0"/>
                                  </p:stCondLst>
                                  <p:childTnLst>
                                    <p:set>
                                      <p:cBhvr rctx="PPT">
                                        <p:cTn id="60" dur="indefinite"/>
                                        <p:tgtEl>
                                          <p:spTgt spid="99"/>
                                        </p:tgtEl>
                                        <p:attrNameLst>
                                          <p:attrName>style.opacity</p:attrName>
                                        </p:attrNameLst>
                                      </p:cBhvr>
                                      <p:to>
                                        <p:strVal val="0.1"/>
                                      </p:to>
                                    </p:set>
                                    <p:animEffect filter="image" prLst="opacity: 0.1">
                                      <p:cBhvr rctx="IE">
                                        <p:cTn id="61" dur="indefinite"/>
                                        <p:tgtEl>
                                          <p:spTgt spid="99"/>
                                        </p:tgtEl>
                                      </p:cBhvr>
                                    </p:animEffect>
                                  </p:childTnLst>
                                </p:cTn>
                              </p:par>
                              <p:par>
                                <p:cTn id="62" presetID="9" presetClass="emph" presetSubtype="0" grpId="0" nodeType="withEffect">
                                  <p:stCondLst>
                                    <p:cond delay="0"/>
                                  </p:stCondLst>
                                  <p:childTnLst>
                                    <p:set>
                                      <p:cBhvr rctx="PPT">
                                        <p:cTn id="63" dur="indefinite"/>
                                        <p:tgtEl>
                                          <p:spTgt spid="100"/>
                                        </p:tgtEl>
                                        <p:attrNameLst>
                                          <p:attrName>style.opacity</p:attrName>
                                        </p:attrNameLst>
                                      </p:cBhvr>
                                      <p:to>
                                        <p:strVal val="0.1"/>
                                      </p:to>
                                    </p:set>
                                    <p:animEffect filter="image" prLst="opacity: 0.1">
                                      <p:cBhvr rctx="IE">
                                        <p:cTn id="64" dur="indefinite"/>
                                        <p:tgtEl>
                                          <p:spTgt spid="100"/>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1"/>
                                      </p:to>
                                    </p:set>
                                    <p:animEffect filter="image" prLst="opacity: 0.1">
                                      <p:cBhvr rctx="IE">
                                        <p:cTn id="67" dur="indefinite"/>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4">
                                            <p:txEl>
                                              <p:pRg st="1" end="1"/>
                                            </p:txEl>
                                          </p:spTgt>
                                        </p:tgtEl>
                                        <p:attrNameLst>
                                          <p:attrName>style.visibility</p:attrName>
                                        </p:attrNameLst>
                                      </p:cBhvr>
                                      <p:to>
                                        <p:strVal val="visible"/>
                                      </p:to>
                                    </p:set>
                                    <p:animEffect transition="in" filter="blinds(horizontal)">
                                      <p:cBhvr>
                                        <p:cTn id="72" dur="500"/>
                                        <p:tgtEl>
                                          <p:spTgt spid="7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74">
                                            <p:txEl>
                                              <p:pRg st="2" end="2"/>
                                            </p:txEl>
                                          </p:spTgt>
                                        </p:tgtEl>
                                        <p:attrNameLst>
                                          <p:attrName>style.visibility</p:attrName>
                                        </p:attrNameLst>
                                      </p:cBhvr>
                                      <p:to>
                                        <p:strVal val="visible"/>
                                      </p:to>
                                    </p:set>
                                    <p:animEffect transition="in" filter="blinds(horizontal)">
                                      <p:cBhvr>
                                        <p:cTn id="77" dur="500"/>
                                        <p:tgtEl>
                                          <p:spTgt spid="7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grpId="1" nodeType="clickEffect">
                                  <p:stCondLst>
                                    <p:cond delay="0"/>
                                  </p:stCondLst>
                                  <p:childTnLst>
                                    <p:set>
                                      <p:cBhvr rctx="PPT">
                                        <p:cTn id="81" dur="indefinite"/>
                                        <p:tgtEl>
                                          <p:spTgt spid="101"/>
                                        </p:tgtEl>
                                        <p:attrNameLst>
                                          <p:attrName>style.opacity</p:attrName>
                                        </p:attrNameLst>
                                      </p:cBhvr>
                                      <p:to>
                                        <p:strVal val="1"/>
                                      </p:to>
                                    </p:set>
                                    <p:animEffect filter="image" prLst="opacity: 1">
                                      <p:cBhvr rctx="IE">
                                        <p:cTn id="82" dur="indefinite"/>
                                        <p:tgtEl>
                                          <p:spTgt spid="101"/>
                                        </p:tgtEl>
                                      </p:cBhvr>
                                    </p:animEffect>
                                  </p:childTnLst>
                                </p:cTn>
                              </p:par>
                              <p:par>
                                <p:cTn id="83" presetID="9" presetClass="emph" presetSubtype="0" grpId="1" nodeType="withEffect">
                                  <p:stCondLst>
                                    <p:cond delay="0"/>
                                  </p:stCondLst>
                                  <p:childTnLst>
                                    <p:set>
                                      <p:cBhvr rctx="PPT">
                                        <p:cTn id="84" dur="indefinite"/>
                                        <p:tgtEl>
                                          <p:spTgt spid="103"/>
                                        </p:tgtEl>
                                        <p:attrNameLst>
                                          <p:attrName>style.opacity</p:attrName>
                                        </p:attrNameLst>
                                      </p:cBhvr>
                                      <p:to>
                                        <p:strVal val="1"/>
                                      </p:to>
                                    </p:set>
                                    <p:animEffect filter="image" prLst="opacity: 1">
                                      <p:cBhvr rctx="IE">
                                        <p:cTn id="85" dur="indefinite"/>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7" grpId="0" animBg="1"/>
      <p:bldP spid="18" grpId="0" animBg="1"/>
      <p:bldP spid="21" grpId="0" animBg="1"/>
      <p:bldP spid="26" grpId="0" animBg="1"/>
      <p:bldP spid="53" grpId="0" animBg="1"/>
      <p:bldP spid="57" grpId="0" animBg="1"/>
      <p:bldP spid="66" grpId="0" animBg="1"/>
      <p:bldP spid="67" grpId="0" animBg="1"/>
      <p:bldP spid="69" grpId="0" animBg="1"/>
      <p:bldP spid="92" grpId="0" animBg="1"/>
      <p:bldP spid="93" grpId="0" animBg="1"/>
      <p:bldP spid="98" grpId="0" animBg="1"/>
      <p:bldP spid="99" grpId="0" animBg="1"/>
      <p:bldP spid="100" grpId="0" animBg="1"/>
      <p:bldP spid="101" grpId="0" animBg="1"/>
      <p:bldP spid="101" grpId="1" animBg="1"/>
      <p:bldP spid="103" grpId="0" animBg="1"/>
      <p:bldP spid="10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PBFT - conclusions</a:t>
            </a:r>
          </a:p>
        </p:txBody>
      </p:sp>
      <p:sp>
        <p:nvSpPr>
          <p:cNvPr id="3" name="Content Placeholder 2"/>
          <p:cNvSpPr>
            <a:spLocks noGrp="1"/>
          </p:cNvSpPr>
          <p:nvPr>
            <p:ph idx="1"/>
          </p:nvPr>
        </p:nvSpPr>
        <p:spPr/>
        <p:txBody>
          <a:bodyPr/>
          <a:lstStyle/>
          <a:p>
            <a:r>
              <a:rPr lang="en-US" dirty="0"/>
              <a:t>The protocol is involved</a:t>
            </a:r>
          </a:p>
          <a:p>
            <a:pPr lvl="1"/>
            <a:r>
              <a:rPr lang="en-US" dirty="0"/>
              <a:t>We tried to see why we need 3 phases in the common case</a:t>
            </a:r>
          </a:p>
          <a:p>
            <a:endParaRPr lang="en-US" dirty="0"/>
          </a:p>
          <a:p>
            <a:r>
              <a:rPr lang="en-US" dirty="0"/>
              <a:t>But it works!</a:t>
            </a:r>
          </a:p>
          <a:p>
            <a:endParaRPr lang="en-US"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31</a:t>
            </a:fld>
            <a:endParaRPr lang="fr-FR" dirty="0"/>
          </a:p>
        </p:txBody>
      </p:sp>
    </p:spTree>
    <p:extLst>
      <p:ext uri="{BB962C8B-B14F-4D97-AF65-F5344CB8AC3E}">
        <p14:creationId xmlns:p14="http://schemas.microsoft.com/office/powerpoint/2010/main" val="79140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4293" y="2668633"/>
            <a:ext cx="8833980" cy="3177016"/>
          </a:xfrm>
          <a:noFill/>
        </p:spPr>
        <p:txBody>
          <a:bodyPr/>
          <a:lstStyle/>
          <a:p>
            <a:br>
              <a:rPr lang="en-US" sz="3200" b="1" dirty="0"/>
            </a:br>
            <a:br>
              <a:rPr lang="en-US" sz="3200" b="1" dirty="0"/>
            </a:br>
            <a:br>
              <a:rPr lang="en-US" sz="2400" b="1" dirty="0"/>
            </a:br>
            <a:r>
              <a:rPr lang="en-US" sz="1200" dirty="0">
                <a:latin typeface="Verdana" panose="020B0604030504040204" pitchFamily="34" charset="0"/>
                <a:ea typeface="Verdana" panose="020B0604030504040204" pitchFamily="34" charset="0"/>
                <a:cs typeface="Verdana" panose="020B0604030504040204" pitchFamily="34" charset="0"/>
              </a:rPr>
              <a:t>Elli </a:t>
            </a:r>
            <a:r>
              <a:rPr lang="en-US" sz="1200" dirty="0" err="1">
                <a:latin typeface="Verdana" panose="020B0604030504040204" pitchFamily="34" charset="0"/>
                <a:ea typeface="Verdana" panose="020B0604030504040204" pitchFamily="34" charset="0"/>
                <a:cs typeface="Verdana" panose="020B0604030504040204" pitchFamily="34" charset="0"/>
              </a:rPr>
              <a:t>Androulaki</a:t>
            </a:r>
            <a:r>
              <a:rPr lang="en-US" sz="1200" dirty="0">
                <a:latin typeface="Verdana" panose="020B0604030504040204" pitchFamily="34" charset="0"/>
                <a:ea typeface="Verdana" panose="020B0604030504040204" pitchFamily="34" charset="0"/>
                <a:cs typeface="Verdana" panose="020B0604030504040204" pitchFamily="34" charset="0"/>
              </a:rPr>
              <a:t>, Artem Barger, Vita </a:t>
            </a:r>
            <a:r>
              <a:rPr lang="en-US" sz="1200" dirty="0" err="1">
                <a:latin typeface="Verdana" panose="020B0604030504040204" pitchFamily="34" charset="0"/>
                <a:ea typeface="Verdana" panose="020B0604030504040204" pitchFamily="34" charset="0"/>
                <a:cs typeface="Verdana" panose="020B0604030504040204" pitchFamily="34" charset="0"/>
              </a:rPr>
              <a:t>Bortnikov</a:t>
            </a:r>
            <a:r>
              <a:rPr lang="en-US" sz="1200" dirty="0">
                <a:latin typeface="Verdana" panose="020B0604030504040204" pitchFamily="34" charset="0"/>
                <a:ea typeface="Verdana" panose="020B0604030504040204" pitchFamily="34" charset="0"/>
                <a:cs typeface="Verdana" panose="020B0604030504040204" pitchFamily="34" charset="0"/>
              </a:rPr>
              <a:t>, Christian </a:t>
            </a:r>
            <a:r>
              <a:rPr lang="en-US" sz="1200" dirty="0" err="1">
                <a:latin typeface="Verdana" panose="020B0604030504040204" pitchFamily="34" charset="0"/>
                <a:ea typeface="Verdana" panose="020B0604030504040204" pitchFamily="34" charset="0"/>
                <a:cs typeface="Verdana" panose="020B0604030504040204" pitchFamily="34" charset="0"/>
              </a:rPr>
              <a:t>Cachin</a:t>
            </a:r>
            <a:r>
              <a:rPr lang="en-US" sz="1200" dirty="0">
                <a:latin typeface="Verdana" panose="020B0604030504040204" pitchFamily="34" charset="0"/>
                <a:ea typeface="Verdana" panose="020B0604030504040204" pitchFamily="34" charset="0"/>
                <a:cs typeface="Verdana" panose="020B0604030504040204" pitchFamily="34" charset="0"/>
              </a:rPr>
              <a:t>,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Konstantinos </a:t>
            </a:r>
            <a:r>
              <a:rPr lang="en-US" sz="1200" dirty="0" err="1">
                <a:latin typeface="Verdana" panose="020B0604030504040204" pitchFamily="34" charset="0"/>
                <a:ea typeface="Verdana" panose="020B0604030504040204" pitchFamily="34" charset="0"/>
                <a:cs typeface="Verdana" panose="020B0604030504040204" pitchFamily="34" charset="0"/>
              </a:rPr>
              <a:t>Christidis</a:t>
            </a:r>
            <a:r>
              <a:rPr lang="en-US" sz="1200" dirty="0">
                <a:latin typeface="Verdana" panose="020B0604030504040204" pitchFamily="34" charset="0"/>
                <a:ea typeface="Verdana" panose="020B0604030504040204" pitchFamily="34" charset="0"/>
                <a:cs typeface="Verdana" panose="020B0604030504040204" pitchFamily="34" charset="0"/>
              </a:rPr>
              <a:t>, Angelo De Caro, David </a:t>
            </a:r>
            <a:r>
              <a:rPr lang="en-US" sz="1200" dirty="0" err="1">
                <a:latin typeface="Verdana" panose="020B0604030504040204" pitchFamily="34" charset="0"/>
                <a:ea typeface="Verdana" panose="020B0604030504040204" pitchFamily="34" charset="0"/>
                <a:cs typeface="Verdana" panose="020B0604030504040204" pitchFamily="34" charset="0"/>
              </a:rPr>
              <a:t>Enyeart</a:t>
            </a:r>
            <a:r>
              <a:rPr lang="en-US" sz="1200" dirty="0">
                <a:latin typeface="Verdana" panose="020B0604030504040204" pitchFamily="34" charset="0"/>
                <a:ea typeface="Verdana" panose="020B0604030504040204" pitchFamily="34" charset="0"/>
                <a:cs typeface="Verdana" panose="020B0604030504040204" pitchFamily="34" charset="0"/>
              </a:rPr>
              <a:t>, Christopher Ferris,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Gennady </a:t>
            </a:r>
            <a:r>
              <a:rPr lang="en-US" sz="1200" dirty="0" err="1">
                <a:latin typeface="Verdana" panose="020B0604030504040204" pitchFamily="34" charset="0"/>
                <a:ea typeface="Verdana" panose="020B0604030504040204" pitchFamily="34" charset="0"/>
                <a:cs typeface="Verdana" panose="020B0604030504040204" pitchFamily="34" charset="0"/>
              </a:rPr>
              <a:t>Laventman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Yacov</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Manevich</a:t>
            </a:r>
            <a:r>
              <a:rPr lang="en-US" sz="1200" dirty="0">
                <a:latin typeface="Verdana" panose="020B0604030504040204" pitchFamily="34" charset="0"/>
                <a:ea typeface="Verdana" panose="020B0604030504040204" pitchFamily="34" charset="0"/>
                <a:cs typeface="Verdana" panose="020B0604030504040204" pitchFamily="34" charset="0"/>
              </a:rPr>
              <a:t>, Srinivasan </a:t>
            </a:r>
            <a:r>
              <a:rPr lang="en-US" sz="1200" dirty="0" err="1">
                <a:latin typeface="Verdana" panose="020B0604030504040204" pitchFamily="34" charset="0"/>
                <a:ea typeface="Verdana" panose="020B0604030504040204" pitchFamily="34" charset="0"/>
                <a:cs typeface="Verdana" panose="020B0604030504040204" pitchFamily="34" charset="0"/>
              </a:rPr>
              <a:t>Muralidharan</a:t>
            </a:r>
            <a:r>
              <a:rPr lang="en-US" sz="1200" dirty="0">
                <a:latin typeface="Verdana" panose="020B0604030504040204" pitchFamily="34" charset="0"/>
                <a:ea typeface="Verdana" panose="020B0604030504040204" pitchFamily="34" charset="0"/>
                <a:cs typeface="Verdana" panose="020B0604030504040204" pitchFamily="34" charset="0"/>
              </a:rPr>
              <a:t>, Chet Murthy,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err="1">
                <a:latin typeface="Verdana" panose="020B0604030504040204" pitchFamily="34" charset="0"/>
                <a:ea typeface="Verdana" panose="020B0604030504040204" pitchFamily="34" charset="0"/>
                <a:cs typeface="Verdana" panose="020B0604030504040204" pitchFamily="34" charset="0"/>
              </a:rPr>
              <a:t>Binh</a:t>
            </a:r>
            <a:r>
              <a:rPr lang="en-US" sz="1200" dirty="0">
                <a:latin typeface="Verdana" panose="020B0604030504040204" pitchFamily="34" charset="0"/>
                <a:ea typeface="Verdana" panose="020B0604030504040204" pitchFamily="34" charset="0"/>
                <a:cs typeface="Verdana" panose="020B0604030504040204" pitchFamily="34" charset="0"/>
              </a:rPr>
              <a:t> Nguyen, Manish </a:t>
            </a:r>
            <a:r>
              <a:rPr lang="en-US" sz="1200" dirty="0" err="1">
                <a:latin typeface="Verdana" panose="020B0604030504040204" pitchFamily="34" charset="0"/>
                <a:ea typeface="Verdana" panose="020B0604030504040204" pitchFamily="34" charset="0"/>
                <a:cs typeface="Verdana" panose="020B0604030504040204" pitchFamily="34" charset="0"/>
              </a:rPr>
              <a:t>Sethi</a:t>
            </a:r>
            <a:r>
              <a:rPr lang="en-US" sz="1200" dirty="0">
                <a:latin typeface="Verdana" panose="020B0604030504040204" pitchFamily="34" charset="0"/>
                <a:ea typeface="Verdana" panose="020B0604030504040204" pitchFamily="34" charset="0"/>
                <a:cs typeface="Verdana" panose="020B0604030504040204" pitchFamily="34" charset="0"/>
              </a:rPr>
              <a:t>, Gari Singh, Keith Smith, Alessandro </a:t>
            </a:r>
            <a:r>
              <a:rPr lang="en-US" sz="1200" dirty="0" err="1">
                <a:latin typeface="Verdana" panose="020B0604030504040204" pitchFamily="34" charset="0"/>
                <a:ea typeface="Verdana" panose="020B0604030504040204" pitchFamily="34" charset="0"/>
                <a:cs typeface="Verdana" panose="020B0604030504040204" pitchFamily="34" charset="0"/>
              </a:rPr>
              <a:t>Sorniotti</a:t>
            </a:r>
            <a:r>
              <a:rPr lang="en-US" sz="1200" dirty="0">
                <a:latin typeface="Verdana" panose="020B0604030504040204" pitchFamily="34" charset="0"/>
                <a:ea typeface="Verdana" panose="020B0604030504040204" pitchFamily="34" charset="0"/>
                <a:cs typeface="Verdana" panose="020B0604030504040204" pitchFamily="34" charset="0"/>
              </a:rPr>
              <a:t>,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err="1">
                <a:latin typeface="Verdana" panose="020B0604030504040204" pitchFamily="34" charset="0"/>
                <a:ea typeface="Verdana" panose="020B0604030504040204" pitchFamily="34" charset="0"/>
                <a:cs typeface="Verdana" panose="020B0604030504040204" pitchFamily="34" charset="0"/>
              </a:rPr>
              <a:t>Chrysoula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Stathakopoulou</a:t>
            </a:r>
            <a:r>
              <a:rPr lang="en-US" sz="1200" dirty="0">
                <a:latin typeface="Verdana" panose="020B0604030504040204" pitchFamily="34" charset="0"/>
                <a:ea typeface="Verdana" panose="020B0604030504040204" pitchFamily="34" charset="0"/>
                <a:cs typeface="Verdana" panose="020B0604030504040204" pitchFamily="34" charset="0"/>
              </a:rPr>
              <a:t>, Marko </a:t>
            </a:r>
            <a:r>
              <a:rPr lang="en-US" sz="1200" dirty="0" err="1">
                <a:latin typeface="Verdana" panose="020B0604030504040204" pitchFamily="34" charset="0"/>
                <a:ea typeface="Verdana" panose="020B0604030504040204" pitchFamily="34" charset="0"/>
                <a:cs typeface="Verdana" panose="020B0604030504040204" pitchFamily="34" charset="0"/>
              </a:rPr>
              <a:t>Vukolić</a:t>
            </a:r>
            <a:r>
              <a:rPr lang="en-US" sz="1200" dirty="0">
                <a:latin typeface="Verdana" panose="020B0604030504040204" pitchFamily="34" charset="0"/>
                <a:ea typeface="Verdana" panose="020B0604030504040204" pitchFamily="34" charset="0"/>
                <a:cs typeface="Verdana" panose="020B0604030504040204" pitchFamily="34" charset="0"/>
              </a:rPr>
              <a:t>, Sharon Weed </a:t>
            </a:r>
            <a:r>
              <a:rPr lang="en-US" sz="1200" dirty="0" err="1">
                <a:latin typeface="Verdana" panose="020B0604030504040204" pitchFamily="34" charset="0"/>
                <a:ea typeface="Verdana" panose="020B0604030504040204" pitchFamily="34" charset="0"/>
                <a:cs typeface="Verdana" panose="020B0604030504040204" pitchFamily="34" charset="0"/>
              </a:rPr>
              <a:t>Cocco</a:t>
            </a:r>
            <a:r>
              <a:rPr lang="en-US" sz="1200" dirty="0">
                <a:latin typeface="Verdana" panose="020B0604030504040204" pitchFamily="34" charset="0"/>
                <a:ea typeface="Verdana" panose="020B0604030504040204" pitchFamily="34" charset="0"/>
                <a:cs typeface="Verdana" panose="020B0604030504040204" pitchFamily="34" charset="0"/>
              </a:rPr>
              <a:t> and Jason </a:t>
            </a:r>
            <a:r>
              <a:rPr lang="en-US" sz="1200" dirty="0" err="1">
                <a:latin typeface="Verdana" panose="020B0604030504040204" pitchFamily="34" charset="0"/>
                <a:ea typeface="Verdana" panose="020B0604030504040204" pitchFamily="34" charset="0"/>
                <a:cs typeface="Verdana" panose="020B0604030504040204" pitchFamily="34" charset="0"/>
              </a:rPr>
              <a:t>Yellick</a:t>
            </a:r>
            <a:br>
              <a:rPr lang="en-US" sz="2400" b="1" dirty="0">
                <a:latin typeface="Verdana" panose="020B0604030504040204" pitchFamily="34" charset="0"/>
                <a:ea typeface="Verdana" panose="020B0604030504040204" pitchFamily="34" charset="0"/>
                <a:cs typeface="Verdana" panose="020B0604030504040204" pitchFamily="34" charset="0"/>
              </a:rPr>
            </a:br>
            <a:br>
              <a:rPr lang="en-US" sz="2400" b="1" dirty="0"/>
            </a:br>
            <a:r>
              <a:rPr lang="en-US" sz="1600" b="1" dirty="0">
                <a:hlinkClick r:id="rId2"/>
              </a:rPr>
              <a:t>https://dl.acm.org/doi/10.1145/3190508.3190538</a:t>
            </a:r>
            <a:br>
              <a:rPr lang="en-US" sz="1600" b="1" dirty="0"/>
            </a:br>
            <a:br>
              <a:rPr lang="en-US" sz="2400" b="1" dirty="0"/>
            </a:br>
            <a:br>
              <a:rPr lang="en-US" sz="1400" b="1" dirty="0"/>
            </a:br>
            <a:endParaRPr lang="en-US" sz="2400" b="1" dirty="0"/>
          </a:p>
        </p:txBody>
      </p:sp>
      <p:sp>
        <p:nvSpPr>
          <p:cNvPr id="2094" name="Rectangle 46"/>
          <p:cNvSpPr>
            <a:spLocks noChangeArrowheads="1"/>
          </p:cNvSpPr>
          <p:nvPr/>
        </p:nvSpPr>
        <p:spPr bwMode="auto">
          <a:xfrm>
            <a:off x="1703392" y="4834252"/>
            <a:ext cx="5089055" cy="34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038" bIns="46038" anchor="b"/>
          <a:lstStyle>
            <a:lvl1pPr marL="400050" indent="-400050">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pPr>
            <a:endParaRPr lang="en-US" sz="1400" dirty="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93" y="1788316"/>
            <a:ext cx="4148336" cy="11582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93" y="5480742"/>
            <a:ext cx="2999238" cy="364907"/>
          </a:xfrm>
          <a:prstGeom prst="rect">
            <a:avLst/>
          </a:prstGeom>
        </p:spPr>
      </p:pic>
      <p:sp>
        <p:nvSpPr>
          <p:cNvPr id="5" name="TextBox 4"/>
          <p:cNvSpPr txBox="1"/>
          <p:nvPr/>
        </p:nvSpPr>
        <p:spPr>
          <a:xfrm>
            <a:off x="554293" y="3106472"/>
            <a:ext cx="7750628" cy="341632"/>
          </a:xfrm>
          <a:prstGeom prst="rect">
            <a:avLst/>
          </a:prstGeom>
          <a:noFill/>
        </p:spPr>
        <p:txBody>
          <a:bodyPr wrap="square" rtlCol="0">
            <a:spAutoFit/>
          </a:bodyPr>
          <a:lstStyle/>
          <a:p>
            <a:r>
              <a:rPr lang="en-US" sz="1800" b="1" dirty="0">
                <a:solidFill>
                  <a:schemeClr val="tx1"/>
                </a:solidFill>
              </a:rPr>
              <a:t>a Distributed Operating System for Permissioned </a:t>
            </a:r>
            <a:r>
              <a:rPr lang="en-US" sz="1800" b="1" dirty="0" err="1">
                <a:solidFill>
                  <a:schemeClr val="tx1"/>
                </a:solidFill>
              </a:rPr>
              <a:t>Blockchains</a:t>
            </a:r>
            <a:endParaRPr lang="en-US" sz="2000" dirty="0">
              <a:solidFill>
                <a:schemeClr val="tx1"/>
              </a:solidFill>
            </a:endParaRPr>
          </a:p>
        </p:txBody>
      </p:sp>
      <p:sp>
        <p:nvSpPr>
          <p:cNvPr id="2" name="Subtitle 1">
            <a:extLst>
              <a:ext uri="{FF2B5EF4-FFF2-40B4-BE49-F238E27FC236}">
                <a16:creationId xmlns:a16="http://schemas.microsoft.com/office/drawing/2014/main" id="{E3487406-6C9D-8946-9895-80C153500C98}"/>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7194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err="1"/>
              <a:t>Blockchain</a:t>
            </a:r>
            <a:r>
              <a:rPr lang="en-US" dirty="0"/>
              <a:t>?</a:t>
            </a:r>
          </a:p>
        </p:txBody>
      </p:sp>
      <p:sp>
        <p:nvSpPr>
          <p:cNvPr id="3" name="Content Placeholder 2"/>
          <p:cNvSpPr>
            <a:spLocks noGrp="1"/>
          </p:cNvSpPr>
          <p:nvPr>
            <p:ph idx="1"/>
          </p:nvPr>
        </p:nvSpPr>
        <p:spPr>
          <a:xfrm>
            <a:off x="418152" y="1218675"/>
            <a:ext cx="8837150" cy="4890294"/>
          </a:xfrm>
        </p:spPr>
        <p:txBody>
          <a:bodyPr/>
          <a:lstStyle/>
          <a:p>
            <a:pPr>
              <a:buFont typeface="Arial" pitchFamily="34" charset="0"/>
              <a:buChar char="•"/>
            </a:pPr>
            <a:r>
              <a:rPr lang="en-US" b="1" dirty="0"/>
              <a:t>A chain (sequence, typically a hash chain) of </a:t>
            </a:r>
            <a:r>
              <a:rPr lang="en-US" b="1" u="sng" dirty="0"/>
              <a:t>blocks</a:t>
            </a:r>
            <a:r>
              <a:rPr lang="en-US" b="1" dirty="0"/>
              <a:t> of transactions</a:t>
            </a:r>
          </a:p>
          <a:p>
            <a:pPr lvl="1">
              <a:buFontTx/>
              <a:buChar char="-"/>
            </a:pPr>
            <a:r>
              <a:rPr lang="en-US" dirty="0"/>
              <a:t>Every block consists of a number of (ordered) transactions</a:t>
            </a:r>
          </a:p>
          <a:p>
            <a:pPr lvl="1">
              <a:buFontTx/>
              <a:buChar char="-"/>
            </a:pPr>
            <a:r>
              <a:rPr lang="en-US" dirty="0" err="1"/>
              <a:t>Blockchain</a:t>
            </a:r>
            <a:r>
              <a:rPr lang="en-US" dirty="0"/>
              <a:t> establishes total order of transactions</a:t>
            </a:r>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33</a:t>
            </a:fld>
            <a:endParaRPr lang="fr-FR" dirty="0"/>
          </a:p>
        </p:txBody>
      </p:sp>
      <p:sp>
        <p:nvSpPr>
          <p:cNvPr id="5" name="Rectangle 4"/>
          <p:cNvSpPr/>
          <p:nvPr/>
        </p:nvSpPr>
        <p:spPr bwMode="auto">
          <a:xfrm>
            <a:off x="5820419" y="22084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6" name="Straight Arrow Connector 5"/>
          <p:cNvCxnSpPr>
            <a:stCxn id="7" idx="1"/>
            <a:endCxn id="5" idx="3"/>
          </p:cNvCxnSpPr>
          <p:nvPr/>
        </p:nvCxnSpPr>
        <p:spPr bwMode="auto">
          <a:xfrm flipH="1" flipV="1">
            <a:off x="6204726" y="2466867"/>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7" name="Rectangle 6"/>
          <p:cNvSpPr/>
          <p:nvPr/>
        </p:nvSpPr>
        <p:spPr bwMode="auto">
          <a:xfrm>
            <a:off x="6577798" y="222449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8" name="Straight Arrow Connector 7"/>
          <p:cNvCxnSpPr>
            <a:stCxn id="9" idx="1"/>
            <a:endCxn id="7" idx="3"/>
          </p:cNvCxnSpPr>
          <p:nvPr/>
        </p:nvCxnSpPr>
        <p:spPr bwMode="auto">
          <a:xfrm flipH="1">
            <a:off x="6962105" y="2482909"/>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7335177" y="222449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sp>
        <p:nvSpPr>
          <p:cNvPr id="10" name="TextBox 9"/>
          <p:cNvSpPr txBox="1"/>
          <p:nvPr/>
        </p:nvSpPr>
        <p:spPr>
          <a:xfrm>
            <a:off x="5318002" y="2344294"/>
            <a:ext cx="466794" cy="397032"/>
          </a:xfrm>
          <a:prstGeom prst="rect">
            <a:avLst/>
          </a:prstGeom>
          <a:noFill/>
        </p:spPr>
        <p:txBody>
          <a:bodyPr wrap="none" rtlCol="0">
            <a:spAutoFit/>
          </a:bodyPr>
          <a:lstStyle/>
          <a:p>
            <a:r>
              <a:rPr lang="en-US" dirty="0">
                <a:solidFill>
                  <a:schemeClr val="tx1"/>
                </a:solidFill>
              </a:rPr>
              <a:t>…</a:t>
            </a:r>
          </a:p>
        </p:txBody>
      </p:sp>
      <p:sp>
        <p:nvSpPr>
          <p:cNvPr id="11" name="Rectangle 10"/>
          <p:cNvSpPr/>
          <p:nvPr/>
        </p:nvSpPr>
        <p:spPr bwMode="auto">
          <a:xfrm>
            <a:off x="4939318" y="22084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12" name="Rectangle 11"/>
          <p:cNvSpPr/>
          <p:nvPr/>
        </p:nvSpPr>
        <p:spPr bwMode="auto">
          <a:xfrm>
            <a:off x="3892176" y="2216471"/>
            <a:ext cx="674072"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#0</a:t>
            </a:r>
          </a:p>
          <a:p>
            <a:pPr algn="ctr"/>
            <a:r>
              <a:rPr lang="en-US" sz="1200" dirty="0">
                <a:solidFill>
                  <a:srgbClr val="191919"/>
                </a:solidFill>
                <a:latin typeface="HelvNeue Light for IBM" pitchFamily="34" charset="0"/>
              </a:rPr>
              <a:t>Genesis block</a:t>
            </a:r>
          </a:p>
        </p:txBody>
      </p:sp>
      <p:cxnSp>
        <p:nvCxnSpPr>
          <p:cNvPr id="13" name="Straight Arrow Connector 12"/>
          <p:cNvCxnSpPr/>
          <p:nvPr/>
        </p:nvCxnSpPr>
        <p:spPr bwMode="auto">
          <a:xfrm flipH="1" flipV="1">
            <a:off x="4566247" y="2482914"/>
            <a:ext cx="396498" cy="4193"/>
          </a:xfrm>
          <a:prstGeom prst="straightConnector1">
            <a:avLst/>
          </a:prstGeom>
          <a:noFill/>
          <a:ln w="9525" cap="flat" cmpd="sng" algn="ctr">
            <a:solidFill>
              <a:schemeClr val="tx1"/>
            </a:solidFill>
            <a:prstDash val="solid"/>
            <a:round/>
            <a:headEnd type="none" w="med" len="med"/>
            <a:tailEnd type="triangle"/>
          </a:ln>
          <a:effectLst/>
        </p:spPr>
      </p:cxnSp>
      <p:sp>
        <p:nvSpPr>
          <p:cNvPr id="15" name="Rectangle 14"/>
          <p:cNvSpPr/>
          <p:nvPr/>
        </p:nvSpPr>
        <p:spPr>
          <a:xfrm>
            <a:off x="2475040" y="3874165"/>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a:cs typeface="Helvetica Neue"/>
              </a:rPr>
              <a:t>Node A</a:t>
            </a:r>
          </a:p>
        </p:txBody>
      </p:sp>
      <p:sp>
        <p:nvSpPr>
          <p:cNvPr id="16" name="Rectangle 15"/>
          <p:cNvSpPr/>
          <p:nvPr/>
        </p:nvSpPr>
        <p:spPr>
          <a:xfrm>
            <a:off x="7942434" y="3874165"/>
            <a:ext cx="1350240" cy="559161"/>
          </a:xfrm>
          <a:prstGeom prst="rect">
            <a:avLst/>
          </a:prstGeom>
          <a:solidFill>
            <a:srgbClr val="3366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E</a:t>
            </a:r>
          </a:p>
        </p:txBody>
      </p:sp>
      <p:sp>
        <p:nvSpPr>
          <p:cNvPr id="17" name="Rectangle 16"/>
          <p:cNvSpPr/>
          <p:nvPr/>
        </p:nvSpPr>
        <p:spPr>
          <a:xfrm>
            <a:off x="2474532" y="4615591"/>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B</a:t>
            </a:r>
          </a:p>
        </p:txBody>
      </p:sp>
      <p:sp>
        <p:nvSpPr>
          <p:cNvPr id="18" name="Rectangle 17"/>
          <p:cNvSpPr/>
          <p:nvPr/>
        </p:nvSpPr>
        <p:spPr>
          <a:xfrm>
            <a:off x="7942433" y="4608578"/>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D</a:t>
            </a:r>
          </a:p>
        </p:txBody>
      </p:sp>
      <p:sp>
        <p:nvSpPr>
          <p:cNvPr id="19" name="Rectangle 18"/>
          <p:cNvSpPr/>
          <p:nvPr/>
        </p:nvSpPr>
        <p:spPr>
          <a:xfrm>
            <a:off x="5227552" y="5231794"/>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C</a:t>
            </a:r>
          </a:p>
        </p:txBody>
      </p:sp>
      <p:sp>
        <p:nvSpPr>
          <p:cNvPr id="20" name="Rectangle 19"/>
          <p:cNvSpPr/>
          <p:nvPr/>
        </p:nvSpPr>
        <p:spPr>
          <a:xfrm>
            <a:off x="5227552" y="3493332"/>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F</a:t>
            </a:r>
          </a:p>
        </p:txBody>
      </p:sp>
      <p:sp>
        <p:nvSpPr>
          <p:cNvPr id="21" name="Oval 20"/>
          <p:cNvSpPr/>
          <p:nvPr/>
        </p:nvSpPr>
        <p:spPr>
          <a:xfrm>
            <a:off x="3776389" y="4063789"/>
            <a:ext cx="4129619" cy="1124589"/>
          </a:xfrm>
          <a:prstGeom prst="ellipse">
            <a:avLst/>
          </a:prstGeom>
          <a:noFill/>
          <a:ln w="76200" cmpd="sng">
            <a:solidFill>
              <a:srgbClr val="FF66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7217407" y="4949336"/>
            <a:ext cx="829226" cy="492879"/>
            <a:chOff x="5814215" y="1502897"/>
            <a:chExt cx="829226" cy="492879"/>
          </a:xfrm>
        </p:grpSpPr>
        <p:sp>
          <p:nvSpPr>
            <p:cNvPr id="23" name="Folded Corner 2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24" name="Group 23"/>
            <p:cNvGrpSpPr/>
            <p:nvPr/>
          </p:nvGrpSpPr>
          <p:grpSpPr>
            <a:xfrm>
              <a:off x="5887240" y="1513232"/>
              <a:ext cx="726381" cy="72644"/>
              <a:chOff x="4163354" y="2836022"/>
              <a:chExt cx="726381" cy="72644"/>
            </a:xfrm>
            <a:solidFill>
              <a:srgbClr val="FFFFFF"/>
            </a:solidFill>
          </p:grpSpPr>
          <p:sp>
            <p:nvSpPr>
              <p:cNvPr id="25" name="Rectangle 2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6" name="Group 25"/>
              <p:cNvGrpSpPr/>
              <p:nvPr/>
            </p:nvGrpSpPr>
            <p:grpSpPr>
              <a:xfrm>
                <a:off x="4236379" y="2836022"/>
                <a:ext cx="108712" cy="72644"/>
                <a:chOff x="3929202" y="2317750"/>
                <a:chExt cx="108712" cy="72644"/>
              </a:xfrm>
              <a:grpFill/>
            </p:grpSpPr>
            <p:sp>
              <p:nvSpPr>
                <p:cNvPr id="42" name="Rectangle 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Rectangle 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7" name="Group 26"/>
              <p:cNvGrpSpPr/>
              <p:nvPr/>
            </p:nvGrpSpPr>
            <p:grpSpPr>
              <a:xfrm>
                <a:off x="4343892" y="2836022"/>
                <a:ext cx="108712" cy="72644"/>
                <a:chOff x="3929202" y="2317750"/>
                <a:chExt cx="108712" cy="72644"/>
              </a:xfrm>
              <a:grpFill/>
            </p:grpSpPr>
            <p:sp>
              <p:nvSpPr>
                <p:cNvPr id="40" name="Rectangle 3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8" name="Group 27"/>
              <p:cNvGrpSpPr/>
              <p:nvPr/>
            </p:nvGrpSpPr>
            <p:grpSpPr>
              <a:xfrm>
                <a:off x="4452604" y="2836022"/>
                <a:ext cx="108712" cy="72644"/>
                <a:chOff x="3929202" y="2317750"/>
                <a:chExt cx="108712" cy="72644"/>
              </a:xfrm>
              <a:grpFill/>
            </p:grpSpPr>
            <p:sp>
              <p:nvSpPr>
                <p:cNvPr id="38" name="Rectangle 3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 name="Group 28"/>
              <p:cNvGrpSpPr/>
              <p:nvPr/>
            </p:nvGrpSpPr>
            <p:grpSpPr>
              <a:xfrm>
                <a:off x="4561316" y="2836022"/>
                <a:ext cx="108712" cy="72644"/>
                <a:chOff x="3929202" y="2317750"/>
                <a:chExt cx="108712" cy="72644"/>
              </a:xfrm>
              <a:grpFill/>
            </p:grpSpPr>
            <p:sp>
              <p:nvSpPr>
                <p:cNvPr id="36" name="Rectangle 3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0" name="Group 29"/>
              <p:cNvGrpSpPr/>
              <p:nvPr/>
            </p:nvGrpSpPr>
            <p:grpSpPr>
              <a:xfrm>
                <a:off x="4672311" y="2836022"/>
                <a:ext cx="108712" cy="72644"/>
                <a:chOff x="3929202" y="2317750"/>
                <a:chExt cx="108712" cy="72644"/>
              </a:xfrm>
              <a:grpFill/>
            </p:grpSpPr>
            <p:sp>
              <p:nvSpPr>
                <p:cNvPr id="34" name="Rectangle 3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1" name="Group 30"/>
              <p:cNvGrpSpPr/>
              <p:nvPr/>
            </p:nvGrpSpPr>
            <p:grpSpPr>
              <a:xfrm>
                <a:off x="4781023" y="2836022"/>
                <a:ext cx="108712" cy="72644"/>
                <a:chOff x="3929202" y="2317750"/>
                <a:chExt cx="108712" cy="72644"/>
              </a:xfrm>
              <a:grpFill/>
            </p:grpSpPr>
            <p:sp>
              <p:nvSpPr>
                <p:cNvPr id="32" name="Rectangle 3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44" name="Group 43"/>
          <p:cNvGrpSpPr/>
          <p:nvPr/>
        </p:nvGrpSpPr>
        <p:grpSpPr>
          <a:xfrm>
            <a:off x="7315102" y="4021438"/>
            <a:ext cx="829226" cy="492879"/>
            <a:chOff x="5814215" y="1502897"/>
            <a:chExt cx="829226" cy="492879"/>
          </a:xfrm>
        </p:grpSpPr>
        <p:sp>
          <p:nvSpPr>
            <p:cNvPr id="45" name="Folded Corner 44"/>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46" name="Group 45"/>
            <p:cNvGrpSpPr/>
            <p:nvPr/>
          </p:nvGrpSpPr>
          <p:grpSpPr>
            <a:xfrm>
              <a:off x="5887240" y="1513232"/>
              <a:ext cx="726381" cy="72644"/>
              <a:chOff x="4163354" y="2836022"/>
              <a:chExt cx="726381" cy="72644"/>
            </a:xfrm>
            <a:solidFill>
              <a:srgbClr val="FFFFFF"/>
            </a:solidFill>
          </p:grpSpPr>
          <p:sp>
            <p:nvSpPr>
              <p:cNvPr id="47" name="Rectangle 46"/>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48" name="Group 47"/>
              <p:cNvGrpSpPr/>
              <p:nvPr/>
            </p:nvGrpSpPr>
            <p:grpSpPr>
              <a:xfrm>
                <a:off x="4236379" y="2836022"/>
                <a:ext cx="108712" cy="72644"/>
                <a:chOff x="3929202" y="2317750"/>
                <a:chExt cx="108712" cy="72644"/>
              </a:xfrm>
              <a:grpFill/>
            </p:grpSpPr>
            <p:sp>
              <p:nvSpPr>
                <p:cNvPr id="64" name="Rectangle 6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ectangle 6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48"/>
              <p:cNvGrpSpPr/>
              <p:nvPr/>
            </p:nvGrpSpPr>
            <p:grpSpPr>
              <a:xfrm>
                <a:off x="4343892" y="2836022"/>
                <a:ext cx="108712" cy="72644"/>
                <a:chOff x="3929202" y="2317750"/>
                <a:chExt cx="108712" cy="72644"/>
              </a:xfrm>
              <a:grpFill/>
            </p:grpSpPr>
            <p:sp>
              <p:nvSpPr>
                <p:cNvPr id="62" name="Rectangle 6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0" name="Group 49"/>
              <p:cNvGrpSpPr/>
              <p:nvPr/>
            </p:nvGrpSpPr>
            <p:grpSpPr>
              <a:xfrm>
                <a:off x="4452604" y="2836022"/>
                <a:ext cx="108712" cy="72644"/>
                <a:chOff x="3929202" y="2317750"/>
                <a:chExt cx="108712" cy="72644"/>
              </a:xfrm>
              <a:grpFill/>
            </p:grpSpPr>
            <p:sp>
              <p:nvSpPr>
                <p:cNvPr id="60" name="Rectangle 5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Rectangle 6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 name="Group 50"/>
              <p:cNvGrpSpPr/>
              <p:nvPr/>
            </p:nvGrpSpPr>
            <p:grpSpPr>
              <a:xfrm>
                <a:off x="4561316" y="2836022"/>
                <a:ext cx="108712" cy="72644"/>
                <a:chOff x="3929202" y="2317750"/>
                <a:chExt cx="108712" cy="72644"/>
              </a:xfrm>
              <a:grpFill/>
            </p:grpSpPr>
            <p:sp>
              <p:nvSpPr>
                <p:cNvPr id="58" name="Rectangle 5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ectangle 5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2" name="Group 51"/>
              <p:cNvGrpSpPr/>
              <p:nvPr/>
            </p:nvGrpSpPr>
            <p:grpSpPr>
              <a:xfrm>
                <a:off x="4672311" y="2836022"/>
                <a:ext cx="108712" cy="72644"/>
                <a:chOff x="3929202" y="2317750"/>
                <a:chExt cx="108712" cy="72644"/>
              </a:xfrm>
              <a:grpFill/>
            </p:grpSpPr>
            <p:sp>
              <p:nvSpPr>
                <p:cNvPr id="56" name="Rectangle 5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3" name="Group 52"/>
              <p:cNvGrpSpPr/>
              <p:nvPr/>
            </p:nvGrpSpPr>
            <p:grpSpPr>
              <a:xfrm>
                <a:off x="4781023" y="2836022"/>
                <a:ext cx="108712" cy="72644"/>
                <a:chOff x="3929202" y="2317750"/>
                <a:chExt cx="108712" cy="72644"/>
              </a:xfrm>
              <a:grpFill/>
            </p:grpSpPr>
            <p:sp>
              <p:nvSpPr>
                <p:cNvPr id="54" name="Rectangle 5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Rectangle 5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66" name="Group 65"/>
          <p:cNvGrpSpPr/>
          <p:nvPr/>
        </p:nvGrpSpPr>
        <p:grpSpPr>
          <a:xfrm>
            <a:off x="4970847" y="4928312"/>
            <a:ext cx="829226" cy="492879"/>
            <a:chOff x="5814215" y="1502897"/>
            <a:chExt cx="829226" cy="492879"/>
          </a:xfrm>
        </p:grpSpPr>
        <p:sp>
          <p:nvSpPr>
            <p:cNvPr id="67" name="Folded Corner 66"/>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68" name="Group 67"/>
            <p:cNvGrpSpPr/>
            <p:nvPr/>
          </p:nvGrpSpPr>
          <p:grpSpPr>
            <a:xfrm>
              <a:off x="5887240" y="1513232"/>
              <a:ext cx="726381" cy="72644"/>
              <a:chOff x="4163354" y="2836022"/>
              <a:chExt cx="726381" cy="72644"/>
            </a:xfrm>
            <a:solidFill>
              <a:srgbClr val="FFFFFF"/>
            </a:solidFill>
          </p:grpSpPr>
          <p:sp>
            <p:nvSpPr>
              <p:cNvPr id="69" name="Rectangle 68"/>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70" name="Group 69"/>
              <p:cNvGrpSpPr/>
              <p:nvPr/>
            </p:nvGrpSpPr>
            <p:grpSpPr>
              <a:xfrm>
                <a:off x="4236379" y="2836022"/>
                <a:ext cx="108712" cy="72644"/>
                <a:chOff x="3929202" y="2317750"/>
                <a:chExt cx="108712" cy="72644"/>
              </a:xfrm>
              <a:grpFill/>
            </p:grpSpPr>
            <p:sp>
              <p:nvSpPr>
                <p:cNvPr id="86" name="Rectangle 8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ectangle 8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1" name="Group 70"/>
              <p:cNvGrpSpPr/>
              <p:nvPr/>
            </p:nvGrpSpPr>
            <p:grpSpPr>
              <a:xfrm>
                <a:off x="4343892" y="2836022"/>
                <a:ext cx="108712" cy="72644"/>
                <a:chOff x="3929202" y="2317750"/>
                <a:chExt cx="108712" cy="72644"/>
              </a:xfrm>
              <a:grpFill/>
            </p:grpSpPr>
            <p:sp>
              <p:nvSpPr>
                <p:cNvPr id="84" name="Rectangle 8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Rectangle 8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2" name="Group 71"/>
              <p:cNvGrpSpPr/>
              <p:nvPr/>
            </p:nvGrpSpPr>
            <p:grpSpPr>
              <a:xfrm>
                <a:off x="4452604" y="2836022"/>
                <a:ext cx="108712" cy="72644"/>
                <a:chOff x="3929202" y="2317750"/>
                <a:chExt cx="108712" cy="72644"/>
              </a:xfrm>
              <a:grpFill/>
            </p:grpSpPr>
            <p:sp>
              <p:nvSpPr>
                <p:cNvPr id="82" name="Rectangle 8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Rectangle 8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3" name="Group 72"/>
              <p:cNvGrpSpPr/>
              <p:nvPr/>
            </p:nvGrpSpPr>
            <p:grpSpPr>
              <a:xfrm>
                <a:off x="4561316" y="2836022"/>
                <a:ext cx="108712" cy="72644"/>
                <a:chOff x="3929202" y="2317750"/>
                <a:chExt cx="108712" cy="72644"/>
              </a:xfrm>
              <a:grpFill/>
            </p:grpSpPr>
            <p:sp>
              <p:nvSpPr>
                <p:cNvPr id="80" name="Rectangle 7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Rectangle 8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4" name="Group 73"/>
              <p:cNvGrpSpPr/>
              <p:nvPr/>
            </p:nvGrpSpPr>
            <p:grpSpPr>
              <a:xfrm>
                <a:off x="4672311" y="2836022"/>
                <a:ext cx="108712" cy="72644"/>
                <a:chOff x="3929202" y="2317750"/>
                <a:chExt cx="108712" cy="72644"/>
              </a:xfrm>
              <a:grpFill/>
            </p:grpSpPr>
            <p:sp>
              <p:nvSpPr>
                <p:cNvPr id="78" name="Rectangle 7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Rectangle 7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5" name="Group 74"/>
              <p:cNvGrpSpPr/>
              <p:nvPr/>
            </p:nvGrpSpPr>
            <p:grpSpPr>
              <a:xfrm>
                <a:off x="4781023" y="2836022"/>
                <a:ext cx="108712" cy="72644"/>
                <a:chOff x="3929202" y="2317750"/>
                <a:chExt cx="108712" cy="72644"/>
              </a:xfrm>
              <a:grpFill/>
            </p:grpSpPr>
            <p:sp>
              <p:nvSpPr>
                <p:cNvPr id="76" name="Rectangle 7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88" name="Group 87"/>
          <p:cNvGrpSpPr/>
          <p:nvPr/>
        </p:nvGrpSpPr>
        <p:grpSpPr>
          <a:xfrm>
            <a:off x="5926089" y="3912379"/>
            <a:ext cx="829226" cy="492879"/>
            <a:chOff x="5814215" y="1502897"/>
            <a:chExt cx="829226" cy="492879"/>
          </a:xfrm>
        </p:grpSpPr>
        <p:sp>
          <p:nvSpPr>
            <p:cNvPr id="89" name="Folded Corner 88"/>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90" name="Group 89"/>
            <p:cNvGrpSpPr/>
            <p:nvPr/>
          </p:nvGrpSpPr>
          <p:grpSpPr>
            <a:xfrm>
              <a:off x="5887240" y="1513232"/>
              <a:ext cx="726381" cy="72644"/>
              <a:chOff x="4163354" y="2836022"/>
              <a:chExt cx="726381" cy="72644"/>
            </a:xfrm>
            <a:solidFill>
              <a:srgbClr val="FFFFFF"/>
            </a:solidFill>
          </p:grpSpPr>
          <p:sp>
            <p:nvSpPr>
              <p:cNvPr id="91" name="Rectangle 90"/>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2" name="Group 91"/>
              <p:cNvGrpSpPr/>
              <p:nvPr/>
            </p:nvGrpSpPr>
            <p:grpSpPr>
              <a:xfrm>
                <a:off x="4236379" y="2836022"/>
                <a:ext cx="108712" cy="72644"/>
                <a:chOff x="3929202" y="2317750"/>
                <a:chExt cx="108712" cy="72644"/>
              </a:xfrm>
              <a:grpFill/>
            </p:grpSpPr>
            <p:sp>
              <p:nvSpPr>
                <p:cNvPr id="108" name="Rectangle 10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ectangle 10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3" name="Group 92"/>
              <p:cNvGrpSpPr/>
              <p:nvPr/>
            </p:nvGrpSpPr>
            <p:grpSpPr>
              <a:xfrm>
                <a:off x="4343892" y="2836022"/>
                <a:ext cx="108712" cy="72644"/>
                <a:chOff x="3929202" y="2317750"/>
                <a:chExt cx="108712" cy="72644"/>
              </a:xfrm>
              <a:grpFill/>
            </p:grpSpPr>
            <p:sp>
              <p:nvSpPr>
                <p:cNvPr id="106" name="Rectangle 10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ectangle 10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93"/>
              <p:cNvGrpSpPr/>
              <p:nvPr/>
            </p:nvGrpSpPr>
            <p:grpSpPr>
              <a:xfrm>
                <a:off x="4452604" y="2836022"/>
                <a:ext cx="108712" cy="72644"/>
                <a:chOff x="3929202" y="2317750"/>
                <a:chExt cx="108712" cy="72644"/>
              </a:xfrm>
              <a:grpFill/>
            </p:grpSpPr>
            <p:sp>
              <p:nvSpPr>
                <p:cNvPr id="104" name="Rectangle 10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Rectangle 10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5" name="Group 94"/>
              <p:cNvGrpSpPr/>
              <p:nvPr/>
            </p:nvGrpSpPr>
            <p:grpSpPr>
              <a:xfrm>
                <a:off x="4561316" y="2836022"/>
                <a:ext cx="108712" cy="72644"/>
                <a:chOff x="3929202" y="2317750"/>
                <a:chExt cx="108712" cy="72644"/>
              </a:xfrm>
              <a:grpFill/>
            </p:grpSpPr>
            <p:sp>
              <p:nvSpPr>
                <p:cNvPr id="102" name="Rectangle 10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ectangle 10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6" name="Group 95"/>
              <p:cNvGrpSpPr/>
              <p:nvPr/>
            </p:nvGrpSpPr>
            <p:grpSpPr>
              <a:xfrm>
                <a:off x="4672311" y="2836022"/>
                <a:ext cx="108712" cy="72644"/>
                <a:chOff x="3929202" y="2317750"/>
                <a:chExt cx="108712" cy="72644"/>
              </a:xfrm>
              <a:grpFill/>
            </p:grpSpPr>
            <p:sp>
              <p:nvSpPr>
                <p:cNvPr id="100" name="Rectangle 9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7" name="Group 96"/>
              <p:cNvGrpSpPr/>
              <p:nvPr/>
            </p:nvGrpSpPr>
            <p:grpSpPr>
              <a:xfrm>
                <a:off x="4781023" y="2836022"/>
                <a:ext cx="108712" cy="72644"/>
                <a:chOff x="3929202" y="2317750"/>
                <a:chExt cx="108712" cy="72644"/>
              </a:xfrm>
              <a:grpFill/>
            </p:grpSpPr>
            <p:sp>
              <p:nvSpPr>
                <p:cNvPr id="98" name="Rectangle 9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Rectangle 9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10" name="Group 109"/>
          <p:cNvGrpSpPr/>
          <p:nvPr/>
        </p:nvGrpSpPr>
        <p:grpSpPr>
          <a:xfrm>
            <a:off x="3554972" y="4920349"/>
            <a:ext cx="829226" cy="492879"/>
            <a:chOff x="5814215" y="1502897"/>
            <a:chExt cx="829226" cy="492879"/>
          </a:xfrm>
        </p:grpSpPr>
        <p:sp>
          <p:nvSpPr>
            <p:cNvPr id="111" name="Folded Corner 110"/>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12" name="Group 111"/>
            <p:cNvGrpSpPr/>
            <p:nvPr/>
          </p:nvGrpSpPr>
          <p:grpSpPr>
            <a:xfrm>
              <a:off x="5887240" y="1513232"/>
              <a:ext cx="726381" cy="72644"/>
              <a:chOff x="4163354" y="2836022"/>
              <a:chExt cx="726381" cy="72644"/>
            </a:xfrm>
            <a:solidFill>
              <a:srgbClr val="FFFFFF"/>
            </a:solidFill>
          </p:grpSpPr>
          <p:sp>
            <p:nvSpPr>
              <p:cNvPr id="113" name="Rectangle 112"/>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14" name="Group 113"/>
              <p:cNvGrpSpPr/>
              <p:nvPr/>
            </p:nvGrpSpPr>
            <p:grpSpPr>
              <a:xfrm>
                <a:off x="4236379" y="2836022"/>
                <a:ext cx="108712" cy="72644"/>
                <a:chOff x="3929202" y="2317750"/>
                <a:chExt cx="108712" cy="72644"/>
              </a:xfrm>
              <a:grpFill/>
            </p:grpSpPr>
            <p:sp>
              <p:nvSpPr>
                <p:cNvPr id="130" name="Rectangle 12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Rectangle 13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5" name="Group 114"/>
              <p:cNvGrpSpPr/>
              <p:nvPr/>
            </p:nvGrpSpPr>
            <p:grpSpPr>
              <a:xfrm>
                <a:off x="4343892" y="2836022"/>
                <a:ext cx="108712" cy="72644"/>
                <a:chOff x="3929202" y="2317750"/>
                <a:chExt cx="108712" cy="72644"/>
              </a:xfrm>
              <a:grpFill/>
            </p:grpSpPr>
            <p:sp>
              <p:nvSpPr>
                <p:cNvPr id="128" name="Rectangle 12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Rectangle 12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6" name="Group 115"/>
              <p:cNvGrpSpPr/>
              <p:nvPr/>
            </p:nvGrpSpPr>
            <p:grpSpPr>
              <a:xfrm>
                <a:off x="4452604" y="2836022"/>
                <a:ext cx="108712" cy="72644"/>
                <a:chOff x="3929202" y="2317750"/>
                <a:chExt cx="108712" cy="72644"/>
              </a:xfrm>
              <a:grpFill/>
            </p:grpSpPr>
            <p:sp>
              <p:nvSpPr>
                <p:cNvPr id="126" name="Rectangle 12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ectangle 12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7" name="Group 116"/>
              <p:cNvGrpSpPr/>
              <p:nvPr/>
            </p:nvGrpSpPr>
            <p:grpSpPr>
              <a:xfrm>
                <a:off x="4561316" y="2836022"/>
                <a:ext cx="108712" cy="72644"/>
                <a:chOff x="3929202" y="2317750"/>
                <a:chExt cx="108712" cy="72644"/>
              </a:xfrm>
              <a:grpFill/>
            </p:grpSpPr>
            <p:sp>
              <p:nvSpPr>
                <p:cNvPr id="124" name="Rectangle 12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Rectangle 12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8" name="Group 117"/>
              <p:cNvGrpSpPr/>
              <p:nvPr/>
            </p:nvGrpSpPr>
            <p:grpSpPr>
              <a:xfrm>
                <a:off x="4672311" y="2836022"/>
                <a:ext cx="108712" cy="72644"/>
                <a:chOff x="3929202" y="2317750"/>
                <a:chExt cx="108712" cy="72644"/>
              </a:xfrm>
              <a:grpFill/>
            </p:grpSpPr>
            <p:sp>
              <p:nvSpPr>
                <p:cNvPr id="122" name="Rectangle 12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Rectangle 12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9" name="Group 118"/>
              <p:cNvGrpSpPr/>
              <p:nvPr/>
            </p:nvGrpSpPr>
            <p:grpSpPr>
              <a:xfrm>
                <a:off x="4781023" y="2836022"/>
                <a:ext cx="108712" cy="72644"/>
                <a:chOff x="3929202" y="2317750"/>
                <a:chExt cx="108712" cy="72644"/>
              </a:xfrm>
              <a:grpFill/>
            </p:grpSpPr>
            <p:sp>
              <p:nvSpPr>
                <p:cNvPr id="120" name="Rectangle 11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1" name="Rectangle 12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32" name="Group 131"/>
          <p:cNvGrpSpPr/>
          <p:nvPr/>
        </p:nvGrpSpPr>
        <p:grpSpPr>
          <a:xfrm>
            <a:off x="3726235" y="3966130"/>
            <a:ext cx="829226" cy="492879"/>
            <a:chOff x="5814215" y="1502897"/>
            <a:chExt cx="829226" cy="492879"/>
          </a:xfrm>
        </p:grpSpPr>
        <p:sp>
          <p:nvSpPr>
            <p:cNvPr id="133" name="Folded Corner 13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34" name="Group 133"/>
            <p:cNvGrpSpPr/>
            <p:nvPr/>
          </p:nvGrpSpPr>
          <p:grpSpPr>
            <a:xfrm>
              <a:off x="5887240" y="1513232"/>
              <a:ext cx="726381" cy="72644"/>
              <a:chOff x="4163354" y="2836022"/>
              <a:chExt cx="726381" cy="72644"/>
            </a:xfrm>
            <a:solidFill>
              <a:srgbClr val="FFFFFF"/>
            </a:solidFill>
          </p:grpSpPr>
          <p:sp>
            <p:nvSpPr>
              <p:cNvPr id="135" name="Rectangle 13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36" name="Group 135"/>
              <p:cNvGrpSpPr/>
              <p:nvPr/>
            </p:nvGrpSpPr>
            <p:grpSpPr>
              <a:xfrm>
                <a:off x="4236379" y="2836022"/>
                <a:ext cx="108712" cy="72644"/>
                <a:chOff x="3929202" y="2317750"/>
                <a:chExt cx="108712" cy="72644"/>
              </a:xfrm>
              <a:grpFill/>
            </p:grpSpPr>
            <p:sp>
              <p:nvSpPr>
                <p:cNvPr id="152" name="Rectangle 15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3" name="Rectangle 15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7" name="Group 136"/>
              <p:cNvGrpSpPr/>
              <p:nvPr/>
            </p:nvGrpSpPr>
            <p:grpSpPr>
              <a:xfrm>
                <a:off x="4343892" y="2836022"/>
                <a:ext cx="108712" cy="72644"/>
                <a:chOff x="3929202" y="2317750"/>
                <a:chExt cx="108712" cy="72644"/>
              </a:xfrm>
              <a:grpFill/>
            </p:grpSpPr>
            <p:sp>
              <p:nvSpPr>
                <p:cNvPr id="150" name="Rectangle 14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Rectangle 15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8" name="Group 137"/>
              <p:cNvGrpSpPr/>
              <p:nvPr/>
            </p:nvGrpSpPr>
            <p:grpSpPr>
              <a:xfrm>
                <a:off x="4452604" y="2836022"/>
                <a:ext cx="108712" cy="72644"/>
                <a:chOff x="3929202" y="2317750"/>
                <a:chExt cx="108712" cy="72644"/>
              </a:xfrm>
              <a:grpFill/>
            </p:grpSpPr>
            <p:sp>
              <p:nvSpPr>
                <p:cNvPr id="148" name="Rectangle 14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Rectangle 14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9" name="Group 138"/>
              <p:cNvGrpSpPr/>
              <p:nvPr/>
            </p:nvGrpSpPr>
            <p:grpSpPr>
              <a:xfrm>
                <a:off x="4561316" y="2836022"/>
                <a:ext cx="108712" cy="72644"/>
                <a:chOff x="3929202" y="2317750"/>
                <a:chExt cx="108712" cy="72644"/>
              </a:xfrm>
              <a:grpFill/>
            </p:grpSpPr>
            <p:sp>
              <p:nvSpPr>
                <p:cNvPr id="146" name="Rectangle 14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7" name="Rectangle 14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0" name="Group 139"/>
              <p:cNvGrpSpPr/>
              <p:nvPr/>
            </p:nvGrpSpPr>
            <p:grpSpPr>
              <a:xfrm>
                <a:off x="4672311" y="2836022"/>
                <a:ext cx="108712" cy="72644"/>
                <a:chOff x="3929202" y="2317750"/>
                <a:chExt cx="108712" cy="72644"/>
              </a:xfrm>
              <a:grpFill/>
            </p:grpSpPr>
            <p:sp>
              <p:nvSpPr>
                <p:cNvPr id="144" name="Rectangle 14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5" name="Rectangle 14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1" name="Group 140"/>
              <p:cNvGrpSpPr/>
              <p:nvPr/>
            </p:nvGrpSpPr>
            <p:grpSpPr>
              <a:xfrm>
                <a:off x="4781023" y="2836022"/>
                <a:ext cx="108712" cy="72644"/>
                <a:chOff x="3929202" y="2317750"/>
                <a:chExt cx="108712" cy="72644"/>
              </a:xfrm>
              <a:grpFill/>
            </p:grpSpPr>
            <p:sp>
              <p:nvSpPr>
                <p:cNvPr id="142" name="Rectangle 1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3" name="Rectangle 1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pic>
        <p:nvPicPr>
          <p:cNvPr id="154" name="pasted-image.pdf"/>
          <p:cNvPicPr>
            <a:picLocks noChangeAspect="1"/>
          </p:cNvPicPr>
          <p:nvPr/>
        </p:nvPicPr>
        <p:blipFill>
          <a:blip r:embed="rId2"/>
          <a:stretch>
            <a:fillRect/>
          </a:stretch>
        </p:blipFill>
        <p:spPr>
          <a:xfrm>
            <a:off x="2019237" y="3991032"/>
            <a:ext cx="356616" cy="356616"/>
          </a:xfrm>
          <a:prstGeom prst="rect">
            <a:avLst/>
          </a:prstGeom>
          <a:ln w="12700">
            <a:miter lim="400000"/>
          </a:ln>
        </p:spPr>
      </p:pic>
      <p:pic>
        <p:nvPicPr>
          <p:cNvPr id="155" name="pasted-image.pdf"/>
          <p:cNvPicPr>
            <a:picLocks noChangeAspect="1"/>
          </p:cNvPicPr>
          <p:nvPr/>
        </p:nvPicPr>
        <p:blipFill>
          <a:blip r:embed="rId3"/>
          <a:stretch>
            <a:fillRect/>
          </a:stretch>
        </p:blipFill>
        <p:spPr>
          <a:xfrm>
            <a:off x="9448233" y="3706666"/>
            <a:ext cx="407050" cy="365760"/>
          </a:xfrm>
          <a:prstGeom prst="rect">
            <a:avLst/>
          </a:prstGeom>
          <a:ln w="12700">
            <a:miter lim="400000"/>
          </a:ln>
        </p:spPr>
      </p:pic>
      <p:pic>
        <p:nvPicPr>
          <p:cNvPr id="156"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466" y="2843905"/>
            <a:ext cx="548640" cy="578974"/>
          </a:xfrm>
          <a:prstGeom prst="rect">
            <a:avLst/>
          </a:prstGeom>
          <a:ln w="12700">
            <a:miter lim="400000"/>
          </a:ln>
        </p:spPr>
      </p:pic>
      <p:pic>
        <p:nvPicPr>
          <p:cNvPr id="157"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4541" y="5619946"/>
            <a:ext cx="548640" cy="578974"/>
          </a:xfrm>
          <a:prstGeom prst="rect">
            <a:avLst/>
          </a:prstGeom>
          <a:ln w="12700">
            <a:miter lim="400000"/>
          </a:ln>
        </p:spPr>
      </p:pic>
      <p:pic>
        <p:nvPicPr>
          <p:cNvPr id="158" name="pasted-image.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2378" y="4678139"/>
            <a:ext cx="376684" cy="470518"/>
          </a:xfrm>
          <a:prstGeom prst="rect">
            <a:avLst/>
          </a:prstGeom>
          <a:ln w="12700">
            <a:miter lim="400000"/>
          </a:ln>
        </p:spPr>
      </p:pic>
      <p:pic>
        <p:nvPicPr>
          <p:cNvPr id="159" name="pasted-image.pdf"/>
          <p:cNvPicPr/>
          <p:nvPr/>
        </p:nvPicPr>
        <p:blipFill>
          <a:blip r:embed="rId6" cstate="screen">
            <a:extLst>
              <a:ext uri="{28A0092B-C50C-407E-A947-70E740481C1C}">
                <a14:useLocalDpi xmlns:a14="http://schemas.microsoft.com/office/drawing/2010/main"/>
              </a:ext>
            </a:extLst>
          </a:blip>
          <a:stretch>
            <a:fillRect/>
          </a:stretch>
        </p:blipFill>
        <p:spPr>
          <a:xfrm>
            <a:off x="9486747" y="4583066"/>
            <a:ext cx="531158" cy="519611"/>
          </a:xfrm>
          <a:prstGeom prst="rect">
            <a:avLst/>
          </a:prstGeom>
          <a:ln w="12700">
            <a:miter lim="400000"/>
          </a:ln>
        </p:spPr>
      </p:pic>
      <p:sp>
        <p:nvSpPr>
          <p:cNvPr id="160" name="Oval 159"/>
          <p:cNvSpPr/>
          <p:nvPr/>
        </p:nvSpPr>
        <p:spPr>
          <a:xfrm>
            <a:off x="3691319" y="3822952"/>
            <a:ext cx="966669" cy="755128"/>
          </a:xfrm>
          <a:prstGeom prst="ellipse">
            <a:avLst/>
          </a:prstGeom>
          <a:noFill/>
          <a:ln w="571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flipV="1">
            <a:off x="3375161" y="3558719"/>
            <a:ext cx="361930" cy="398154"/>
          </a:xfrm>
          <a:prstGeom prst="line">
            <a:avLst/>
          </a:prstGeom>
          <a:ln w="571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1789813" y="2519402"/>
            <a:ext cx="1632020" cy="1061829"/>
          </a:xfrm>
          <a:prstGeom prst="rect">
            <a:avLst/>
          </a:prstGeom>
          <a:noFill/>
          <a:ln w="28575" cmpd="sng">
            <a:solidFill>
              <a:schemeClr val="bg1">
                <a:lumMod val="50000"/>
              </a:schemeClr>
            </a:solidFill>
          </a:ln>
        </p:spPr>
        <p:txBody>
          <a:bodyPr wrap="square" rtlCol="0">
            <a:spAutoFit/>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Consensus protocol ensures ledger replicas are identical*</a:t>
            </a:r>
          </a:p>
        </p:txBody>
      </p:sp>
      <p:sp>
        <p:nvSpPr>
          <p:cNvPr id="163" name="TextBox 162"/>
          <p:cNvSpPr txBox="1"/>
          <p:nvPr/>
        </p:nvSpPr>
        <p:spPr>
          <a:xfrm>
            <a:off x="8357702" y="2281082"/>
            <a:ext cx="1834156" cy="397032"/>
          </a:xfrm>
          <a:prstGeom prst="rect">
            <a:avLst/>
          </a:prstGeom>
          <a:noFill/>
        </p:spPr>
        <p:txBody>
          <a:bodyPr wrap="none" rtlCol="0">
            <a:spAutoFit/>
          </a:bodyPr>
          <a:lstStyle/>
          <a:p>
            <a:r>
              <a:rPr lang="en-US" dirty="0" err="1">
                <a:solidFill>
                  <a:schemeClr val="tx1"/>
                </a:solidFill>
              </a:rPr>
              <a:t>datastructure</a:t>
            </a:r>
            <a:endParaRPr lang="en-US" dirty="0">
              <a:solidFill>
                <a:schemeClr val="tx1"/>
              </a:solidFill>
            </a:endParaRPr>
          </a:p>
        </p:txBody>
      </p:sp>
      <p:sp>
        <p:nvSpPr>
          <p:cNvPr id="164" name="TextBox 163"/>
          <p:cNvSpPr txBox="1"/>
          <p:nvPr/>
        </p:nvSpPr>
        <p:spPr>
          <a:xfrm>
            <a:off x="7797106" y="5742775"/>
            <a:ext cx="2210862" cy="701731"/>
          </a:xfrm>
          <a:prstGeom prst="rect">
            <a:avLst/>
          </a:prstGeom>
          <a:noFill/>
        </p:spPr>
        <p:txBody>
          <a:bodyPr wrap="none" rtlCol="0">
            <a:spAutoFit/>
          </a:bodyPr>
          <a:lstStyle/>
          <a:p>
            <a:pPr algn="ctr"/>
            <a:r>
              <a:rPr lang="en-US" dirty="0">
                <a:solidFill>
                  <a:schemeClr val="tx1"/>
                </a:solidFill>
              </a:rPr>
              <a:t>Network of </a:t>
            </a:r>
          </a:p>
          <a:p>
            <a:pPr algn="ctr"/>
            <a:r>
              <a:rPr lang="en-US" dirty="0">
                <a:solidFill>
                  <a:srgbClr val="FF0000"/>
                </a:solidFill>
              </a:rPr>
              <a:t>untrusted nodes</a:t>
            </a:r>
          </a:p>
        </p:txBody>
      </p:sp>
    </p:spTree>
    <p:extLst>
      <p:ext uri="{BB962C8B-B14F-4D97-AF65-F5344CB8AC3E}">
        <p14:creationId xmlns:p14="http://schemas.microsoft.com/office/powerpoint/2010/main" val="117396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Blokchain</a:t>
            </a:r>
            <a:r>
              <a:rPr lang="en-US" dirty="0"/>
              <a:t> transactions and distributed applications</a:t>
            </a:r>
          </a:p>
        </p:txBody>
      </p:sp>
      <p:sp>
        <p:nvSpPr>
          <p:cNvPr id="3" name="Content Placeholder 2"/>
          <p:cNvSpPr>
            <a:spLocks noGrp="1"/>
          </p:cNvSpPr>
          <p:nvPr>
            <p:ph idx="1"/>
          </p:nvPr>
        </p:nvSpPr>
        <p:spPr>
          <a:xfrm>
            <a:off x="487891" y="1486297"/>
            <a:ext cx="11337925" cy="4890294"/>
          </a:xfrm>
        </p:spPr>
        <p:txBody>
          <a:bodyPr/>
          <a:lstStyle/>
          <a:p>
            <a:pPr>
              <a:buFont typeface="Arial" pitchFamily="34" charset="0"/>
              <a:buChar char="•"/>
            </a:pPr>
            <a:r>
              <a:rPr lang="en-US" b="1" dirty="0"/>
              <a:t>Bitcoin transactions</a:t>
            </a:r>
          </a:p>
          <a:p>
            <a:pPr lvl="1">
              <a:buFontTx/>
              <a:buChar char="-"/>
            </a:pPr>
            <a:r>
              <a:rPr lang="en-US" dirty="0"/>
              <a:t>simple virtual cryptocurrency transfers</a:t>
            </a:r>
          </a:p>
          <a:p>
            <a:pPr>
              <a:buFont typeface="Arial" pitchFamily="34" charset="0"/>
              <a:buChar char="•"/>
            </a:pPr>
            <a:endParaRPr lang="en-US" b="1" dirty="0"/>
          </a:p>
          <a:p>
            <a:pPr>
              <a:buFont typeface="Arial" pitchFamily="34" charset="0"/>
              <a:buChar char="•"/>
            </a:pPr>
            <a:r>
              <a:rPr lang="en-US" b="1" dirty="0"/>
              <a:t>Transactions do not have to be simple nor related to cryptocurrency</a:t>
            </a:r>
          </a:p>
          <a:p>
            <a:pPr lvl="1">
              <a:buFontTx/>
              <a:buChar char="-"/>
            </a:pPr>
            <a:r>
              <a:rPr lang="en-US" dirty="0"/>
              <a:t>Distributed applications</a:t>
            </a:r>
          </a:p>
          <a:p>
            <a:pPr lvl="1">
              <a:buFontTx/>
              <a:buChar char="-"/>
            </a:pPr>
            <a:r>
              <a:rPr lang="en-US" dirty="0"/>
              <a:t>smart contracts (</a:t>
            </a:r>
            <a:r>
              <a:rPr lang="en-US" dirty="0" err="1"/>
              <a:t>Ethereum</a:t>
            </a:r>
            <a:r>
              <a:rPr lang="en-US" dirty="0"/>
              <a:t>) or </a:t>
            </a:r>
            <a:r>
              <a:rPr lang="sr-Latn-RS" dirty="0"/>
              <a:t>chaincode</a:t>
            </a:r>
            <a:r>
              <a:rPr lang="en-US" dirty="0"/>
              <a:t>s</a:t>
            </a:r>
            <a:r>
              <a:rPr lang="sr-Latn-RS" dirty="0"/>
              <a:t> (Hyperledger</a:t>
            </a:r>
            <a:r>
              <a:rPr lang="en-US" dirty="0"/>
              <a:t> Fabric</a:t>
            </a:r>
            <a:r>
              <a:rPr lang="sr-Latn-RS" dirty="0"/>
              <a:t>)</a:t>
            </a:r>
            <a:endParaRPr lang="en-US" dirty="0"/>
          </a:p>
          <a:p>
            <a:pPr lvl="1">
              <a:buFontTx/>
              <a:buChar char="-"/>
            </a:pPr>
            <a:endParaRPr lang="en-US" dirty="0"/>
          </a:p>
          <a:p>
            <a:pPr marL="0" indent="0" algn="ctr">
              <a:buNone/>
            </a:pPr>
            <a:r>
              <a:rPr lang="en-US" i="1" dirty="0"/>
              <a:t>A smart contract is an </a:t>
            </a:r>
            <a:r>
              <a:rPr lang="en-US" b="1" i="1" dirty="0"/>
              <a:t>event driven program, with state</a:t>
            </a:r>
            <a:r>
              <a:rPr lang="en-US" i="1" dirty="0"/>
              <a:t>, </a:t>
            </a:r>
          </a:p>
          <a:p>
            <a:pPr marL="0" indent="0" algn="ctr">
              <a:buNone/>
            </a:pPr>
            <a:r>
              <a:rPr lang="en-US" i="1" dirty="0"/>
              <a:t>which runs on a </a:t>
            </a:r>
            <a:r>
              <a:rPr lang="en-US" b="1" i="1" dirty="0"/>
              <a:t>replicated, shared ledger </a:t>
            </a:r>
            <a:r>
              <a:rPr lang="en-US" i="1" dirty="0"/>
              <a:t>[Swanson2015]</a:t>
            </a:r>
            <a:endParaRPr lang="en-US" dirty="0"/>
          </a:p>
          <a:p>
            <a:pPr marL="0" indent="0" algn="ctr">
              <a:buNone/>
            </a:pPr>
            <a:r>
              <a:rPr lang="en-US" b="1" u="sng" dirty="0"/>
              <a:t>“Smart contract” </a:t>
            </a:r>
            <a:r>
              <a:rPr lang="en-US" b="1" u="sng" dirty="0">
                <a:sym typeface="Wingdings" panose="05000000000000000000" pitchFamily="2" charset="2"/>
              </a:rPr>
              <a:t></a:t>
            </a:r>
            <a:r>
              <a:rPr lang="en-US" b="1" u="sng" dirty="0"/>
              <a:t> (replicated) state machine</a:t>
            </a:r>
          </a:p>
          <a:p>
            <a:pPr lvl="1">
              <a:buFontTx/>
              <a:buChar char="-"/>
            </a:pPr>
            <a:endParaRPr lang="en-US"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34</a:t>
            </a:fld>
            <a:endParaRPr lang="fr-FR" dirty="0"/>
          </a:p>
        </p:txBody>
      </p:sp>
    </p:spTree>
    <p:extLst>
      <p:ext uri="{BB962C8B-B14F-4D97-AF65-F5344CB8AC3E}">
        <p14:creationId xmlns:p14="http://schemas.microsoft.com/office/powerpoint/2010/main" val="20478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6" dur="500"/>
                                        <p:tgtEl>
                                          <p:spTgt spid="3">
                                            <p:txEl>
                                              <p:pRg st="7" end="7"/>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a:t>
            </a:r>
            <a:r>
              <a:rPr lang="en-US" dirty="0" err="1"/>
              <a:t>Blockchains</a:t>
            </a:r>
            <a:r>
              <a:rPr lang="en-US" dirty="0"/>
              <a:t> the same as SMR?</a:t>
            </a:r>
          </a:p>
        </p:txBody>
      </p:sp>
      <p:sp>
        <p:nvSpPr>
          <p:cNvPr id="3" name="Content Placeholder 2"/>
          <p:cNvSpPr>
            <a:spLocks noGrp="1"/>
          </p:cNvSpPr>
          <p:nvPr>
            <p:ph idx="1"/>
          </p:nvPr>
        </p:nvSpPr>
        <p:spPr/>
        <p:txBody>
          <a:bodyPr/>
          <a:lstStyle/>
          <a:p>
            <a:pPr marL="0" indent="0" algn="ctr">
              <a:buNone/>
            </a:pPr>
            <a:r>
              <a:rPr lang="en-US" dirty="0"/>
              <a:t>SMR = State-Machine Replication [</a:t>
            </a:r>
            <a:r>
              <a:rPr lang="en-US" dirty="0" err="1"/>
              <a:t>Lamport</a:t>
            </a:r>
            <a:r>
              <a:rPr lang="en-US" dirty="0"/>
              <a:t> 78, </a:t>
            </a:r>
            <a:r>
              <a:rPr lang="en-US" sz="1600" dirty="0"/>
              <a:t>countless follow-up papers</a:t>
            </a:r>
            <a:r>
              <a:rPr lang="en-US" dirty="0"/>
              <a:t>]</a:t>
            </a:r>
          </a:p>
          <a:p>
            <a:pPr marL="0" indent="0" algn="ctr">
              <a:buNone/>
            </a:pPr>
            <a:r>
              <a:rPr lang="en-US" sz="2400" b="1" dirty="0"/>
              <a:t>Well, not really… </a:t>
            </a:r>
          </a:p>
          <a:p>
            <a:pPr marL="0" indent="0" algn="ctr">
              <a:buNone/>
            </a:pPr>
            <a:endParaRPr lang="en-US" sz="2400" b="1" dirty="0"/>
          </a:p>
          <a:p>
            <a:pPr marL="0" indent="0" algn="ctr">
              <a:buNone/>
            </a:pPr>
            <a:r>
              <a:rPr lang="en-US" sz="2400" b="1" dirty="0"/>
              <a:t>The main difference</a:t>
            </a:r>
          </a:p>
          <a:p>
            <a:pPr marL="0" indent="0">
              <a:buNone/>
            </a:pPr>
            <a:endParaRPr lang="en-US" b="1"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35</a:t>
            </a:fld>
            <a:endParaRPr lang="en-US"/>
          </a:p>
        </p:txBody>
      </p:sp>
      <p:sp>
        <p:nvSpPr>
          <p:cNvPr id="5" name="TextBox 4"/>
          <p:cNvSpPr txBox="1"/>
          <p:nvPr/>
        </p:nvSpPr>
        <p:spPr>
          <a:xfrm>
            <a:off x="1663337" y="3824841"/>
            <a:ext cx="4023360" cy="1366528"/>
          </a:xfrm>
          <a:prstGeom prst="rect">
            <a:avLst/>
          </a:prstGeom>
          <a:noFill/>
          <a:ln>
            <a:solidFill>
              <a:schemeClr val="tx1"/>
            </a:solidFill>
          </a:ln>
        </p:spPr>
        <p:txBody>
          <a:bodyPr wrap="square" rtlCol="0">
            <a:spAutoFit/>
          </a:bodyPr>
          <a:lstStyle/>
          <a:p>
            <a:pPr algn="ctr"/>
            <a:r>
              <a:rPr lang="en-US" sz="2400" b="1" u="sng" dirty="0">
                <a:solidFill>
                  <a:schemeClr val="tx1"/>
                </a:solidFill>
              </a:rPr>
              <a:t>SMR approach</a:t>
            </a:r>
          </a:p>
          <a:p>
            <a:pPr algn="ctr"/>
            <a:endParaRPr lang="en-US" sz="2400" b="1" u="sng" dirty="0">
              <a:solidFill>
                <a:schemeClr val="tx1"/>
              </a:solidFill>
              <a:sym typeface="Wingdings" panose="05000000000000000000" pitchFamily="2" charset="2"/>
            </a:endParaRPr>
          </a:p>
          <a:p>
            <a:pPr algn="ctr"/>
            <a:r>
              <a:rPr lang="en-US" u="sng" dirty="0">
                <a:solidFill>
                  <a:schemeClr val="tx1"/>
                </a:solidFill>
                <a:sym typeface="Wingdings" panose="05000000000000000000" pitchFamily="2" charset="2"/>
              </a:rPr>
              <a:t>single</a:t>
            </a:r>
            <a:r>
              <a:rPr lang="en-US" dirty="0">
                <a:solidFill>
                  <a:schemeClr val="tx1"/>
                </a:solidFill>
                <a:sym typeface="Wingdings" panose="05000000000000000000" pitchFamily="2" charset="2"/>
              </a:rPr>
              <a:t> </a:t>
            </a:r>
            <a:r>
              <a:rPr lang="en-US" b="1" dirty="0">
                <a:solidFill>
                  <a:schemeClr val="tx1"/>
                </a:solidFill>
                <a:sym typeface="Wingdings" panose="05000000000000000000" pitchFamily="2" charset="2"/>
              </a:rPr>
              <a:t>trusted</a:t>
            </a:r>
            <a:r>
              <a:rPr lang="en-US" dirty="0">
                <a:solidFill>
                  <a:schemeClr val="tx1"/>
                </a:solidFill>
                <a:sym typeface="Wingdings" panose="05000000000000000000" pitchFamily="2" charset="2"/>
              </a:rPr>
              <a:t> application</a:t>
            </a:r>
          </a:p>
          <a:p>
            <a:pPr algn="ctr"/>
            <a:endParaRPr lang="en-US" dirty="0">
              <a:solidFill>
                <a:schemeClr val="tx1"/>
              </a:solidFill>
            </a:endParaRPr>
          </a:p>
        </p:txBody>
      </p:sp>
      <p:sp>
        <p:nvSpPr>
          <p:cNvPr id="7" name="TextBox 6"/>
          <p:cNvSpPr txBox="1"/>
          <p:nvPr/>
        </p:nvSpPr>
        <p:spPr>
          <a:xfrm>
            <a:off x="5886994" y="3824846"/>
            <a:ext cx="4164716" cy="2114425"/>
          </a:xfrm>
          <a:prstGeom prst="rect">
            <a:avLst/>
          </a:prstGeom>
          <a:noFill/>
          <a:ln>
            <a:solidFill>
              <a:schemeClr val="tx1"/>
            </a:solidFill>
          </a:ln>
        </p:spPr>
        <p:txBody>
          <a:bodyPr wrap="square" rtlCol="0">
            <a:spAutoFit/>
          </a:bodyPr>
          <a:lstStyle/>
          <a:p>
            <a:pPr algn="ctr"/>
            <a:r>
              <a:rPr lang="en-US" b="1" u="sng" dirty="0" err="1">
                <a:solidFill>
                  <a:schemeClr val="tx1"/>
                </a:solidFill>
                <a:sym typeface="Wingdings" panose="05000000000000000000" pitchFamily="2" charset="2"/>
              </a:rPr>
              <a:t>Blockchain</a:t>
            </a:r>
            <a:r>
              <a:rPr lang="en-US" b="1" u="sng" dirty="0">
                <a:solidFill>
                  <a:schemeClr val="tx1"/>
                </a:solidFill>
                <a:sym typeface="Wingdings" panose="05000000000000000000" pitchFamily="2" charset="2"/>
              </a:rPr>
              <a:t> smart-contracts</a:t>
            </a:r>
          </a:p>
          <a:p>
            <a:pPr algn="ctr"/>
            <a:endParaRPr lang="en-US" u="sng" dirty="0">
              <a:solidFill>
                <a:schemeClr val="tx1"/>
              </a:solidFill>
              <a:sym typeface="Wingdings" panose="05000000000000000000" pitchFamily="2" charset="2"/>
            </a:endParaRPr>
          </a:p>
          <a:p>
            <a:pPr algn="ctr"/>
            <a:r>
              <a:rPr lang="en-US" u="sng" dirty="0">
                <a:solidFill>
                  <a:schemeClr val="tx1"/>
                </a:solidFill>
                <a:sym typeface="Wingdings" panose="05000000000000000000" pitchFamily="2" charset="2"/>
              </a:rPr>
              <a:t>Multiple</a:t>
            </a:r>
            <a:r>
              <a:rPr lang="en-US" dirty="0">
                <a:solidFill>
                  <a:schemeClr val="tx1"/>
                </a:solidFill>
                <a:sym typeface="Wingdings" panose="05000000000000000000" pitchFamily="2" charset="2"/>
              </a:rPr>
              <a:t> applications</a:t>
            </a:r>
          </a:p>
          <a:p>
            <a:pPr algn="ctr"/>
            <a:endParaRPr lang="en-US" dirty="0">
              <a:solidFill>
                <a:schemeClr val="tx1"/>
              </a:solidFill>
              <a:sym typeface="Wingdings" panose="05000000000000000000" pitchFamily="2" charset="2"/>
            </a:endParaRPr>
          </a:p>
          <a:p>
            <a:pPr algn="ctr"/>
            <a:r>
              <a:rPr lang="en-US" b="1" dirty="0">
                <a:solidFill>
                  <a:schemeClr val="tx1"/>
                </a:solidFill>
                <a:sym typeface="Wingdings" panose="05000000000000000000" pitchFamily="2" charset="2"/>
              </a:rPr>
              <a:t>Not</a:t>
            </a:r>
            <a:r>
              <a:rPr lang="en-US" dirty="0">
                <a:solidFill>
                  <a:schemeClr val="tx1"/>
                </a:solidFill>
                <a:sym typeface="Wingdings" panose="05000000000000000000" pitchFamily="2" charset="2"/>
              </a:rPr>
              <a:t> (necessarily) </a:t>
            </a:r>
            <a:r>
              <a:rPr lang="en-US" b="1" dirty="0">
                <a:solidFill>
                  <a:schemeClr val="tx1"/>
                </a:solidFill>
                <a:sym typeface="Wingdings" panose="05000000000000000000" pitchFamily="2" charset="2"/>
              </a:rPr>
              <a:t>trusted</a:t>
            </a:r>
            <a:r>
              <a:rPr lang="en-US" dirty="0">
                <a:solidFill>
                  <a:schemeClr val="tx1"/>
                </a:solidFill>
                <a:sym typeface="Wingdings" panose="05000000000000000000" pitchFamily="2" charset="2"/>
              </a:rPr>
              <a:t>! </a:t>
            </a:r>
          </a:p>
          <a:p>
            <a:pPr algn="ctr"/>
            <a:r>
              <a:rPr lang="en-US" sz="1400" dirty="0">
                <a:solidFill>
                  <a:schemeClr val="tx1"/>
                </a:solidFill>
                <a:sym typeface="Wingdings" panose="05000000000000000000" pitchFamily="2" charset="2"/>
              </a:rPr>
              <a:t>Developed by third party application developers</a:t>
            </a:r>
          </a:p>
          <a:p>
            <a:endParaRPr lang="en-US" u="sng" dirty="0">
              <a:solidFill>
                <a:schemeClr val="tx1"/>
              </a:solidFill>
            </a:endParaRPr>
          </a:p>
        </p:txBody>
      </p:sp>
    </p:spTree>
    <p:extLst>
      <p:ext uri="{BB962C8B-B14F-4D97-AF65-F5344CB8AC3E}">
        <p14:creationId xmlns:p14="http://schemas.microsoft.com/office/powerpoint/2010/main" val="32107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evolution (2009-present)</a:t>
            </a:r>
          </a:p>
        </p:txBody>
      </p:sp>
      <p:sp>
        <p:nvSpPr>
          <p:cNvPr id="4" name="Slide Number Placeholder 3"/>
          <p:cNvSpPr>
            <a:spLocks noGrp="1"/>
          </p:cNvSpPr>
          <p:nvPr>
            <p:ph type="sldNum" sz="quarter" idx="10"/>
          </p:nvPr>
        </p:nvSpPr>
        <p:spPr>
          <a:xfrm>
            <a:off x="592490" y="6597041"/>
            <a:ext cx="366712" cy="184150"/>
          </a:xfrm>
        </p:spPr>
        <p:txBody>
          <a:bodyPr/>
          <a:lstStyle/>
          <a:p>
            <a:fld id="{329254D8-0939-4857-A3DF-B2E69B4B4BEE}" type="slidenum">
              <a:rPr lang="en-US" smtClean="0"/>
              <a:pPr/>
              <a:t>36</a:t>
            </a:fld>
            <a:endParaRPr lang="en-US"/>
          </a:p>
        </p:txBody>
      </p:sp>
      <p:sp>
        <p:nvSpPr>
          <p:cNvPr id="6" name="TextBox 5"/>
          <p:cNvSpPr txBox="1"/>
          <p:nvPr/>
        </p:nvSpPr>
        <p:spPr>
          <a:xfrm>
            <a:off x="1474731" y="1515395"/>
            <a:ext cx="813043" cy="397032"/>
          </a:xfrm>
          <a:prstGeom prst="rect">
            <a:avLst/>
          </a:prstGeom>
          <a:noFill/>
        </p:spPr>
        <p:txBody>
          <a:bodyPr wrap="none" rtlCol="0">
            <a:spAutoFit/>
          </a:bodyPr>
          <a:lstStyle/>
          <a:p>
            <a:pPr algn="ctr"/>
            <a:r>
              <a:rPr lang="en-US" dirty="0">
                <a:solidFill>
                  <a:schemeClr val="tx1"/>
                </a:solidFill>
              </a:rPr>
              <a:t>2009</a:t>
            </a:r>
          </a:p>
        </p:txBody>
      </p:sp>
      <p:sp>
        <p:nvSpPr>
          <p:cNvPr id="7" name="TextBox 6"/>
          <p:cNvSpPr txBox="1"/>
          <p:nvPr/>
        </p:nvSpPr>
        <p:spPr>
          <a:xfrm>
            <a:off x="9260990" y="2022627"/>
            <a:ext cx="2020105" cy="397032"/>
          </a:xfrm>
          <a:prstGeom prst="rect">
            <a:avLst/>
          </a:prstGeom>
          <a:noFill/>
        </p:spPr>
        <p:txBody>
          <a:bodyPr wrap="none" rtlCol="0">
            <a:spAutoFit/>
          </a:bodyPr>
          <a:lstStyle/>
          <a:p>
            <a:r>
              <a:rPr lang="en-US" dirty="0" err="1"/>
              <a:t>Blockchain</a:t>
            </a:r>
            <a:r>
              <a:rPr lang="en-US" dirty="0"/>
              <a:t> 1.0</a:t>
            </a:r>
          </a:p>
        </p:txBody>
      </p:sp>
      <p:sp>
        <p:nvSpPr>
          <p:cNvPr id="8" name="TextBox 7"/>
          <p:cNvSpPr txBox="1"/>
          <p:nvPr/>
        </p:nvSpPr>
        <p:spPr>
          <a:xfrm>
            <a:off x="3067820" y="1515396"/>
            <a:ext cx="4535601" cy="1200329"/>
          </a:xfrm>
          <a:prstGeom prst="rect">
            <a:avLst/>
          </a:prstGeom>
          <a:noFill/>
        </p:spPr>
        <p:txBody>
          <a:bodyPr wrap="none" rtlCol="0">
            <a:spAutoFit/>
          </a:bodyPr>
          <a:lstStyle/>
          <a:p>
            <a:pPr marL="342900" indent="-342900">
              <a:buFont typeface="Arial" panose="020B0604020202020204" pitchFamily="34" charset="0"/>
              <a:buChar char="•"/>
            </a:pPr>
            <a:r>
              <a:rPr lang="en-US" sz="1600" b="1" dirty="0">
                <a:solidFill>
                  <a:schemeClr val="tx1"/>
                </a:solidFill>
              </a:rPr>
              <a:t>A hard-coded cryptocurrency application</a:t>
            </a:r>
          </a:p>
          <a:p>
            <a:pPr marL="342900" indent="-342900">
              <a:buFont typeface="Arial" panose="020B0604020202020204" pitchFamily="34" charset="0"/>
              <a:buChar char="•"/>
            </a:pPr>
            <a:r>
              <a:rPr lang="en-US" sz="1600" b="1" dirty="0">
                <a:solidFill>
                  <a:schemeClr val="tx1"/>
                </a:solidFill>
              </a:rPr>
              <a:t>Limited stack-based scripting language</a:t>
            </a:r>
          </a:p>
          <a:p>
            <a:pPr marL="342900" indent="-342900">
              <a:buFont typeface="Arial" panose="020B0604020202020204" pitchFamily="34" charset="0"/>
              <a:buChar char="•"/>
            </a:pPr>
            <a:r>
              <a:rPr lang="en-US" sz="1600" b="1" dirty="0">
                <a:solidFill>
                  <a:schemeClr val="tx1"/>
                </a:solidFill>
              </a:rPr>
              <a:t>Native cryptocurrency (BTC)</a:t>
            </a:r>
          </a:p>
          <a:p>
            <a:pPr marL="342900" indent="-342900">
              <a:buFont typeface="Arial" panose="020B0604020202020204" pitchFamily="34" charset="0"/>
              <a:buChar char="•"/>
            </a:pPr>
            <a:r>
              <a:rPr lang="en-US" sz="1600" b="1" dirty="0">
                <a:solidFill>
                  <a:schemeClr val="tx1"/>
                </a:solidFill>
              </a:rPr>
              <a:t>Proof-of-Work-consensus</a:t>
            </a:r>
          </a:p>
          <a:p>
            <a:pPr marL="342900" indent="-342900">
              <a:buFont typeface="Arial" panose="020B0604020202020204" pitchFamily="34" charset="0"/>
              <a:buChar char="•"/>
            </a:pPr>
            <a:r>
              <a:rPr lang="en-US" sz="1600" b="1" dirty="0" err="1">
                <a:solidFill>
                  <a:schemeClr val="tx1"/>
                </a:solidFill>
              </a:rPr>
              <a:t>Permissionless</a:t>
            </a:r>
            <a:r>
              <a:rPr lang="en-US" sz="1600" b="1" dirty="0">
                <a:solidFill>
                  <a:schemeClr val="tx1"/>
                </a:solidFill>
              </a:rPr>
              <a:t> </a:t>
            </a:r>
            <a:r>
              <a:rPr lang="en-US" sz="1600" b="1" dirty="0" err="1">
                <a:solidFill>
                  <a:schemeClr val="tx1"/>
                </a:solidFill>
              </a:rPr>
              <a:t>blockchain</a:t>
            </a:r>
            <a:r>
              <a:rPr lang="en-US" sz="1600" b="1" dirty="0">
                <a:solidFill>
                  <a:schemeClr val="tx1"/>
                </a:solidFill>
              </a:rPr>
              <a:t> system</a:t>
            </a:r>
          </a:p>
        </p:txBody>
      </p:sp>
      <p:sp>
        <p:nvSpPr>
          <p:cNvPr id="10" name="TextBox 9"/>
          <p:cNvSpPr txBox="1"/>
          <p:nvPr/>
        </p:nvSpPr>
        <p:spPr>
          <a:xfrm>
            <a:off x="1474731" y="3167635"/>
            <a:ext cx="813043" cy="397032"/>
          </a:xfrm>
          <a:prstGeom prst="rect">
            <a:avLst/>
          </a:prstGeom>
          <a:noFill/>
        </p:spPr>
        <p:txBody>
          <a:bodyPr wrap="none" rtlCol="0">
            <a:spAutoFit/>
          </a:bodyPr>
          <a:lstStyle/>
          <a:p>
            <a:pPr algn="ctr"/>
            <a:r>
              <a:rPr lang="en-US" dirty="0">
                <a:solidFill>
                  <a:schemeClr val="tx1"/>
                </a:solidFill>
              </a:rPr>
              <a:t>2014</a:t>
            </a:r>
          </a:p>
        </p:txBody>
      </p:sp>
      <p:sp>
        <p:nvSpPr>
          <p:cNvPr id="11" name="TextBox 10"/>
          <p:cNvSpPr txBox="1"/>
          <p:nvPr/>
        </p:nvSpPr>
        <p:spPr>
          <a:xfrm>
            <a:off x="9260990" y="3746031"/>
            <a:ext cx="2020105" cy="397032"/>
          </a:xfrm>
          <a:prstGeom prst="rect">
            <a:avLst/>
          </a:prstGeom>
          <a:noFill/>
        </p:spPr>
        <p:txBody>
          <a:bodyPr wrap="none" rtlCol="0">
            <a:spAutoFit/>
          </a:bodyPr>
          <a:lstStyle/>
          <a:p>
            <a:r>
              <a:rPr lang="en-US" dirty="0" err="1"/>
              <a:t>Blockchain</a:t>
            </a:r>
            <a:r>
              <a:rPr lang="en-US" dirty="0"/>
              <a:t> 2.0</a:t>
            </a:r>
          </a:p>
        </p:txBody>
      </p:sp>
      <p:sp>
        <p:nvSpPr>
          <p:cNvPr id="12" name="TextBox 11"/>
          <p:cNvSpPr txBox="1"/>
          <p:nvPr/>
        </p:nvSpPr>
        <p:spPr>
          <a:xfrm>
            <a:off x="3067815" y="3194516"/>
            <a:ext cx="4605748" cy="1421928"/>
          </a:xfrm>
          <a:prstGeom prst="rect">
            <a:avLst/>
          </a:prstGeom>
          <a:noFill/>
        </p:spPr>
        <p:txBody>
          <a:bodyPr wrap="none" rtlCol="0">
            <a:spAutoFit/>
          </a:bodyPr>
          <a:lstStyle/>
          <a:p>
            <a:pPr marL="342900" indent="-342900">
              <a:buFont typeface="Arial" panose="020B0604020202020204" pitchFamily="34" charset="0"/>
              <a:buChar char="•"/>
            </a:pPr>
            <a:r>
              <a:rPr lang="en-US" sz="1600" b="1" dirty="0">
                <a:solidFill>
                  <a:schemeClr val="tx1"/>
                </a:solidFill>
              </a:rPr>
              <a:t>Distributed applications (smart contracts)</a:t>
            </a:r>
          </a:p>
          <a:p>
            <a:pPr marL="342900" indent="-342900">
              <a:buFont typeface="Arial" panose="020B0604020202020204" pitchFamily="34" charset="0"/>
              <a:buChar char="•"/>
            </a:pPr>
            <a:r>
              <a:rPr lang="en-US" sz="1600" b="1" dirty="0">
                <a:solidFill>
                  <a:schemeClr val="tx1"/>
                </a:solidFill>
              </a:rPr>
              <a:t>Domain-specific language (Solidity)</a:t>
            </a:r>
          </a:p>
          <a:p>
            <a:pPr marL="342900" indent="-342900">
              <a:buFont typeface="Arial" panose="020B0604020202020204" pitchFamily="34" charset="0"/>
              <a:buChar char="•"/>
            </a:pPr>
            <a:r>
              <a:rPr lang="en-US" sz="1600" dirty="0">
                <a:solidFill>
                  <a:schemeClr val="tx1"/>
                </a:solidFill>
              </a:rPr>
              <a:t>Native cryptocurrency (ETH)</a:t>
            </a:r>
          </a:p>
          <a:p>
            <a:pPr marL="342900" indent="-342900">
              <a:buFont typeface="Arial" panose="020B0604020202020204" pitchFamily="34" charset="0"/>
              <a:buChar char="•"/>
            </a:pPr>
            <a:r>
              <a:rPr lang="en-US" sz="1600" dirty="0">
                <a:solidFill>
                  <a:schemeClr val="tx1"/>
                </a:solidFill>
              </a:rPr>
              <a:t>Proof-of-Work-consensus</a:t>
            </a:r>
          </a:p>
          <a:p>
            <a:pPr marL="342900" indent="-342900">
              <a:buFont typeface="Arial" panose="020B0604020202020204" pitchFamily="34" charset="0"/>
              <a:buChar char="•"/>
            </a:pPr>
            <a:r>
              <a:rPr lang="en-US" sz="1600" dirty="0" err="1">
                <a:solidFill>
                  <a:schemeClr val="tx1"/>
                </a:solidFill>
              </a:rPr>
              <a:t>Permissionless</a:t>
            </a:r>
            <a:r>
              <a:rPr lang="en-US" sz="1600" dirty="0">
                <a:solidFill>
                  <a:schemeClr val="tx1"/>
                </a:solidFill>
              </a:rPr>
              <a:t> </a:t>
            </a:r>
            <a:r>
              <a:rPr lang="en-US" sz="1600" dirty="0" err="1">
                <a:solidFill>
                  <a:schemeClr val="tx1"/>
                </a:solidFill>
              </a:rPr>
              <a:t>blockchain</a:t>
            </a:r>
            <a:r>
              <a:rPr lang="en-US" sz="1600" dirty="0">
                <a:solidFill>
                  <a:schemeClr val="tx1"/>
                </a:solidFill>
              </a:rPr>
              <a:t> system</a:t>
            </a:r>
          </a:p>
          <a:p>
            <a:pPr marL="342900" indent="-342900">
              <a:buFont typeface="Arial" panose="020B0604020202020204" pitchFamily="34" charset="0"/>
              <a:buChar char="•"/>
            </a:pPr>
            <a:endParaRPr lang="en-US" sz="1600" dirty="0">
              <a:solidFill>
                <a:schemeClr val="tx1"/>
              </a:solidFill>
            </a:endParaRPr>
          </a:p>
        </p:txBody>
      </p:sp>
      <p:sp>
        <p:nvSpPr>
          <p:cNvPr id="14" name="TextBox 13"/>
          <p:cNvSpPr txBox="1"/>
          <p:nvPr/>
        </p:nvSpPr>
        <p:spPr>
          <a:xfrm>
            <a:off x="1474731" y="5100201"/>
            <a:ext cx="813043" cy="397032"/>
          </a:xfrm>
          <a:prstGeom prst="rect">
            <a:avLst/>
          </a:prstGeom>
          <a:noFill/>
        </p:spPr>
        <p:txBody>
          <a:bodyPr wrap="none" rtlCol="0">
            <a:spAutoFit/>
          </a:bodyPr>
          <a:lstStyle/>
          <a:p>
            <a:pPr algn="ctr"/>
            <a:r>
              <a:rPr lang="en-US" dirty="0">
                <a:solidFill>
                  <a:schemeClr val="tx1"/>
                </a:solidFill>
              </a:rPr>
              <a:t>2017</a:t>
            </a:r>
          </a:p>
        </p:txBody>
      </p:sp>
      <p:sp>
        <p:nvSpPr>
          <p:cNvPr id="15" name="TextBox 14"/>
          <p:cNvSpPr txBox="1"/>
          <p:nvPr/>
        </p:nvSpPr>
        <p:spPr>
          <a:xfrm>
            <a:off x="9260991" y="5373033"/>
            <a:ext cx="2020105" cy="397032"/>
          </a:xfrm>
          <a:prstGeom prst="rect">
            <a:avLst/>
          </a:prstGeom>
          <a:noFill/>
        </p:spPr>
        <p:txBody>
          <a:bodyPr wrap="none" rtlCol="0">
            <a:spAutoFit/>
          </a:bodyPr>
          <a:lstStyle/>
          <a:p>
            <a:r>
              <a:rPr lang="en-US" dirty="0" err="1"/>
              <a:t>Blockchain</a:t>
            </a:r>
            <a:r>
              <a:rPr lang="en-US" dirty="0"/>
              <a:t> 3.0</a:t>
            </a:r>
          </a:p>
        </p:txBody>
      </p:sp>
      <p:sp>
        <p:nvSpPr>
          <p:cNvPr id="16" name="TextBox 15"/>
          <p:cNvSpPr txBox="1"/>
          <p:nvPr/>
        </p:nvSpPr>
        <p:spPr>
          <a:xfrm>
            <a:off x="3067820" y="4953515"/>
            <a:ext cx="6193170" cy="1865126"/>
          </a:xfrm>
          <a:prstGeom prst="rect">
            <a:avLst/>
          </a:prstGeom>
          <a:noFill/>
        </p:spPr>
        <p:txBody>
          <a:bodyPr wrap="square" rtlCol="0">
            <a:spAutoFit/>
          </a:bodyPr>
          <a:lstStyle/>
          <a:p>
            <a:pPr marL="342900" indent="-342900">
              <a:buFont typeface="Arial" panose="020B0604020202020204" pitchFamily="34" charset="0"/>
              <a:buChar char="•"/>
            </a:pPr>
            <a:r>
              <a:rPr lang="en-US" sz="1600" b="1" dirty="0">
                <a:solidFill>
                  <a:schemeClr val="tx1"/>
                </a:solidFill>
              </a:rPr>
              <a:t>Distributed applications (</a:t>
            </a:r>
            <a:r>
              <a:rPr lang="en-US" sz="1600" b="1" dirty="0" err="1">
                <a:solidFill>
                  <a:schemeClr val="tx1"/>
                </a:solidFill>
              </a:rPr>
              <a:t>chaincodes</a:t>
            </a:r>
            <a:r>
              <a:rPr lang="en-US" sz="1600" b="1" dirty="0">
                <a:solidFill>
                  <a:schemeClr val="tx1"/>
                </a:solidFill>
              </a:rPr>
              <a:t>)</a:t>
            </a:r>
          </a:p>
          <a:p>
            <a:pPr marL="342900" indent="-342900">
              <a:buFont typeface="Arial" panose="020B0604020202020204" pitchFamily="34" charset="0"/>
              <a:buChar char="•"/>
            </a:pPr>
            <a:r>
              <a:rPr lang="en-US" sz="1600" b="1" dirty="0">
                <a:solidFill>
                  <a:schemeClr val="tx1"/>
                </a:solidFill>
              </a:rPr>
              <a:t>Different general-purpose languages  (e.g., </a:t>
            </a:r>
            <a:r>
              <a:rPr lang="en-US" sz="1600" b="1" dirty="0" err="1">
                <a:solidFill>
                  <a:schemeClr val="tx1"/>
                </a:solidFill>
              </a:rPr>
              <a:t>golang</a:t>
            </a:r>
            <a:r>
              <a:rPr lang="en-US" sz="1600" b="1" dirty="0">
                <a:solidFill>
                  <a:schemeClr val="tx1"/>
                </a:solidFill>
              </a:rPr>
              <a:t>, Java) </a:t>
            </a:r>
          </a:p>
          <a:p>
            <a:pPr marL="342900" indent="-342900">
              <a:buFont typeface="Arial" panose="020B0604020202020204" pitchFamily="34" charset="0"/>
              <a:buChar char="•"/>
            </a:pPr>
            <a:r>
              <a:rPr lang="en-US" sz="1600" b="1" dirty="0">
                <a:solidFill>
                  <a:schemeClr val="tx1"/>
                </a:solidFill>
              </a:rPr>
              <a:t>No native cryptocurrency</a:t>
            </a:r>
          </a:p>
          <a:p>
            <a:pPr marL="342900" indent="-342900">
              <a:buFont typeface="Arial" panose="020B0604020202020204" pitchFamily="34" charset="0"/>
              <a:buChar char="•"/>
            </a:pPr>
            <a:r>
              <a:rPr lang="en-US" sz="1600" b="1" dirty="0">
                <a:solidFill>
                  <a:schemeClr val="tx1"/>
                </a:solidFill>
              </a:rPr>
              <a:t>Modular/pluggable consensus</a:t>
            </a:r>
          </a:p>
          <a:p>
            <a:pPr marL="342900" indent="-342900">
              <a:buFont typeface="Arial" panose="020B0604020202020204" pitchFamily="34" charset="0"/>
              <a:buChar char="•"/>
            </a:pPr>
            <a:r>
              <a:rPr lang="en-US" sz="1600" dirty="0">
                <a:solidFill>
                  <a:schemeClr val="tx1"/>
                </a:solidFill>
              </a:rPr>
              <a:t>Permissioned </a:t>
            </a:r>
            <a:r>
              <a:rPr lang="en-US" sz="1600" dirty="0" err="1">
                <a:solidFill>
                  <a:schemeClr val="tx1"/>
                </a:solidFill>
              </a:rPr>
              <a:t>blockchain</a:t>
            </a:r>
            <a:r>
              <a:rPr lang="en-US" sz="1600" dirty="0">
                <a:solidFill>
                  <a:schemeClr val="tx1"/>
                </a:solidFill>
              </a:rPr>
              <a:t> system</a:t>
            </a:r>
          </a:p>
          <a:p>
            <a:pPr marL="342900" indent="-342900">
              <a:buFont typeface="Arial" panose="020B0604020202020204" pitchFamily="34" charset="0"/>
              <a:buChar char="•"/>
            </a:pPr>
            <a:r>
              <a:rPr lang="en-US" sz="1600" dirty="0">
                <a:solidFill>
                  <a:schemeClr val="tx1"/>
                </a:solidFill>
              </a:rPr>
              <a:t>Multiple instances/deployments</a:t>
            </a:r>
          </a:p>
          <a:p>
            <a:endParaRPr lang="en-US" sz="1600" b="1" dirty="0">
              <a:solidFill>
                <a:schemeClr val="tx1"/>
              </a:solidFill>
            </a:endParaRPr>
          </a:p>
          <a:p>
            <a:endParaRPr lang="en-US" sz="1600"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14" y="5591495"/>
            <a:ext cx="2167141" cy="6050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05" y="3766899"/>
            <a:ext cx="1863892" cy="46597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05" y="2115560"/>
            <a:ext cx="1780552" cy="369139"/>
          </a:xfrm>
          <a:prstGeom prst="rect">
            <a:avLst/>
          </a:prstGeom>
        </p:spPr>
      </p:pic>
    </p:spTree>
    <p:extLst>
      <p:ext uri="{BB962C8B-B14F-4D97-AF65-F5344CB8AC3E}">
        <p14:creationId xmlns:p14="http://schemas.microsoft.com/office/powerpoint/2010/main" val="16907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7" dur="500"/>
                                        <p:tgtEl>
                                          <p:spTgt spid="16">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0" dur="500"/>
                                        <p:tgtEl>
                                          <p:spTgt spid="16">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3" dur="500"/>
                                        <p:tgtEl>
                                          <p:spTgt spid="16">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6" dur="500"/>
                                        <p:tgtEl>
                                          <p:spTgt spid="16">
                                            <p:txEl>
                                              <p:pRg st="3" end="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9" dur="500"/>
                                        <p:tgtEl>
                                          <p:spTgt spid="16">
                                            <p:txEl>
                                              <p:pRg st="4" end="4"/>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42" dur="500"/>
                                        <p:tgtEl>
                                          <p:spTgt spid="16">
                                            <p:txEl>
                                              <p:pRg st="5" end="5"/>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SOTA follows order-execute architecture</a:t>
            </a:r>
          </a:p>
        </p:txBody>
      </p:sp>
      <p:sp>
        <p:nvSpPr>
          <p:cNvPr id="3" name="Content Placeholder 2"/>
          <p:cNvSpPr>
            <a:spLocks noGrp="1"/>
          </p:cNvSpPr>
          <p:nvPr>
            <p:ph idx="1"/>
          </p:nvPr>
        </p:nvSpPr>
        <p:spPr>
          <a:xfrm>
            <a:off x="960114" y="3447661"/>
            <a:ext cx="8686800" cy="3376433"/>
          </a:xfrm>
        </p:spPr>
        <p:txBody>
          <a:bodyPr/>
          <a:lstStyle/>
          <a:p>
            <a:r>
              <a:rPr lang="en-US" b="1" dirty="0"/>
              <a:t>Order</a:t>
            </a:r>
            <a:r>
              <a:rPr lang="en-US" dirty="0"/>
              <a:t> transactions using Proof-of-Work (</a:t>
            </a:r>
            <a:r>
              <a:rPr lang="en-US" dirty="0" err="1"/>
              <a:t>PoW</a:t>
            </a:r>
            <a:r>
              <a:rPr lang="en-US" dirty="0"/>
              <a:t>) or BFT consensus</a:t>
            </a:r>
          </a:p>
          <a:p>
            <a:r>
              <a:rPr lang="en-US" b="1" dirty="0"/>
              <a:t>Execute</a:t>
            </a:r>
            <a:r>
              <a:rPr lang="en-US" dirty="0"/>
              <a:t> transactions at each node </a:t>
            </a:r>
          </a:p>
          <a:p>
            <a:r>
              <a:rPr lang="en-US" b="1" dirty="0"/>
              <a:t>Order/execute</a:t>
            </a:r>
            <a:r>
              <a:rPr lang="en-US" dirty="0"/>
              <a:t> architecture is found in many SMR systems </a:t>
            </a:r>
          </a:p>
          <a:p>
            <a:pPr lvl="1"/>
            <a:r>
              <a:rPr lang="en-US" dirty="0"/>
              <a:t>Active state machine replication [Schneider90]</a:t>
            </a:r>
          </a:p>
          <a:p>
            <a:pPr lvl="1"/>
            <a:r>
              <a:rPr lang="en-US" dirty="0" err="1"/>
              <a:t>Paxos</a:t>
            </a:r>
            <a:r>
              <a:rPr lang="en-US" dirty="0"/>
              <a:t> and co. and vast majority of BFT</a:t>
            </a:r>
          </a:p>
        </p:txBody>
      </p:sp>
      <p:sp>
        <p:nvSpPr>
          <p:cNvPr id="4" name="Slide Number Placeholder 3"/>
          <p:cNvSpPr>
            <a:spLocks noGrp="1"/>
          </p:cNvSpPr>
          <p:nvPr>
            <p:ph type="sldNum" sz="quarter" idx="10"/>
          </p:nvPr>
        </p:nvSpPr>
        <p:spPr/>
        <p:txBody>
          <a:bodyPr/>
          <a:lstStyle/>
          <a:p>
            <a:fld id="{329254D8-0939-4857-A3DF-B2E69B4B4BEE}" type="slidenum">
              <a:rPr lang="en-US" smtClean="0"/>
              <a:pPr/>
              <a:t>37</a:t>
            </a:fld>
            <a:endParaRPr lang="en-US"/>
          </a:p>
        </p:txBody>
      </p:sp>
      <p:pic>
        <p:nvPicPr>
          <p:cNvPr id="5" name="Picture 4"/>
          <p:cNvPicPr>
            <a:picLocks noChangeAspect="1"/>
          </p:cNvPicPr>
          <p:nvPr/>
        </p:nvPicPr>
        <p:blipFill>
          <a:blip r:embed="rId2"/>
          <a:stretch>
            <a:fillRect/>
          </a:stretch>
        </p:blipFill>
        <p:spPr>
          <a:xfrm>
            <a:off x="3461749" y="1433095"/>
            <a:ext cx="4636507" cy="1358564"/>
          </a:xfrm>
          <a:prstGeom prst="rect">
            <a:avLst/>
          </a:prstGeom>
        </p:spPr>
      </p:pic>
    </p:spTree>
    <p:extLst>
      <p:ext uri="{BB962C8B-B14F-4D97-AF65-F5344CB8AC3E}">
        <p14:creationId xmlns:p14="http://schemas.microsoft.com/office/powerpoint/2010/main" val="1663611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Order-Execute in </a:t>
            </a:r>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a:xfrm>
            <a:off x="637296" y="1210490"/>
            <a:ext cx="8686800" cy="5144273"/>
          </a:xfrm>
        </p:spPr>
        <p:txBody>
          <a:bodyPr/>
          <a:lstStyle/>
          <a:p>
            <a:pPr>
              <a:buFont typeface="Arial" pitchFamily="34" charset="0"/>
              <a:buChar char="•"/>
            </a:pPr>
            <a:r>
              <a:rPr lang="en-US" b="1" dirty="0"/>
              <a:t>Step 1: </a:t>
            </a:r>
            <a:r>
              <a:rPr lang="en-US" dirty="0" err="1"/>
              <a:t>PoW</a:t>
            </a:r>
            <a:r>
              <a:rPr lang="en-US" dirty="0"/>
              <a:t> block “mining” </a:t>
            </a:r>
          </a:p>
          <a:p>
            <a:pPr lvl="1">
              <a:buFont typeface="Arial" pitchFamily="34" charset="0"/>
              <a:buChar char="•"/>
            </a:pPr>
            <a:endParaRPr lang="en-US" dirty="0"/>
          </a:p>
          <a:p>
            <a:pPr lvl="1">
              <a:buFont typeface="Arial" pitchFamily="34" charset="0"/>
              <a:buChar char="•"/>
            </a:pPr>
            <a:endParaRPr lang="en-US" dirty="0"/>
          </a:p>
          <a:p>
            <a:pPr marL="346075" lvl="1" indent="0">
              <a:buNone/>
            </a:pPr>
            <a:endParaRPr lang="en-US" dirty="0"/>
          </a:p>
          <a:p>
            <a:pPr lvl="1">
              <a:buFont typeface="Arial" pitchFamily="34" charset="0"/>
              <a:buChar char="•"/>
            </a:pPr>
            <a:endParaRPr lang="en-US" dirty="0"/>
          </a:p>
          <a:p>
            <a:pPr lvl="1">
              <a:buFont typeface="Arial" pitchFamily="34" charset="0"/>
              <a:buChar char="•"/>
            </a:pPr>
            <a:endParaRPr lang="en-US" dirty="0"/>
          </a:p>
          <a:p>
            <a:pPr marL="346075" lvl="1" indent="0">
              <a:buNone/>
            </a:pPr>
            <a:endParaRPr lang="en-US" dirty="0"/>
          </a:p>
          <a:p>
            <a:pPr>
              <a:buFont typeface="Arial" pitchFamily="34" charset="0"/>
              <a:buChar char="•"/>
            </a:pPr>
            <a:r>
              <a:rPr lang="en-US" b="1" dirty="0"/>
              <a:t>Step 2: </a:t>
            </a:r>
            <a:r>
              <a:rPr lang="en-US" dirty="0"/>
              <a:t>Gossip block #237 across the network</a:t>
            </a:r>
          </a:p>
          <a:p>
            <a:pPr>
              <a:buFont typeface="Arial" pitchFamily="34" charset="0"/>
              <a:buChar char="•"/>
            </a:pPr>
            <a:endParaRPr lang="en-US" b="1" dirty="0"/>
          </a:p>
          <a:p>
            <a:pPr>
              <a:buFont typeface="Arial" pitchFamily="34" charset="0"/>
              <a:buChar char="•"/>
            </a:pPr>
            <a:r>
              <a:rPr lang="en-US" b="1" dirty="0"/>
              <a:t>Step 3: Execution (tasks at every miner    )</a:t>
            </a:r>
          </a:p>
          <a:p>
            <a:pPr marL="460375" lvl="1" indent="-171450">
              <a:buFont typeface="Arial" panose="020B0604020202020204" pitchFamily="34" charset="0"/>
              <a:buChar char="•"/>
            </a:pPr>
            <a:r>
              <a:rPr lang="en-US" i="1" dirty="0"/>
              <a:t>Execute transactions in the block</a:t>
            </a:r>
          </a:p>
          <a:p>
            <a:pPr marL="460375" lvl="1" indent="-171450">
              <a:buFont typeface="Arial" panose="020B0604020202020204" pitchFamily="34" charset="0"/>
              <a:buChar char="•"/>
            </a:pPr>
            <a:r>
              <a:rPr lang="en-US" i="1" dirty="0"/>
              <a:t>Verify </a:t>
            </a:r>
            <a:r>
              <a:rPr lang="en-US" dirty="0"/>
              <a:t>hash of Block #237 &lt; DIFFICULTY</a:t>
            </a:r>
          </a:p>
          <a:p>
            <a:pPr>
              <a:buFont typeface="Arial" pitchFamily="34" charset="0"/>
              <a:buChar char="•"/>
            </a:pPr>
            <a:endParaRPr lang="en-US" b="1"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23F79AF-49DC-4B5E-91D2-565AEFA11497}" type="slidenum">
              <a:rPr lang="fr-FR" smtClean="0"/>
              <a:pPr>
                <a:defRPr/>
              </a:pPr>
              <a:t>38</a:t>
            </a:fld>
            <a:endParaRPr lang="fr-FR" dirty="0"/>
          </a:p>
        </p:txBody>
      </p:sp>
      <p:sp>
        <p:nvSpPr>
          <p:cNvPr id="6" name="Rectangle 5"/>
          <p:cNvSpPr/>
          <p:nvPr/>
        </p:nvSpPr>
        <p:spPr bwMode="auto">
          <a:xfrm>
            <a:off x="1975610" y="2254012"/>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sp>
        <p:nvSpPr>
          <p:cNvPr id="7" name="TextBox 6"/>
          <p:cNvSpPr txBox="1"/>
          <p:nvPr/>
        </p:nvSpPr>
        <p:spPr>
          <a:xfrm>
            <a:off x="1522339" y="2270054"/>
            <a:ext cx="466794" cy="397032"/>
          </a:xfrm>
          <a:prstGeom prst="rect">
            <a:avLst/>
          </a:prstGeom>
          <a:noFill/>
        </p:spPr>
        <p:txBody>
          <a:bodyPr wrap="none" rtlCol="0">
            <a:spAutoFit/>
          </a:bodyPr>
          <a:lstStyle/>
          <a:p>
            <a:r>
              <a:rPr lang="en-US" dirty="0"/>
              <a:t>…</a:t>
            </a:r>
          </a:p>
        </p:txBody>
      </p:sp>
      <p:cxnSp>
        <p:nvCxnSpPr>
          <p:cNvPr id="8" name="Straight Arrow Connector 7"/>
          <p:cNvCxnSpPr>
            <a:stCxn id="9" idx="1"/>
            <a:endCxn id="6" idx="3"/>
          </p:cNvCxnSpPr>
          <p:nvPr/>
        </p:nvCxnSpPr>
        <p:spPr bwMode="auto">
          <a:xfrm flipH="1" flipV="1">
            <a:off x="2359917" y="2512429"/>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2732989" y="2270054"/>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10" name="Straight Arrow Connector 9"/>
          <p:cNvCxnSpPr>
            <a:stCxn id="11" idx="1"/>
            <a:endCxn id="9" idx="3"/>
          </p:cNvCxnSpPr>
          <p:nvPr/>
        </p:nvCxnSpPr>
        <p:spPr bwMode="auto">
          <a:xfrm flipH="1">
            <a:off x="3117296" y="2528471"/>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11" name="Rectangle 10"/>
          <p:cNvSpPr/>
          <p:nvPr/>
        </p:nvSpPr>
        <p:spPr bwMode="auto">
          <a:xfrm>
            <a:off x="3490368" y="2270054"/>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12" name="Straight Arrow Connector 11"/>
          <p:cNvCxnSpPr>
            <a:stCxn id="13" idx="1"/>
            <a:endCxn id="11" idx="3"/>
          </p:cNvCxnSpPr>
          <p:nvPr/>
        </p:nvCxnSpPr>
        <p:spPr bwMode="auto">
          <a:xfrm flipH="1">
            <a:off x="3874675" y="2528471"/>
            <a:ext cx="368708" cy="0"/>
          </a:xfrm>
          <a:prstGeom prst="straightConnector1">
            <a:avLst/>
          </a:prstGeom>
          <a:noFill/>
          <a:ln w="9525" cap="flat" cmpd="sng" algn="ctr">
            <a:solidFill>
              <a:schemeClr val="tx1"/>
            </a:solidFill>
            <a:prstDash val="solid"/>
            <a:round/>
            <a:headEnd type="none" w="med" len="med"/>
            <a:tailEnd type="triangle"/>
          </a:ln>
          <a:effectLst/>
        </p:spPr>
      </p:cxnSp>
      <p:sp>
        <p:nvSpPr>
          <p:cNvPr id="13" name="Rectangle 12"/>
          <p:cNvSpPr/>
          <p:nvPr/>
        </p:nvSpPr>
        <p:spPr bwMode="auto">
          <a:xfrm>
            <a:off x="4243383" y="1646161"/>
            <a:ext cx="1483984" cy="1764631"/>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100" dirty="0"/>
              <a:t> </a:t>
            </a:r>
          </a:p>
          <a:p>
            <a:endParaRPr lang="en-US" sz="1100" dirty="0"/>
          </a:p>
          <a:p>
            <a:endParaRPr lang="en-US" sz="1100" dirty="0"/>
          </a:p>
          <a:p>
            <a:r>
              <a:rPr lang="en-US" sz="1100" dirty="0"/>
              <a:t> </a:t>
            </a:r>
            <a:r>
              <a:rPr lang="en-US" sz="1100" dirty="0">
                <a:solidFill>
                  <a:schemeClr val="tx1"/>
                </a:solidFill>
              </a:rPr>
              <a:t>A =hash of block #236</a:t>
            </a:r>
          </a:p>
          <a:p>
            <a:r>
              <a:rPr lang="en-US" sz="1100" dirty="0">
                <a:solidFill>
                  <a:schemeClr val="tx1"/>
                </a:solidFill>
              </a:rPr>
              <a:t> B = Root hash of</a:t>
            </a:r>
          </a:p>
          <a:p>
            <a:r>
              <a:rPr lang="en-US" sz="1100" dirty="0">
                <a:solidFill>
                  <a:schemeClr val="tx1"/>
                </a:solidFill>
              </a:rPr>
              <a:t>        </a:t>
            </a:r>
            <a:r>
              <a:rPr lang="en-US" sz="1100" dirty="0" err="1">
                <a:solidFill>
                  <a:schemeClr val="tx1"/>
                </a:solidFill>
              </a:rPr>
              <a:t>Merkle</a:t>
            </a:r>
            <a:r>
              <a:rPr lang="en-US" sz="1100" dirty="0">
                <a:solidFill>
                  <a:schemeClr val="tx1"/>
                </a:solidFill>
              </a:rPr>
              <a:t> tree of </a:t>
            </a:r>
            <a:r>
              <a:rPr lang="en-US" sz="1100" dirty="0" err="1">
                <a:solidFill>
                  <a:schemeClr val="tx1"/>
                </a:solidFill>
              </a:rPr>
              <a:t>tx</a:t>
            </a:r>
            <a:r>
              <a:rPr lang="en-US" sz="1100" dirty="0">
                <a:solidFill>
                  <a:schemeClr val="tx1"/>
                </a:solidFill>
              </a:rPr>
              <a:t>     </a:t>
            </a:r>
          </a:p>
          <a:p>
            <a:r>
              <a:rPr lang="en-US" sz="1100" dirty="0">
                <a:solidFill>
                  <a:schemeClr val="tx1"/>
                </a:solidFill>
              </a:rPr>
              <a:t>        hashes</a:t>
            </a:r>
          </a:p>
          <a:p>
            <a:r>
              <a:rPr lang="en-US" sz="1100" dirty="0">
                <a:solidFill>
                  <a:schemeClr val="tx1"/>
                </a:solidFill>
                <a:latin typeface="HelvNeue Light for IBM" pitchFamily="34" charset="0"/>
              </a:rPr>
              <a:t>C = nonce </a:t>
            </a:r>
          </a:p>
          <a:p>
            <a:endParaRPr lang="en-US" sz="1200" dirty="0">
              <a:solidFill>
                <a:schemeClr val="tx1"/>
              </a:solidFill>
              <a:latin typeface="HelvNeue Light for IBM" pitchFamily="34" charset="0"/>
            </a:endParaRPr>
          </a:p>
          <a:p>
            <a:pPr algn="ctr"/>
            <a:r>
              <a:rPr lang="en-US" sz="1200" dirty="0">
                <a:solidFill>
                  <a:schemeClr val="tx1"/>
                </a:solidFill>
              </a:rPr>
              <a:t>Block </a:t>
            </a:r>
            <a:r>
              <a:rPr lang="en-US" sz="1200" dirty="0">
                <a:solidFill>
                  <a:schemeClr val="tx1"/>
                </a:solidFill>
                <a:latin typeface="HelvNeue Light for IBM" pitchFamily="34" charset="0"/>
              </a:rPr>
              <a:t>#237</a:t>
            </a:r>
          </a:p>
        </p:txBody>
      </p:sp>
      <p:sp>
        <p:nvSpPr>
          <p:cNvPr id="14" name="Rectangle 13"/>
          <p:cNvSpPr/>
          <p:nvPr/>
        </p:nvSpPr>
        <p:spPr bwMode="auto">
          <a:xfrm>
            <a:off x="4272127" y="1718671"/>
            <a:ext cx="1341893" cy="3773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algn="ctr"/>
            <a:r>
              <a:rPr lang="en-US" sz="1200" dirty="0">
                <a:solidFill>
                  <a:srgbClr val="191919"/>
                </a:solidFill>
                <a:latin typeface="HelvNeue Light for IBM" pitchFamily="34" charset="0"/>
              </a:rPr>
              <a:t>Transactions</a:t>
            </a:r>
          </a:p>
          <a:p>
            <a:pPr algn="ctr"/>
            <a:r>
              <a:rPr lang="en-US" sz="1200" dirty="0">
                <a:solidFill>
                  <a:srgbClr val="191919"/>
                </a:solidFill>
                <a:latin typeface="HelvNeue Light for IBM" pitchFamily="34" charset="0"/>
              </a:rPr>
              <a:t>(payload)</a:t>
            </a:r>
          </a:p>
        </p:txBody>
      </p:sp>
      <p:sp>
        <p:nvSpPr>
          <p:cNvPr id="15" name="TextBox 14"/>
          <p:cNvSpPr txBox="1"/>
          <p:nvPr/>
        </p:nvSpPr>
        <p:spPr>
          <a:xfrm>
            <a:off x="5727368" y="1245196"/>
            <a:ext cx="2874505" cy="923330"/>
          </a:xfrm>
          <a:prstGeom prst="rect">
            <a:avLst/>
          </a:prstGeom>
          <a:noFill/>
        </p:spPr>
        <p:txBody>
          <a:bodyPr wrap="none" rtlCol="0">
            <a:spAutoFit/>
          </a:bodyPr>
          <a:lstStyle/>
          <a:p>
            <a:r>
              <a:rPr lang="en-US" sz="1200" i="1" dirty="0">
                <a:solidFill>
                  <a:schemeClr val="tx1"/>
                </a:solidFill>
              </a:rPr>
              <a:t>Miner tasks</a:t>
            </a:r>
          </a:p>
          <a:p>
            <a:pPr marL="171450" indent="-171450">
              <a:buFont typeface="Arial" panose="020B0604020202020204" pitchFamily="34" charset="0"/>
              <a:buChar char="•"/>
            </a:pPr>
            <a:r>
              <a:rPr lang="en-US" sz="1200" i="1" dirty="0">
                <a:solidFill>
                  <a:schemeClr val="tx1"/>
                </a:solidFill>
              </a:rPr>
              <a:t>Pre-execute transactions in the block</a:t>
            </a:r>
          </a:p>
          <a:p>
            <a:pPr marL="171450" indent="-171450">
              <a:buFont typeface="Arial" panose="020B0604020202020204" pitchFamily="34" charset="0"/>
              <a:buChar char="•"/>
            </a:pPr>
            <a:r>
              <a:rPr lang="en-US" sz="1200" i="1" dirty="0">
                <a:solidFill>
                  <a:schemeClr val="tx1"/>
                </a:solidFill>
              </a:rPr>
              <a:t>Find nonce such that</a:t>
            </a:r>
          </a:p>
          <a:p>
            <a:r>
              <a:rPr lang="en-US" sz="1200" i="1" dirty="0">
                <a:solidFill>
                  <a:schemeClr val="tx1"/>
                </a:solidFill>
              </a:rPr>
              <a:t>    h</a:t>
            </a:r>
            <a:r>
              <a:rPr lang="en-US" sz="1200" dirty="0">
                <a:solidFill>
                  <a:schemeClr val="tx1"/>
                </a:solidFill>
              </a:rPr>
              <a:t>: hash of Block #237 </a:t>
            </a:r>
          </a:p>
          <a:p>
            <a:r>
              <a:rPr lang="en-US" sz="1200" dirty="0">
                <a:solidFill>
                  <a:schemeClr val="tx1"/>
                </a:solidFill>
              </a:rPr>
              <a:t>    </a:t>
            </a:r>
            <a:r>
              <a:rPr lang="en-US" sz="1200" i="1" dirty="0">
                <a:solidFill>
                  <a:schemeClr val="tx1"/>
                </a:solidFill>
              </a:rPr>
              <a:t>h</a:t>
            </a:r>
            <a:r>
              <a:rPr lang="en-US" sz="1200" dirty="0">
                <a:solidFill>
                  <a:schemeClr val="tx1"/>
                </a:solidFill>
              </a:rPr>
              <a:t> = SHA256(A||B||C) &lt; DIFFICULTY</a:t>
            </a:r>
          </a:p>
        </p:txBody>
      </p:sp>
      <p:sp>
        <p:nvSpPr>
          <p:cNvPr id="17" name="Rectangle 16"/>
          <p:cNvSpPr/>
          <p:nvPr/>
        </p:nvSpPr>
        <p:spPr bwMode="auto">
          <a:xfrm>
            <a:off x="4273144" y="5659337"/>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sp>
        <p:nvSpPr>
          <p:cNvPr id="18" name="TextBox 17"/>
          <p:cNvSpPr txBox="1"/>
          <p:nvPr/>
        </p:nvSpPr>
        <p:spPr>
          <a:xfrm>
            <a:off x="4518581" y="5646908"/>
            <a:ext cx="466794" cy="397032"/>
          </a:xfrm>
          <a:prstGeom prst="rect">
            <a:avLst/>
          </a:prstGeom>
          <a:noFill/>
        </p:spPr>
        <p:txBody>
          <a:bodyPr wrap="none" rtlCol="0">
            <a:spAutoFit/>
          </a:bodyPr>
          <a:lstStyle/>
          <a:p>
            <a:r>
              <a:rPr lang="en-US" dirty="0"/>
              <a:t>…</a:t>
            </a:r>
          </a:p>
        </p:txBody>
      </p:sp>
      <p:cxnSp>
        <p:nvCxnSpPr>
          <p:cNvPr id="19" name="Straight Arrow Connector 18"/>
          <p:cNvCxnSpPr>
            <a:stCxn id="20" idx="1"/>
            <a:endCxn id="17" idx="3"/>
          </p:cNvCxnSpPr>
          <p:nvPr/>
        </p:nvCxnSpPr>
        <p:spPr bwMode="auto">
          <a:xfrm flipH="1" flipV="1">
            <a:off x="4657451" y="5917754"/>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20" name="Rectangle 19"/>
          <p:cNvSpPr/>
          <p:nvPr/>
        </p:nvSpPr>
        <p:spPr bwMode="auto">
          <a:xfrm>
            <a:off x="5030523" y="5675379"/>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21" name="Straight Arrow Connector 20"/>
          <p:cNvCxnSpPr>
            <a:stCxn id="22" idx="1"/>
            <a:endCxn id="20" idx="3"/>
          </p:cNvCxnSpPr>
          <p:nvPr/>
        </p:nvCxnSpPr>
        <p:spPr bwMode="auto">
          <a:xfrm flipH="1">
            <a:off x="5414830" y="5933796"/>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22" name="Rectangle 21"/>
          <p:cNvSpPr/>
          <p:nvPr/>
        </p:nvSpPr>
        <p:spPr bwMode="auto">
          <a:xfrm>
            <a:off x="5787902" y="5675379"/>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23" name="Straight Arrow Connector 22"/>
          <p:cNvCxnSpPr>
            <a:stCxn id="24" idx="1"/>
            <a:endCxn id="22" idx="3"/>
          </p:cNvCxnSpPr>
          <p:nvPr/>
        </p:nvCxnSpPr>
        <p:spPr bwMode="auto">
          <a:xfrm flipH="1">
            <a:off x="6172214" y="5917754"/>
            <a:ext cx="314390" cy="16042"/>
          </a:xfrm>
          <a:prstGeom prst="straightConnector1">
            <a:avLst/>
          </a:prstGeom>
          <a:noFill/>
          <a:ln w="9525" cap="flat" cmpd="sng" algn="ctr">
            <a:solidFill>
              <a:schemeClr val="tx1"/>
            </a:solidFill>
            <a:prstDash val="solid"/>
            <a:round/>
            <a:headEnd type="none" w="med" len="med"/>
            <a:tailEnd type="triangle"/>
          </a:ln>
          <a:effectLst/>
        </p:spPr>
      </p:cxnSp>
      <p:sp>
        <p:nvSpPr>
          <p:cNvPr id="24" name="Rectangle 23"/>
          <p:cNvSpPr/>
          <p:nvPr/>
        </p:nvSpPr>
        <p:spPr bwMode="auto">
          <a:xfrm>
            <a:off x="6486604" y="5035439"/>
            <a:ext cx="1483984" cy="1764631"/>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100" dirty="0"/>
              <a:t> </a:t>
            </a:r>
          </a:p>
          <a:p>
            <a:endParaRPr lang="en-US" sz="1100" dirty="0"/>
          </a:p>
          <a:p>
            <a:endParaRPr lang="en-US" sz="1100" dirty="0"/>
          </a:p>
          <a:p>
            <a:r>
              <a:rPr lang="en-US" sz="1100" dirty="0"/>
              <a:t> </a:t>
            </a:r>
            <a:r>
              <a:rPr lang="en-US" sz="1100" dirty="0">
                <a:solidFill>
                  <a:schemeClr val="tx1"/>
                </a:solidFill>
              </a:rPr>
              <a:t>A =hash of block #236</a:t>
            </a:r>
          </a:p>
          <a:p>
            <a:r>
              <a:rPr lang="en-US" sz="1100" dirty="0">
                <a:solidFill>
                  <a:schemeClr val="tx1"/>
                </a:solidFill>
              </a:rPr>
              <a:t> B = Root hash of</a:t>
            </a:r>
          </a:p>
          <a:p>
            <a:r>
              <a:rPr lang="en-US" sz="1100" dirty="0">
                <a:solidFill>
                  <a:schemeClr val="tx1"/>
                </a:solidFill>
              </a:rPr>
              <a:t>        </a:t>
            </a:r>
            <a:r>
              <a:rPr lang="en-US" sz="1100" dirty="0" err="1">
                <a:solidFill>
                  <a:schemeClr val="tx1"/>
                </a:solidFill>
              </a:rPr>
              <a:t>Merkle</a:t>
            </a:r>
            <a:r>
              <a:rPr lang="en-US" sz="1100" dirty="0">
                <a:solidFill>
                  <a:schemeClr val="tx1"/>
                </a:solidFill>
              </a:rPr>
              <a:t> tree of </a:t>
            </a:r>
            <a:r>
              <a:rPr lang="en-US" sz="1100" dirty="0" err="1">
                <a:solidFill>
                  <a:schemeClr val="tx1"/>
                </a:solidFill>
              </a:rPr>
              <a:t>tx</a:t>
            </a:r>
            <a:r>
              <a:rPr lang="en-US" sz="1100" dirty="0">
                <a:solidFill>
                  <a:schemeClr val="tx1"/>
                </a:solidFill>
              </a:rPr>
              <a:t>     </a:t>
            </a:r>
          </a:p>
          <a:p>
            <a:r>
              <a:rPr lang="en-US" sz="1100" dirty="0">
                <a:solidFill>
                  <a:schemeClr val="tx1"/>
                </a:solidFill>
              </a:rPr>
              <a:t>        hashes</a:t>
            </a:r>
          </a:p>
          <a:p>
            <a:r>
              <a:rPr lang="en-US" sz="1100" dirty="0">
                <a:solidFill>
                  <a:schemeClr val="tx1"/>
                </a:solidFill>
                <a:latin typeface="HelvNeue Light for IBM" pitchFamily="34" charset="0"/>
              </a:rPr>
              <a:t>C = nonce </a:t>
            </a:r>
          </a:p>
          <a:p>
            <a:endParaRPr lang="en-US" sz="1200" dirty="0">
              <a:solidFill>
                <a:schemeClr val="tx1"/>
              </a:solidFill>
              <a:latin typeface="HelvNeue Light for IBM" pitchFamily="34" charset="0"/>
            </a:endParaRPr>
          </a:p>
          <a:p>
            <a:pPr algn="ctr"/>
            <a:r>
              <a:rPr lang="en-US" sz="1200" dirty="0">
                <a:solidFill>
                  <a:schemeClr val="tx1"/>
                </a:solidFill>
              </a:rPr>
              <a:t>Block </a:t>
            </a:r>
            <a:r>
              <a:rPr lang="en-US" sz="1200" dirty="0">
                <a:solidFill>
                  <a:schemeClr val="tx1"/>
                </a:solidFill>
                <a:latin typeface="HelvNeue Light for IBM" pitchFamily="34" charset="0"/>
              </a:rPr>
              <a:t>#237</a:t>
            </a:r>
          </a:p>
        </p:txBody>
      </p:sp>
      <p:sp>
        <p:nvSpPr>
          <p:cNvPr id="25" name="Rectangle 24"/>
          <p:cNvSpPr/>
          <p:nvPr/>
        </p:nvSpPr>
        <p:spPr bwMode="auto">
          <a:xfrm>
            <a:off x="6569661" y="5123996"/>
            <a:ext cx="1341893" cy="3773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algn="ctr"/>
            <a:r>
              <a:rPr lang="en-US" sz="1200" dirty="0">
                <a:solidFill>
                  <a:srgbClr val="191919"/>
                </a:solidFill>
                <a:latin typeface="HelvNeue Light for IBM" pitchFamily="34" charset="0"/>
              </a:rPr>
              <a:t>Transactions</a:t>
            </a:r>
          </a:p>
          <a:p>
            <a:pPr algn="ctr"/>
            <a:r>
              <a:rPr lang="en-US" sz="1200" dirty="0">
                <a:solidFill>
                  <a:srgbClr val="191919"/>
                </a:solidFill>
                <a:latin typeface="HelvNeue Light for IBM" pitchFamily="34" charset="0"/>
              </a:rPr>
              <a:t>(payload)</a:t>
            </a:r>
          </a:p>
        </p:txBody>
      </p:sp>
      <p:sp>
        <p:nvSpPr>
          <p:cNvPr id="26" name="Rectangle 25"/>
          <p:cNvSpPr/>
          <p:nvPr/>
        </p:nvSpPr>
        <p:spPr>
          <a:xfrm>
            <a:off x="5911592" y="2285831"/>
            <a:ext cx="998554" cy="6926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latin typeface="Helvetica Neue"/>
                <a:cs typeface="Helvetica Neue"/>
              </a:rPr>
              <a:t>miner</a:t>
            </a:r>
          </a:p>
        </p:txBody>
      </p:sp>
      <p:sp>
        <p:nvSpPr>
          <p:cNvPr id="27" name="Rectangle 26"/>
          <p:cNvSpPr/>
          <p:nvPr/>
        </p:nvSpPr>
        <p:spPr>
          <a:xfrm>
            <a:off x="7357031" y="3329587"/>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28" name="Rectangle 27"/>
          <p:cNvSpPr/>
          <p:nvPr/>
        </p:nvSpPr>
        <p:spPr>
          <a:xfrm>
            <a:off x="7179241" y="415963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29" name="Rectangle 28"/>
          <p:cNvSpPr/>
          <p:nvPr/>
        </p:nvSpPr>
        <p:spPr>
          <a:xfrm>
            <a:off x="7844463" y="406360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0" name="Rectangle 29"/>
          <p:cNvSpPr/>
          <p:nvPr/>
        </p:nvSpPr>
        <p:spPr>
          <a:xfrm>
            <a:off x="8225687" y="3639000"/>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1" name="Rectangle 30"/>
          <p:cNvSpPr/>
          <p:nvPr/>
        </p:nvSpPr>
        <p:spPr>
          <a:xfrm>
            <a:off x="6894822" y="4561154"/>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sp>
        <p:nvSpPr>
          <p:cNvPr id="32" name="Rectangle 31"/>
          <p:cNvSpPr/>
          <p:nvPr/>
        </p:nvSpPr>
        <p:spPr>
          <a:xfrm>
            <a:off x="7659303" y="3686526"/>
            <a:ext cx="252250" cy="2218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Helvetica Neue"/>
              <a:cs typeface="Helvetica Neue"/>
            </a:endParaRPr>
          </a:p>
        </p:txBody>
      </p:sp>
      <p:cxnSp>
        <p:nvCxnSpPr>
          <p:cNvPr id="35" name="Straight Arrow Connector 34"/>
          <p:cNvCxnSpPr>
            <a:stCxn id="26" idx="2"/>
            <a:endCxn id="27" idx="1"/>
          </p:cNvCxnSpPr>
          <p:nvPr/>
        </p:nvCxnSpPr>
        <p:spPr bwMode="auto">
          <a:xfrm>
            <a:off x="6410869" y="2978444"/>
            <a:ext cx="946162" cy="46207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27" idx="2"/>
            <a:endCxn id="32" idx="1"/>
          </p:cNvCxnSpPr>
          <p:nvPr/>
        </p:nvCxnSpPr>
        <p:spPr bwMode="auto">
          <a:xfrm>
            <a:off x="7483157" y="3551453"/>
            <a:ext cx="176147" cy="24600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27" idx="2"/>
            <a:endCxn id="28" idx="0"/>
          </p:cNvCxnSpPr>
          <p:nvPr/>
        </p:nvCxnSpPr>
        <p:spPr bwMode="auto">
          <a:xfrm flipH="1">
            <a:off x="7305366" y="3551454"/>
            <a:ext cx="177790" cy="608181"/>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28" idx="2"/>
            <a:endCxn id="31" idx="0"/>
          </p:cNvCxnSpPr>
          <p:nvPr/>
        </p:nvCxnSpPr>
        <p:spPr bwMode="auto">
          <a:xfrm flipH="1">
            <a:off x="7020948" y="4381500"/>
            <a:ext cx="284419" cy="179654"/>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32" idx="3"/>
            <a:endCxn id="30" idx="1"/>
          </p:cNvCxnSpPr>
          <p:nvPr/>
        </p:nvCxnSpPr>
        <p:spPr bwMode="auto">
          <a:xfrm flipV="1">
            <a:off x="7911553" y="3749933"/>
            <a:ext cx="314134" cy="4752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32" idx="3"/>
            <a:endCxn id="29" idx="0"/>
          </p:cNvCxnSpPr>
          <p:nvPr/>
        </p:nvCxnSpPr>
        <p:spPr bwMode="auto">
          <a:xfrm>
            <a:off x="7911554" y="3797460"/>
            <a:ext cx="59035" cy="26614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097" y="1210490"/>
            <a:ext cx="1075999" cy="731838"/>
          </a:xfrm>
          <a:prstGeom prst="rect">
            <a:avLst/>
          </a:prstGeom>
          <a:ln w="60325">
            <a:solidFill>
              <a:srgbClr val="FF0000"/>
            </a:solidFill>
          </a:ln>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807" y="2214015"/>
            <a:ext cx="1057803" cy="764428"/>
          </a:xfrm>
          <a:prstGeom prst="rect">
            <a:avLst/>
          </a:prstGeom>
        </p:spPr>
      </p:pic>
      <p:pic>
        <p:nvPicPr>
          <p:cNvPr id="85" name="Picture 84"/>
          <p:cNvPicPr>
            <a:picLocks noChangeAspect="1"/>
          </p:cNvPicPr>
          <p:nvPr/>
        </p:nvPicPr>
        <p:blipFill>
          <a:blip r:embed="rId5"/>
          <a:stretch>
            <a:fillRect/>
          </a:stretch>
        </p:blipFill>
        <p:spPr>
          <a:xfrm>
            <a:off x="8654085" y="3019810"/>
            <a:ext cx="1656463" cy="1139825"/>
          </a:xfrm>
          <a:prstGeom prst="rect">
            <a:avLst/>
          </a:prstGeom>
        </p:spPr>
      </p:pic>
      <p:pic>
        <p:nvPicPr>
          <p:cNvPr id="86" name="Picture 85"/>
          <p:cNvPicPr>
            <a:picLocks noChangeAspect="1"/>
          </p:cNvPicPr>
          <p:nvPr/>
        </p:nvPicPr>
        <p:blipFill>
          <a:blip r:embed="rId6"/>
          <a:stretch>
            <a:fillRect/>
          </a:stretch>
        </p:blipFill>
        <p:spPr>
          <a:xfrm>
            <a:off x="8622598" y="5123996"/>
            <a:ext cx="1719435" cy="1178830"/>
          </a:xfrm>
          <a:prstGeom prst="rect">
            <a:avLst/>
          </a:prstGeom>
        </p:spPr>
      </p:pic>
      <p:cxnSp>
        <p:nvCxnSpPr>
          <p:cNvPr id="88" name="Straight Arrow Connector 87"/>
          <p:cNvCxnSpPr>
            <a:stCxn id="85" idx="2"/>
            <a:endCxn id="86" idx="0"/>
          </p:cNvCxnSpPr>
          <p:nvPr/>
        </p:nvCxnSpPr>
        <p:spPr bwMode="auto">
          <a:xfrm flipH="1">
            <a:off x="9482316" y="4159634"/>
            <a:ext cx="1" cy="964362"/>
          </a:xfrm>
          <a:prstGeom prst="straightConnector1">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89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randombar(horizontal)">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randombar(horizontal)">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horizontal)">
                                      <p:cBhvr>
                                        <p:cTn id="53" dur="500"/>
                                        <p:tgtEl>
                                          <p:spTgt spid="2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randombar(horizontal)">
                                      <p:cBhvr>
                                        <p:cTn id="59" dur="500"/>
                                        <p:tgtEl>
                                          <p:spTgt spid="3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randombar(horizontal)">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500"/>
                                        <p:tgtEl>
                                          <p:spTgt spid="35"/>
                                        </p:tgtEl>
                                      </p:cBhvr>
                                    </p:animEffect>
                                  </p:childTnLst>
                                </p:cTn>
                              </p:par>
                            </p:childTnLst>
                          </p:cTn>
                        </p:par>
                        <p:par>
                          <p:cTn id="74" fill="hold">
                            <p:stCondLst>
                              <p:cond delay="500"/>
                            </p:stCondLst>
                            <p:childTnLst>
                              <p:par>
                                <p:cTn id="75" presetID="14" presetClass="entr" presetSubtype="10"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randombar(horizontal)">
                                      <p:cBhvr>
                                        <p:cTn id="77" dur="500"/>
                                        <p:tgtEl>
                                          <p:spTgt spid="39"/>
                                        </p:tgtEl>
                                      </p:cBhvr>
                                    </p:animEffect>
                                  </p:childTnLst>
                                </p:cTn>
                              </p:par>
                              <p:par>
                                <p:cTn id="78" presetID="14" presetClass="entr" presetSubtype="1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randombar(horizontal)">
                                      <p:cBhvr>
                                        <p:cTn id="80" dur="500"/>
                                        <p:tgtEl>
                                          <p:spTgt spid="37"/>
                                        </p:tgtEl>
                                      </p:cBhvr>
                                    </p:animEffect>
                                  </p:childTnLst>
                                </p:cTn>
                              </p:par>
                            </p:childTnLst>
                          </p:cTn>
                        </p:par>
                        <p:par>
                          <p:cTn id="81" fill="hold">
                            <p:stCondLst>
                              <p:cond delay="1000"/>
                            </p:stCondLst>
                            <p:childTnLst>
                              <p:par>
                                <p:cTn id="82" presetID="14" presetClass="entr" presetSubtype="1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randombar(horizontal)">
                                      <p:cBhvr>
                                        <p:cTn id="84" dur="500"/>
                                        <p:tgtEl>
                                          <p:spTgt spid="41"/>
                                        </p:tgtEl>
                                      </p:cBhvr>
                                    </p:animEffect>
                                  </p:childTnLst>
                                </p:cTn>
                              </p:par>
                              <p:par>
                                <p:cTn id="85" presetID="14" presetClass="entr" presetSubtype="1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randombar(horizontal)">
                                      <p:cBhvr>
                                        <p:cTn id="87" dur="500"/>
                                        <p:tgtEl>
                                          <p:spTgt spid="49"/>
                                        </p:tgtEl>
                                      </p:cBhvr>
                                    </p:animEffect>
                                  </p:childTnLst>
                                </p:cTn>
                              </p:par>
                              <p:par>
                                <p:cTn id="88" presetID="14" presetClass="entr" presetSubtype="1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randombar(horizontal)">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95" dur="500"/>
                                        <p:tgtEl>
                                          <p:spTgt spid="3">
                                            <p:txEl>
                                              <p:pRg st="9" end="9"/>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98" dur="500"/>
                                        <p:tgtEl>
                                          <p:spTgt spid="3">
                                            <p:txEl>
                                              <p:pRg st="10" end="10"/>
                                            </p:txEl>
                                          </p:spTgt>
                                        </p:tgtEl>
                                      </p:cBhvr>
                                    </p:animEffect>
                                  </p:childTnLst>
                                </p:cTn>
                              </p:par>
                              <p:par>
                                <p:cTn id="99" presetID="14" presetClass="entr" presetSubtype="10" fill="hold" nodeType="withEffect">
                                  <p:stCondLst>
                                    <p:cond delay="0"/>
                                  </p:stCondLst>
                                  <p:childTnLst>
                                    <p:set>
                                      <p:cBhvr>
                                        <p:cTn id="10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101" dur="500"/>
                                        <p:tgtEl>
                                          <p:spTgt spid="3">
                                            <p:txEl>
                                              <p:pRg st="11" end="11"/>
                                            </p:txEl>
                                          </p:spTgt>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randombar(horizontal)">
                                      <p:cBhvr>
                                        <p:cTn id="104" dur="500"/>
                                        <p:tgtEl>
                                          <p:spTgt spid="17"/>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randombar(horizontal)">
                                      <p:cBhvr>
                                        <p:cTn id="107" dur="500"/>
                                        <p:tgtEl>
                                          <p:spTgt spid="18"/>
                                        </p:tgtEl>
                                      </p:cBhvr>
                                    </p:animEffect>
                                  </p:childTnLst>
                                </p:cTn>
                              </p:par>
                              <p:par>
                                <p:cTn id="108" presetID="14" presetClass="entr" presetSubtype="10" fill="hold"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randombar(horizontal)">
                                      <p:cBhvr>
                                        <p:cTn id="110" dur="500"/>
                                        <p:tgtEl>
                                          <p:spTgt spid="1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randombar(horizontal)">
                                      <p:cBhvr>
                                        <p:cTn id="113" dur="500"/>
                                        <p:tgtEl>
                                          <p:spTgt spid="20"/>
                                        </p:tgtEl>
                                      </p:cBhvr>
                                    </p:animEffect>
                                  </p:childTnLst>
                                </p:cTn>
                              </p:par>
                              <p:par>
                                <p:cTn id="114" presetID="14" presetClass="entr" presetSubtype="1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randombar(horizontal)">
                                      <p:cBhvr>
                                        <p:cTn id="116" dur="500"/>
                                        <p:tgtEl>
                                          <p:spTgt spid="21"/>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randombar(horizontal)">
                                      <p:cBhvr>
                                        <p:cTn id="119" dur="500"/>
                                        <p:tgtEl>
                                          <p:spTgt spid="22"/>
                                        </p:tgtEl>
                                      </p:cBhvr>
                                    </p:animEffect>
                                  </p:childTnLst>
                                </p:cTn>
                              </p:par>
                              <p:par>
                                <p:cTn id="120" presetID="14" presetClass="entr" presetSubtype="1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randombar(horizontal)">
                                      <p:cBhvr>
                                        <p:cTn id="122" dur="500"/>
                                        <p:tgtEl>
                                          <p:spTgt spid="23"/>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randombar(horizontal)">
                                      <p:cBhvr>
                                        <p:cTn id="125" dur="500"/>
                                        <p:tgtEl>
                                          <p:spTgt spid="24"/>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randombar(horizontal)">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nodeType="click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randombar(horizontal)">
                                      <p:cBhvr>
                                        <p:cTn id="133" dur="500"/>
                                        <p:tgtEl>
                                          <p:spTgt spid="85"/>
                                        </p:tgtEl>
                                      </p:cBhvr>
                                    </p:animEffect>
                                  </p:childTnLst>
                                </p:cTn>
                              </p:par>
                              <p:par>
                                <p:cTn id="134" presetID="14" presetClass="entr" presetSubtype="10" fill="hold"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randombar(horizontal)">
                                      <p:cBhvr>
                                        <p:cTn id="136" dur="500"/>
                                        <p:tgtEl>
                                          <p:spTgt spid="88"/>
                                        </p:tgtEl>
                                      </p:cBhvr>
                                    </p:animEffect>
                                  </p:childTnLst>
                                </p:cTn>
                              </p:par>
                              <p:par>
                                <p:cTn id="137" presetID="14" presetClass="entr" presetSubtype="10" fill="hold" nodeType="with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randombar(horizontal)">
                                      <p:cBhvr>
                                        <p:cTn id="13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1" grpId="0" animBg="1"/>
      <p:bldP spid="13" grpId="0" animBg="1"/>
      <p:bldP spid="14" grpId="0" animBg="1"/>
      <p:bldP spid="15" grpId="0"/>
      <p:bldP spid="17" grpId="0" animBg="1"/>
      <p:bldP spid="18" grpId="0"/>
      <p:bldP spid="20"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Order-Execute in Permissioned </a:t>
            </a:r>
            <a:r>
              <a:rPr lang="en-US" dirty="0" err="1"/>
              <a:t>Blockchains</a:t>
            </a:r>
            <a:endParaRPr lang="en-US"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39</a:t>
            </a:fld>
            <a:endParaRPr lang="en-US"/>
          </a:p>
        </p:txBody>
      </p:sp>
      <p:cxnSp>
        <p:nvCxnSpPr>
          <p:cNvPr id="5" name="Straight Connector 4"/>
          <p:cNvCxnSpPr/>
          <p:nvPr/>
        </p:nvCxnSpPr>
        <p:spPr bwMode="auto">
          <a:xfrm>
            <a:off x="2279302" y="2341804"/>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6" name="TextBox 5"/>
          <p:cNvSpPr txBox="1"/>
          <p:nvPr/>
        </p:nvSpPr>
        <p:spPr>
          <a:xfrm>
            <a:off x="8551163" y="2198688"/>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A (leader)</a:t>
            </a:r>
          </a:p>
        </p:txBody>
      </p:sp>
      <p:cxnSp>
        <p:nvCxnSpPr>
          <p:cNvPr id="7" name="Straight Connector 6"/>
          <p:cNvCxnSpPr/>
          <p:nvPr/>
        </p:nvCxnSpPr>
        <p:spPr bwMode="auto">
          <a:xfrm>
            <a:off x="2279302" y="2603609"/>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8" name="TextBox 7"/>
          <p:cNvSpPr txBox="1"/>
          <p:nvPr/>
        </p:nvSpPr>
        <p:spPr>
          <a:xfrm>
            <a:off x="8551163" y="2460493"/>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B</a:t>
            </a:r>
          </a:p>
        </p:txBody>
      </p:sp>
      <p:cxnSp>
        <p:nvCxnSpPr>
          <p:cNvPr id="9" name="Straight Connector 8"/>
          <p:cNvCxnSpPr/>
          <p:nvPr/>
        </p:nvCxnSpPr>
        <p:spPr bwMode="auto">
          <a:xfrm>
            <a:off x="2279301" y="3142896"/>
            <a:ext cx="6271867" cy="0"/>
          </a:xfrm>
          <a:prstGeom prst="line">
            <a:avLst/>
          </a:prstGeom>
          <a:noFill/>
          <a:ln w="9525" cap="flat" cmpd="sng" algn="ctr">
            <a:solidFill>
              <a:schemeClr val="accent1"/>
            </a:solidFill>
            <a:prstDash val="solid"/>
            <a:round/>
            <a:headEnd type="none" w="med" len="med"/>
            <a:tailEnd type="none" w="med" len="med"/>
          </a:ln>
          <a:effectLst/>
        </p:spPr>
      </p:cxnSp>
      <p:sp>
        <p:nvSpPr>
          <p:cNvPr id="10" name="TextBox 9"/>
          <p:cNvSpPr txBox="1"/>
          <p:nvPr/>
        </p:nvSpPr>
        <p:spPr>
          <a:xfrm>
            <a:off x="8551163" y="2713549"/>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C</a:t>
            </a:r>
          </a:p>
        </p:txBody>
      </p:sp>
      <p:sp>
        <p:nvSpPr>
          <p:cNvPr id="11" name="TextBox 10"/>
          <p:cNvSpPr txBox="1"/>
          <p:nvPr/>
        </p:nvSpPr>
        <p:spPr>
          <a:xfrm>
            <a:off x="8551163" y="2999780"/>
            <a:ext cx="1515634" cy="291618"/>
          </a:xfrm>
          <a:prstGeom prst="rect">
            <a:avLst/>
          </a:prstGeom>
          <a:noFill/>
        </p:spPr>
        <p:txBody>
          <a:bodyPr wrap="square" rtlCol="0">
            <a:spAutoFit/>
          </a:bodyPr>
          <a:lstStyle/>
          <a:p>
            <a:r>
              <a:rPr lang="en-US" sz="1400" dirty="0">
                <a:solidFill>
                  <a:schemeClr val="tx1"/>
                </a:solidFill>
                <a:latin typeface="Gabriola" panose="04040605051002020D02" pitchFamily="82" charset="0"/>
              </a:rPr>
              <a:t>Node D</a:t>
            </a:r>
          </a:p>
        </p:txBody>
      </p:sp>
      <p:cxnSp>
        <p:nvCxnSpPr>
          <p:cNvPr id="12" name="Straight Connector 11"/>
          <p:cNvCxnSpPr/>
          <p:nvPr/>
        </p:nvCxnSpPr>
        <p:spPr bwMode="auto">
          <a:xfrm>
            <a:off x="2279302" y="2856665"/>
            <a:ext cx="6271867" cy="0"/>
          </a:xfrm>
          <a:prstGeom prst="line">
            <a:avLst/>
          </a:prstGeom>
          <a:noFill/>
          <a:ln w="9525" cap="flat" cmpd="sng" algn="ctr">
            <a:solidFill>
              <a:schemeClr val="accent1"/>
            </a:solidFill>
            <a:prstDash val="solid"/>
            <a:round/>
            <a:headEnd type="none" w="med" len="med"/>
            <a:tailEnd type="none" w="med" len="med"/>
          </a:ln>
          <a:effectLst/>
        </p:spPr>
      </p:cxnSp>
      <p:cxnSp>
        <p:nvCxnSpPr>
          <p:cNvPr id="13" name="Straight Arrow Connector 12"/>
          <p:cNvCxnSpPr/>
          <p:nvPr/>
        </p:nvCxnSpPr>
        <p:spPr bwMode="auto">
          <a:xfrm>
            <a:off x="2828106" y="2341810"/>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28098" y="2354023"/>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28100" y="2354017"/>
            <a:ext cx="676146" cy="813010"/>
          </a:xfrm>
          <a:prstGeom prst="straightConnector1">
            <a:avLst/>
          </a:prstGeom>
          <a:noFill/>
          <a:ln w="38100" cap="flat" cmpd="sng" algn="ctr">
            <a:solidFill>
              <a:schemeClr val="tx1"/>
            </a:solidFill>
            <a:prstDash val="solid"/>
            <a:round/>
            <a:headEnd type="none" w="med" len="med"/>
            <a:tailEnd type="triangle"/>
          </a:ln>
          <a:effectLst/>
        </p:spPr>
      </p:cxnSp>
      <p:sp>
        <p:nvSpPr>
          <p:cNvPr id="16" name="Rectangle 15"/>
          <p:cNvSpPr/>
          <p:nvPr/>
        </p:nvSpPr>
        <p:spPr bwMode="auto">
          <a:xfrm>
            <a:off x="2538317" y="1808221"/>
            <a:ext cx="284649" cy="197655"/>
          </a:xfrm>
          <a:prstGeom prst="rect">
            <a:avLst/>
          </a:prstGeom>
          <a:solidFill>
            <a:srgbClr val="FFFF0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cxnSp>
        <p:nvCxnSpPr>
          <p:cNvPr id="17" name="Straight Arrow Connector 16"/>
          <p:cNvCxnSpPr/>
          <p:nvPr/>
        </p:nvCxnSpPr>
        <p:spPr bwMode="auto">
          <a:xfrm flipV="1">
            <a:off x="3503705" y="237012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3510637" y="237012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flipV="1">
            <a:off x="3510637" y="237012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3503705" y="2341810"/>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3503705" y="236544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3510637" y="236544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V="1">
            <a:off x="3510637" y="2613402"/>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3503705" y="2603616"/>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3503705" y="285320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flipV="1">
            <a:off x="3510637" y="260360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3510637" y="261339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flipV="1">
            <a:off x="3510637" y="2853201"/>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V="1">
            <a:off x="4325442" y="2374813"/>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4332374" y="2374813"/>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4332374" y="2374813"/>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a:off x="4325442" y="2346496"/>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a:off x="4325442" y="2370127"/>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4332374" y="2370127"/>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flipV="1">
            <a:off x="4332374" y="2618088"/>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4325442" y="2608302"/>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4325442" y="2857887"/>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V="1">
            <a:off x="4332374" y="2608295"/>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4332374" y="2618083"/>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flipV="1">
            <a:off x="4332374" y="2857887"/>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41" name="Down Arrow 40"/>
          <p:cNvSpPr/>
          <p:nvPr/>
        </p:nvSpPr>
        <p:spPr bwMode="auto">
          <a:xfrm rot="10800000">
            <a:off x="4988222" y="3204589"/>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sp>
        <p:nvSpPr>
          <p:cNvPr id="42" name="Rectangle 41"/>
          <p:cNvSpPr/>
          <p:nvPr/>
        </p:nvSpPr>
        <p:spPr bwMode="auto">
          <a:xfrm>
            <a:off x="2538317" y="2014855"/>
            <a:ext cx="284649" cy="197655"/>
          </a:xfrm>
          <a:prstGeom prst="rect">
            <a:avLst/>
          </a:prstGeom>
          <a:solidFill>
            <a:srgbClr val="00B0F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3" name="Rectangle 42"/>
          <p:cNvSpPr/>
          <p:nvPr/>
        </p:nvSpPr>
        <p:spPr bwMode="auto">
          <a:xfrm>
            <a:off x="2833239" y="1808221"/>
            <a:ext cx="284649" cy="197655"/>
          </a:xfrm>
          <a:prstGeom prst="rect">
            <a:avLst/>
          </a:prstGeom>
          <a:solidFill>
            <a:schemeClr val="accent3">
              <a:lumMod val="85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44" name="Rectangle 43"/>
          <p:cNvSpPr/>
          <p:nvPr/>
        </p:nvSpPr>
        <p:spPr bwMode="auto">
          <a:xfrm>
            <a:off x="2833239" y="2014855"/>
            <a:ext cx="284649" cy="197655"/>
          </a:xfrm>
          <a:prstGeom prst="rect">
            <a:avLst/>
          </a:prstGeom>
          <a:solidFill>
            <a:srgbClr val="92D05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5" name="Rectangle 44"/>
          <p:cNvSpPr/>
          <p:nvPr/>
        </p:nvSpPr>
        <p:spPr bwMode="auto">
          <a:xfrm>
            <a:off x="2538317" y="1496711"/>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800" dirty="0"/>
              <a:t>Block #237</a:t>
            </a:r>
          </a:p>
        </p:txBody>
      </p:sp>
      <p:sp>
        <p:nvSpPr>
          <p:cNvPr id="46" name="TextBox 45"/>
          <p:cNvSpPr txBox="1"/>
          <p:nvPr/>
        </p:nvSpPr>
        <p:spPr>
          <a:xfrm>
            <a:off x="5232062" y="3459536"/>
            <a:ext cx="466794" cy="397032"/>
          </a:xfrm>
          <a:prstGeom prst="rect">
            <a:avLst/>
          </a:prstGeom>
          <a:noFill/>
        </p:spPr>
        <p:txBody>
          <a:bodyPr wrap="none" rtlCol="0">
            <a:spAutoFit/>
          </a:bodyPr>
          <a:lstStyle/>
          <a:p>
            <a:r>
              <a:rPr lang="en-US" dirty="0"/>
              <a:t>…</a:t>
            </a:r>
          </a:p>
        </p:txBody>
      </p:sp>
      <p:sp>
        <p:nvSpPr>
          <p:cNvPr id="47" name="Rectangle 46"/>
          <p:cNvSpPr/>
          <p:nvPr/>
        </p:nvSpPr>
        <p:spPr bwMode="auto">
          <a:xfrm>
            <a:off x="5578722" y="3368474"/>
            <a:ext cx="505237"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8" name="Straight Arrow Connector 47"/>
          <p:cNvCxnSpPr/>
          <p:nvPr/>
        </p:nvCxnSpPr>
        <p:spPr bwMode="auto">
          <a:xfrm>
            <a:off x="6011940" y="3705788"/>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9" name="Rectangle 48"/>
          <p:cNvSpPr/>
          <p:nvPr/>
        </p:nvSpPr>
        <p:spPr bwMode="auto">
          <a:xfrm>
            <a:off x="6311512" y="3368475"/>
            <a:ext cx="456833"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50" name="Rectangle 49"/>
          <p:cNvSpPr/>
          <p:nvPr/>
        </p:nvSpPr>
        <p:spPr bwMode="auto">
          <a:xfrm>
            <a:off x="7153443" y="3368475"/>
            <a:ext cx="503133" cy="715799"/>
          </a:xfrm>
          <a:prstGeom prst="rect">
            <a:avLst/>
          </a:prstGeom>
          <a:solidFill>
            <a:srgbClr val="92D05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51" name="Straight Arrow Connector 50"/>
          <p:cNvCxnSpPr/>
          <p:nvPr/>
        </p:nvCxnSpPr>
        <p:spPr bwMode="auto">
          <a:xfrm>
            <a:off x="6769319" y="3717953"/>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2" name="Rectangle 51"/>
          <p:cNvSpPr/>
          <p:nvPr/>
        </p:nvSpPr>
        <p:spPr bwMode="auto">
          <a:xfrm>
            <a:off x="8041674" y="3679984"/>
            <a:ext cx="284649" cy="197655"/>
          </a:xfrm>
          <a:prstGeom prst="rect">
            <a:avLst/>
          </a:prstGeom>
          <a:solidFill>
            <a:srgbClr val="FFFF0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53" name="Rectangle 52"/>
          <p:cNvSpPr/>
          <p:nvPr/>
        </p:nvSpPr>
        <p:spPr bwMode="auto">
          <a:xfrm>
            <a:off x="8041674" y="3886618"/>
            <a:ext cx="284649" cy="197655"/>
          </a:xfrm>
          <a:prstGeom prst="rect">
            <a:avLst/>
          </a:prstGeom>
          <a:solidFill>
            <a:srgbClr val="00B0F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54" name="Rectangle 53"/>
          <p:cNvSpPr/>
          <p:nvPr/>
        </p:nvSpPr>
        <p:spPr bwMode="auto">
          <a:xfrm>
            <a:off x="8336596" y="3679984"/>
            <a:ext cx="284649" cy="197655"/>
          </a:xfrm>
          <a:prstGeom prst="rect">
            <a:avLst/>
          </a:prstGeom>
          <a:solidFill>
            <a:schemeClr val="accent3">
              <a:lumMod val="85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5" name="Rectangle 54"/>
          <p:cNvSpPr/>
          <p:nvPr/>
        </p:nvSpPr>
        <p:spPr bwMode="auto">
          <a:xfrm>
            <a:off x="8336596" y="3886618"/>
            <a:ext cx="284649" cy="197655"/>
          </a:xfrm>
          <a:prstGeom prst="rect">
            <a:avLst/>
          </a:prstGeom>
          <a:solidFill>
            <a:srgbClr val="92D050"/>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6" name="Rectangle 55"/>
          <p:cNvSpPr/>
          <p:nvPr/>
        </p:nvSpPr>
        <p:spPr bwMode="auto">
          <a:xfrm>
            <a:off x="8041674" y="3368474"/>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800" dirty="0"/>
              <a:t>Block</a:t>
            </a:r>
          </a:p>
          <a:p>
            <a:r>
              <a:rPr lang="en-US" sz="800" dirty="0"/>
              <a:t>#237</a:t>
            </a:r>
          </a:p>
        </p:txBody>
      </p:sp>
      <p:cxnSp>
        <p:nvCxnSpPr>
          <p:cNvPr id="57" name="Straight Arrow Connector 56"/>
          <p:cNvCxnSpPr/>
          <p:nvPr/>
        </p:nvCxnSpPr>
        <p:spPr bwMode="auto">
          <a:xfrm>
            <a:off x="7656576" y="3705788"/>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8" name="TextBox 57"/>
          <p:cNvSpPr txBox="1"/>
          <p:nvPr/>
        </p:nvSpPr>
        <p:spPr>
          <a:xfrm>
            <a:off x="2178951" y="3349505"/>
            <a:ext cx="2346604" cy="535531"/>
          </a:xfrm>
          <a:prstGeom prst="rect">
            <a:avLst/>
          </a:prstGeom>
          <a:noFill/>
        </p:spPr>
        <p:txBody>
          <a:bodyPr wrap="none" rtlCol="0">
            <a:spAutoFit/>
          </a:bodyPr>
          <a:lstStyle/>
          <a:p>
            <a:r>
              <a:rPr lang="en-US" sz="1600" dirty="0">
                <a:solidFill>
                  <a:schemeClr val="tx1"/>
                </a:solidFill>
              </a:rPr>
              <a:t>example:</a:t>
            </a:r>
          </a:p>
          <a:p>
            <a:r>
              <a:rPr lang="en-US" sz="1600" dirty="0">
                <a:solidFill>
                  <a:schemeClr val="tx1"/>
                </a:solidFill>
              </a:rPr>
              <a:t>PBFT [Castro/Liskov02]</a:t>
            </a:r>
          </a:p>
        </p:txBody>
      </p:sp>
      <p:sp>
        <p:nvSpPr>
          <p:cNvPr id="59" name="TextBox 58"/>
          <p:cNvSpPr txBox="1"/>
          <p:nvPr/>
        </p:nvSpPr>
        <p:spPr>
          <a:xfrm>
            <a:off x="4393977" y="4116259"/>
            <a:ext cx="1021433" cy="286232"/>
          </a:xfrm>
          <a:prstGeom prst="rect">
            <a:avLst/>
          </a:prstGeom>
          <a:noFill/>
        </p:spPr>
        <p:txBody>
          <a:bodyPr wrap="none" rtlCol="0">
            <a:spAutoFit/>
          </a:bodyPr>
          <a:lstStyle/>
          <a:p>
            <a:pPr marL="0" lvl="1"/>
            <a:r>
              <a:rPr lang="en-US" altLang="en-US" sz="1400" dirty="0">
                <a:solidFill>
                  <a:schemeClr val="tx1"/>
                </a:solidFill>
              </a:rPr>
              <a:t>Execute </a:t>
            </a:r>
            <a:r>
              <a:rPr lang="en-US" altLang="en-US" sz="1400" dirty="0" err="1">
                <a:solidFill>
                  <a:schemeClr val="tx1"/>
                </a:solidFill>
              </a:rPr>
              <a:t>tx</a:t>
            </a:r>
            <a:endParaRPr lang="en-US" altLang="en-US" sz="1400" dirty="0">
              <a:solidFill>
                <a:schemeClr val="tx1"/>
              </a:solidFill>
            </a:endParaRPr>
          </a:p>
        </p:txBody>
      </p:sp>
      <p:pic>
        <p:nvPicPr>
          <p:cNvPr id="60" name="Picture 59"/>
          <p:cNvPicPr>
            <a:picLocks noChangeAspect="1"/>
          </p:cNvPicPr>
          <p:nvPr/>
        </p:nvPicPr>
        <p:blipFill>
          <a:blip r:embed="rId2"/>
          <a:stretch>
            <a:fillRect/>
          </a:stretch>
        </p:blipFill>
        <p:spPr>
          <a:xfrm>
            <a:off x="3260468" y="4555130"/>
            <a:ext cx="4636507" cy="1358564"/>
          </a:xfrm>
          <a:prstGeom prst="rect">
            <a:avLst/>
          </a:prstGeom>
        </p:spPr>
      </p:pic>
    </p:spTree>
    <p:extLst>
      <p:ext uri="{BB962C8B-B14F-4D97-AF65-F5344CB8AC3E}">
        <p14:creationId xmlns:p14="http://schemas.microsoft.com/office/powerpoint/2010/main" val="942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randombar(horizontal)">
                                      <p:cBhvr>
                                        <p:cTn id="25" dur="500"/>
                                        <p:tgtEl>
                                          <p:spTgt spid="5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0-#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1+#ppt_w/2"/>
                                          </p:val>
                                        </p:tav>
                                        <p:tav tm="100000">
                                          <p:val>
                                            <p:strVal val="#ppt_x"/>
                                          </p:val>
                                        </p:tav>
                                      </p:tavLst>
                                    </p:anim>
                                    <p:anim calcmode="lin" valueType="num">
                                      <p:cBhvr additive="base">
                                        <p:cTn id="4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randombar(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par>
                                <p:cTn id="58" presetID="14" presetClass="entr" presetSubtype="1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par>
                                <p:cTn id="75" presetID="14" presetClass="entr" presetSubtype="1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par>
                                <p:cTn id="78" presetID="14" presetClass="entr" presetSubtype="1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randombar(horizontal)">
                                      <p:cBhvr>
                                        <p:cTn id="80" dur="500"/>
                                        <p:tgtEl>
                                          <p:spTgt spid="21"/>
                                        </p:tgtEl>
                                      </p:cBhvr>
                                    </p:animEffect>
                                  </p:childTnLst>
                                </p:cTn>
                              </p:par>
                              <p:par>
                                <p:cTn id="81" presetID="14" presetClass="entr" presetSubtype="1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randombar(horizontal)">
                                      <p:cBhvr>
                                        <p:cTn id="83" dur="500"/>
                                        <p:tgtEl>
                                          <p:spTgt spid="22"/>
                                        </p:tgtEl>
                                      </p:cBhvr>
                                    </p:animEffect>
                                  </p:childTnLst>
                                </p:cTn>
                              </p:par>
                              <p:par>
                                <p:cTn id="84" presetID="14" presetClass="entr" presetSubtype="1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randombar(horizontal)">
                                      <p:cBhvr>
                                        <p:cTn id="86" dur="500"/>
                                        <p:tgtEl>
                                          <p:spTgt spid="23"/>
                                        </p:tgtEl>
                                      </p:cBhvr>
                                    </p:animEffect>
                                  </p:childTnLst>
                                </p:cTn>
                              </p:par>
                              <p:par>
                                <p:cTn id="87" presetID="14" presetClass="entr" presetSubtype="1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randombar(horizontal)">
                                      <p:cBhvr>
                                        <p:cTn id="89" dur="500"/>
                                        <p:tgtEl>
                                          <p:spTgt spid="24"/>
                                        </p:tgtEl>
                                      </p:cBhvr>
                                    </p:animEffect>
                                  </p:childTnLst>
                                </p:cTn>
                              </p:par>
                              <p:par>
                                <p:cTn id="90" presetID="14" presetClass="entr" presetSubtype="1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randombar(horizontal)">
                                      <p:cBhvr>
                                        <p:cTn id="92" dur="500"/>
                                        <p:tgtEl>
                                          <p:spTgt spid="25"/>
                                        </p:tgtEl>
                                      </p:cBhvr>
                                    </p:animEffect>
                                  </p:childTnLst>
                                </p:cTn>
                              </p:par>
                              <p:par>
                                <p:cTn id="93" presetID="14" presetClass="entr" presetSubtype="1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randombar(horizontal)">
                                      <p:cBhvr>
                                        <p:cTn id="95" dur="500"/>
                                        <p:tgtEl>
                                          <p:spTgt spid="26"/>
                                        </p:tgtEl>
                                      </p:cBhvr>
                                    </p:animEffect>
                                  </p:childTnLst>
                                </p:cTn>
                              </p:par>
                              <p:par>
                                <p:cTn id="96" presetID="14" presetClass="entr" presetSubtype="1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par>
                                <p:cTn id="99" presetID="14" presetClass="entr" presetSubtype="1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randombar(horizontal)">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randombar(horizontal)">
                                      <p:cBhvr>
                                        <p:cTn id="106" dur="500"/>
                                        <p:tgtEl>
                                          <p:spTgt spid="29"/>
                                        </p:tgtEl>
                                      </p:cBhvr>
                                    </p:animEffect>
                                  </p:childTnLst>
                                </p:cTn>
                              </p:par>
                              <p:par>
                                <p:cTn id="107" presetID="14" presetClass="entr" presetSubtype="1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randombar(horizontal)">
                                      <p:cBhvr>
                                        <p:cTn id="109" dur="500"/>
                                        <p:tgtEl>
                                          <p:spTgt spid="30"/>
                                        </p:tgtEl>
                                      </p:cBhvr>
                                    </p:animEffect>
                                  </p:childTnLst>
                                </p:cTn>
                              </p:par>
                              <p:par>
                                <p:cTn id="110" presetID="14" presetClass="entr" presetSubtype="1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randombar(horizontal)">
                                      <p:cBhvr>
                                        <p:cTn id="112" dur="500"/>
                                        <p:tgtEl>
                                          <p:spTgt spid="31"/>
                                        </p:tgtEl>
                                      </p:cBhvr>
                                    </p:animEffect>
                                  </p:childTnLst>
                                </p:cTn>
                              </p:par>
                              <p:par>
                                <p:cTn id="113" presetID="14" presetClass="entr" presetSubtype="1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randombar(horizontal)">
                                      <p:cBhvr>
                                        <p:cTn id="115" dur="500"/>
                                        <p:tgtEl>
                                          <p:spTgt spid="32"/>
                                        </p:tgtEl>
                                      </p:cBhvr>
                                    </p:animEffect>
                                  </p:childTnLst>
                                </p:cTn>
                              </p:par>
                              <p:par>
                                <p:cTn id="116" presetID="14" presetClass="entr" presetSubtype="1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randombar(horizontal)">
                                      <p:cBhvr>
                                        <p:cTn id="118" dur="500"/>
                                        <p:tgtEl>
                                          <p:spTgt spid="33"/>
                                        </p:tgtEl>
                                      </p:cBhvr>
                                    </p:animEffect>
                                  </p:childTnLst>
                                </p:cTn>
                              </p:par>
                              <p:par>
                                <p:cTn id="119" presetID="14" presetClass="entr" presetSubtype="10"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randombar(horizontal)">
                                      <p:cBhvr>
                                        <p:cTn id="121" dur="500"/>
                                        <p:tgtEl>
                                          <p:spTgt spid="34"/>
                                        </p:tgtEl>
                                      </p:cBhvr>
                                    </p:animEffect>
                                  </p:childTnLst>
                                </p:cTn>
                              </p:par>
                              <p:par>
                                <p:cTn id="122" presetID="14" presetClass="entr" presetSubtype="10" fill="hold"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randombar(horizontal)">
                                      <p:cBhvr>
                                        <p:cTn id="124" dur="500"/>
                                        <p:tgtEl>
                                          <p:spTgt spid="35"/>
                                        </p:tgtEl>
                                      </p:cBhvr>
                                    </p:animEffect>
                                  </p:childTnLst>
                                </p:cTn>
                              </p:par>
                              <p:par>
                                <p:cTn id="125" presetID="14" presetClass="entr" presetSubtype="1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randombar(horizontal)">
                                      <p:cBhvr>
                                        <p:cTn id="127" dur="500"/>
                                        <p:tgtEl>
                                          <p:spTgt spid="36"/>
                                        </p:tgtEl>
                                      </p:cBhvr>
                                    </p:animEffect>
                                  </p:childTnLst>
                                </p:cTn>
                              </p:par>
                              <p:par>
                                <p:cTn id="128" presetID="14" presetClass="entr" presetSubtype="1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randombar(horizontal)">
                                      <p:cBhvr>
                                        <p:cTn id="130" dur="500"/>
                                        <p:tgtEl>
                                          <p:spTgt spid="37"/>
                                        </p:tgtEl>
                                      </p:cBhvr>
                                    </p:animEffect>
                                  </p:childTnLst>
                                </p:cTn>
                              </p:par>
                              <p:par>
                                <p:cTn id="131" presetID="14" presetClass="entr" presetSubtype="10" fill="hold"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randombar(horizontal)">
                                      <p:cBhvr>
                                        <p:cTn id="133" dur="500"/>
                                        <p:tgtEl>
                                          <p:spTgt spid="38"/>
                                        </p:tgtEl>
                                      </p:cBhvr>
                                    </p:animEffect>
                                  </p:childTnLst>
                                </p:cTn>
                              </p:par>
                              <p:par>
                                <p:cTn id="134" presetID="14" presetClass="entr" presetSubtype="1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randombar(horizontal)">
                                      <p:cBhvr>
                                        <p:cTn id="136" dur="500"/>
                                        <p:tgtEl>
                                          <p:spTgt spid="39"/>
                                        </p:tgtEl>
                                      </p:cBhvr>
                                    </p:animEffect>
                                  </p:childTnLst>
                                </p:cTn>
                              </p:par>
                              <p:par>
                                <p:cTn id="137" presetID="14" presetClass="entr" presetSubtype="1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randombar(horizontal)">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1"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randombar(horizontal)">
                                      <p:cBhvr>
                                        <p:cTn id="147" dur="500"/>
                                        <p:tgtEl>
                                          <p:spTgt spid="46"/>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randombar(horizontal)">
                                      <p:cBhvr>
                                        <p:cTn id="150" dur="500"/>
                                        <p:tgtEl>
                                          <p:spTgt spid="47"/>
                                        </p:tgtEl>
                                      </p:cBhvr>
                                    </p:animEffect>
                                  </p:childTnLst>
                                </p:cTn>
                              </p:par>
                              <p:par>
                                <p:cTn id="151" presetID="14" presetClass="entr" presetSubtype="10" fill="hold"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randombar(horizontal)">
                                      <p:cBhvr>
                                        <p:cTn id="153" dur="500"/>
                                        <p:tgtEl>
                                          <p:spTgt spid="48"/>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randombar(horizontal)">
                                      <p:cBhvr>
                                        <p:cTn id="156" dur="500"/>
                                        <p:tgtEl>
                                          <p:spTgt spid="49"/>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randombar(horizontal)">
                                      <p:cBhvr>
                                        <p:cTn id="159" dur="500"/>
                                        <p:tgtEl>
                                          <p:spTgt spid="50"/>
                                        </p:tgtEl>
                                      </p:cBhvr>
                                    </p:animEffect>
                                  </p:childTnLst>
                                </p:cTn>
                              </p:par>
                              <p:par>
                                <p:cTn id="160" presetID="14" presetClass="entr" presetSubtype="10" fill="hold"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randombar(horizontal)">
                                      <p:cBhvr>
                                        <p:cTn id="162" dur="500"/>
                                        <p:tgtEl>
                                          <p:spTgt spid="5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randombar(horizontal)">
                                      <p:cBhvr>
                                        <p:cTn id="165" dur="500"/>
                                        <p:tgtEl>
                                          <p:spTgt spid="5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randombar(horizontal)">
                                      <p:cBhvr>
                                        <p:cTn id="168" dur="500"/>
                                        <p:tgtEl>
                                          <p:spTgt spid="53"/>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randombar(horizontal)">
                                      <p:cBhvr>
                                        <p:cTn id="171" dur="500"/>
                                        <p:tgtEl>
                                          <p:spTgt spid="5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55"/>
                                        </p:tgtEl>
                                        <p:attrNameLst>
                                          <p:attrName>style.visibility</p:attrName>
                                        </p:attrNameLst>
                                      </p:cBhvr>
                                      <p:to>
                                        <p:strVal val="visible"/>
                                      </p:to>
                                    </p:set>
                                    <p:animEffect transition="in" filter="randombar(horizontal)">
                                      <p:cBhvr>
                                        <p:cTn id="174" dur="500"/>
                                        <p:tgtEl>
                                          <p:spTgt spid="55"/>
                                        </p:tgtEl>
                                      </p:cBhvr>
                                    </p:animEffect>
                                  </p:childTnLst>
                                </p:cTn>
                              </p:par>
                              <p:par>
                                <p:cTn id="175" presetID="14" presetClass="entr" presetSubtype="10" fill="hold" grpId="0" nodeType="with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randombar(horizontal)">
                                      <p:cBhvr>
                                        <p:cTn id="177" dur="500"/>
                                        <p:tgtEl>
                                          <p:spTgt spid="56"/>
                                        </p:tgtEl>
                                      </p:cBhvr>
                                    </p:animEffect>
                                  </p:childTnLst>
                                </p:cTn>
                              </p:par>
                              <p:par>
                                <p:cTn id="178" presetID="14" presetClass="entr" presetSubtype="10" fill="hold"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randombar(horizontal)">
                                      <p:cBhvr>
                                        <p:cTn id="180" dur="500"/>
                                        <p:tgtEl>
                                          <p:spTgt spid="57"/>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wipe(down)">
                                      <p:cBhvr>
                                        <p:cTn id="183" dur="500"/>
                                        <p:tgtEl>
                                          <p:spTgt spid="46"/>
                                        </p:tgtEl>
                                      </p:cBhvr>
                                    </p:animEffect>
                                  </p:childTnLst>
                                </p:cTn>
                              </p:par>
                            </p:childTnLst>
                          </p:cTn>
                        </p:par>
                      </p:childTnLst>
                    </p:cTn>
                  </p:par>
                  <p:par>
                    <p:cTn id="184" fill="hold">
                      <p:stCondLst>
                        <p:cond delay="indefinite"/>
                      </p:stCondLst>
                      <p:childTnLst>
                        <p:par>
                          <p:cTn id="185" fill="hold">
                            <p:stCondLst>
                              <p:cond delay="0"/>
                            </p:stCondLst>
                            <p:childTnLst>
                              <p:par>
                                <p:cTn id="186" presetID="14" presetClass="entr" presetSubtype="10" fill="hold" grpId="0" nodeType="click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randombar(horizontal)">
                                      <p:cBhvr>
                                        <p:cTn id="188" dur="500"/>
                                        <p:tgtEl>
                                          <p:spTgt spid="59"/>
                                        </p:tgtEl>
                                      </p:cBhvr>
                                    </p:animEffect>
                                  </p:childTnLst>
                                </p:cTn>
                              </p:par>
                            </p:childTnLst>
                          </p:cTn>
                        </p:par>
                      </p:childTnLst>
                    </p:cTn>
                  </p:par>
                  <p:par>
                    <p:cTn id="189" fill="hold">
                      <p:stCondLst>
                        <p:cond delay="indefinite"/>
                      </p:stCondLst>
                      <p:childTnLst>
                        <p:par>
                          <p:cTn id="190" fill="hold">
                            <p:stCondLst>
                              <p:cond delay="0"/>
                            </p:stCondLst>
                            <p:childTnLst>
                              <p:par>
                                <p:cTn id="191" presetID="14" presetClass="entr" presetSubtype="10" fill="hold" nodeType="click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randombar(horizontal)">
                                      <p:cBhvr>
                                        <p:cTn id="1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6" grpId="0" animBg="1"/>
      <p:bldP spid="41" grpId="0" animBg="1"/>
      <p:bldP spid="42" grpId="0" animBg="1"/>
      <p:bldP spid="43" grpId="0" animBg="1"/>
      <p:bldP spid="44" grpId="0" animBg="1"/>
      <p:bldP spid="45" grpId="0" animBg="1"/>
      <p:bldP spid="46" grpId="0"/>
      <p:bldP spid="46" grpId="1"/>
      <p:bldP spid="47" grpId="0" animBg="1"/>
      <p:bldP spid="49" grpId="0" animBg="1"/>
      <p:bldP spid="50" grpId="0" animBg="1"/>
      <p:bldP spid="52" grpId="0" animBg="1"/>
      <p:bldP spid="53" grpId="0" animBg="1"/>
      <p:bldP spid="54" grpId="0" animBg="1"/>
      <p:bldP spid="55" grpId="0" animBg="1"/>
      <p:bldP spid="56" grpId="0" animBg="1"/>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Blockchain?</a:t>
            </a:r>
          </a:p>
        </p:txBody>
      </p:sp>
      <p:sp>
        <p:nvSpPr>
          <p:cNvPr id="3" name="Content Placeholder 2"/>
          <p:cNvSpPr>
            <a:spLocks noGrp="1"/>
          </p:cNvSpPr>
          <p:nvPr>
            <p:ph idx="1"/>
          </p:nvPr>
        </p:nvSpPr>
        <p:spPr>
          <a:xfrm>
            <a:off x="345488" y="1203346"/>
            <a:ext cx="8837150" cy="4890294"/>
          </a:xfrm>
        </p:spPr>
        <p:txBody>
          <a:bodyPr/>
          <a:lstStyle/>
          <a:p>
            <a:pPr>
              <a:buFont typeface="Arial" pitchFamily="34" charset="0"/>
              <a:buChar char="•"/>
            </a:pPr>
            <a:r>
              <a:rPr lang="en-US" b="1" dirty="0"/>
              <a:t>A chain (sequence) of </a:t>
            </a:r>
            <a:r>
              <a:rPr lang="en-US" b="1" u="sng" dirty="0"/>
              <a:t>blocks</a:t>
            </a:r>
            <a:r>
              <a:rPr lang="en-US" b="1" dirty="0"/>
              <a:t> of transactions</a:t>
            </a:r>
          </a:p>
          <a:p>
            <a:pPr lvl="1">
              <a:buFontTx/>
              <a:buChar char="-"/>
            </a:pPr>
            <a:r>
              <a:rPr lang="en-US" dirty="0"/>
              <a:t>Each block consists of a number of (ordered) transactions</a:t>
            </a:r>
          </a:p>
          <a:p>
            <a:pPr lvl="1">
              <a:buFontTx/>
              <a:buChar char="-"/>
            </a:pPr>
            <a:r>
              <a:rPr lang="en-US" dirty="0"/>
              <a:t>Blockchain establishes total order of transactions</a:t>
            </a:r>
          </a:p>
          <a:p>
            <a:pPr>
              <a:buFont typeface="Arial" pitchFamily="34" charset="0"/>
              <a:buChar char="•"/>
            </a:pPr>
            <a:endParaRPr lang="en-US" b="1" dirty="0"/>
          </a:p>
        </p:txBody>
      </p:sp>
      <p:sp>
        <p:nvSpPr>
          <p:cNvPr id="4" name="Slide Number Placeholder 3"/>
          <p:cNvSpPr>
            <a:spLocks noGrp="1"/>
          </p:cNvSpPr>
          <p:nvPr>
            <p:ph type="sldNum" sz="quarter" idx="10"/>
          </p:nvPr>
        </p:nvSpPr>
        <p:spPr>
          <a:xfrm>
            <a:off x="243417" y="6816883"/>
            <a:ext cx="488949" cy="184150"/>
          </a:xfrm>
        </p:spPr>
        <p:txBody>
          <a:bodyPr/>
          <a:lstStyle/>
          <a:p>
            <a:pPr>
              <a:defRPr/>
            </a:pPr>
            <a:fld id="{E23F79AF-49DC-4B5E-91D2-565AEFA11497}" type="slidenum">
              <a:rPr lang="fr-FR" smtClean="0"/>
              <a:pPr>
                <a:defRPr/>
              </a:pPr>
              <a:t>4</a:t>
            </a:fld>
            <a:endParaRPr lang="fr-FR" dirty="0"/>
          </a:p>
        </p:txBody>
      </p:sp>
      <p:sp>
        <p:nvSpPr>
          <p:cNvPr id="5" name="Rectangle 4"/>
          <p:cNvSpPr/>
          <p:nvPr/>
        </p:nvSpPr>
        <p:spPr bwMode="auto">
          <a:xfrm>
            <a:off x="5820418" y="2488008"/>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6" name="Straight Arrow Connector 5"/>
          <p:cNvCxnSpPr>
            <a:stCxn id="7" idx="1"/>
            <a:endCxn id="5" idx="3"/>
          </p:cNvCxnSpPr>
          <p:nvPr/>
        </p:nvCxnSpPr>
        <p:spPr bwMode="auto">
          <a:xfrm flipH="1" flipV="1">
            <a:off x="6204725" y="2746425"/>
            <a:ext cx="373066" cy="16042"/>
          </a:xfrm>
          <a:prstGeom prst="straightConnector1">
            <a:avLst/>
          </a:prstGeom>
          <a:noFill/>
          <a:ln w="9525" cap="flat" cmpd="sng" algn="ctr">
            <a:solidFill>
              <a:schemeClr val="tx1"/>
            </a:solidFill>
            <a:prstDash val="solid"/>
            <a:round/>
            <a:headEnd type="none" w="med" len="med"/>
            <a:tailEnd type="triangle"/>
          </a:ln>
          <a:effectLst/>
        </p:spPr>
      </p:cxnSp>
      <p:sp>
        <p:nvSpPr>
          <p:cNvPr id="7" name="Rectangle 6"/>
          <p:cNvSpPr/>
          <p:nvPr/>
        </p:nvSpPr>
        <p:spPr bwMode="auto">
          <a:xfrm>
            <a:off x="6577797" y="25040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cxnSp>
        <p:nvCxnSpPr>
          <p:cNvPr id="8" name="Straight Arrow Connector 7"/>
          <p:cNvCxnSpPr>
            <a:stCxn id="9" idx="1"/>
            <a:endCxn id="7" idx="3"/>
          </p:cNvCxnSpPr>
          <p:nvPr/>
        </p:nvCxnSpPr>
        <p:spPr bwMode="auto">
          <a:xfrm flipH="1">
            <a:off x="6962104" y="2762467"/>
            <a:ext cx="373066" cy="0"/>
          </a:xfrm>
          <a:prstGeom prst="straightConnector1">
            <a:avLst/>
          </a:prstGeom>
          <a:noFill/>
          <a:ln w="9525" cap="flat" cmpd="sng" algn="ctr">
            <a:solidFill>
              <a:schemeClr val="tx1"/>
            </a:solidFill>
            <a:prstDash val="solid"/>
            <a:round/>
            <a:headEnd type="none" w="med" len="med"/>
            <a:tailEnd type="triangle"/>
          </a:ln>
          <a:effectLst/>
        </p:spPr>
      </p:cxnSp>
      <p:sp>
        <p:nvSpPr>
          <p:cNvPr id="9" name="Rectangle 8"/>
          <p:cNvSpPr/>
          <p:nvPr/>
        </p:nvSpPr>
        <p:spPr bwMode="auto">
          <a:xfrm>
            <a:off x="7335176" y="2504050"/>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sp>
        <p:nvSpPr>
          <p:cNvPr id="10" name="TextBox 9"/>
          <p:cNvSpPr txBox="1"/>
          <p:nvPr/>
        </p:nvSpPr>
        <p:spPr>
          <a:xfrm>
            <a:off x="5318001" y="2623852"/>
            <a:ext cx="466794" cy="397032"/>
          </a:xfrm>
          <a:prstGeom prst="rect">
            <a:avLst/>
          </a:prstGeom>
          <a:noFill/>
        </p:spPr>
        <p:txBody>
          <a:bodyPr wrap="none" rtlCol="0">
            <a:spAutoFit/>
          </a:bodyPr>
          <a:lstStyle/>
          <a:p>
            <a:r>
              <a:rPr lang="en-US" dirty="0">
                <a:solidFill>
                  <a:schemeClr val="tx1"/>
                </a:solidFill>
              </a:rPr>
              <a:t>…</a:t>
            </a:r>
          </a:p>
        </p:txBody>
      </p:sp>
      <p:sp>
        <p:nvSpPr>
          <p:cNvPr id="11" name="Rectangle 10"/>
          <p:cNvSpPr/>
          <p:nvPr/>
        </p:nvSpPr>
        <p:spPr bwMode="auto">
          <a:xfrm>
            <a:off x="4939317" y="2488008"/>
            <a:ext cx="384313"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12" name="Rectangle 11"/>
          <p:cNvSpPr/>
          <p:nvPr/>
        </p:nvSpPr>
        <p:spPr bwMode="auto">
          <a:xfrm>
            <a:off x="3892175" y="2496029"/>
            <a:ext cx="674072" cy="516834"/>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#0</a:t>
            </a:r>
          </a:p>
          <a:p>
            <a:pPr algn="ctr"/>
            <a:r>
              <a:rPr lang="en-US" sz="1200" dirty="0">
                <a:solidFill>
                  <a:srgbClr val="191919"/>
                </a:solidFill>
                <a:latin typeface="HelvNeue Light for IBM" pitchFamily="34" charset="0"/>
              </a:rPr>
              <a:t>Genesis block</a:t>
            </a:r>
          </a:p>
        </p:txBody>
      </p:sp>
      <p:cxnSp>
        <p:nvCxnSpPr>
          <p:cNvPr id="13" name="Straight Arrow Connector 12"/>
          <p:cNvCxnSpPr/>
          <p:nvPr/>
        </p:nvCxnSpPr>
        <p:spPr bwMode="auto">
          <a:xfrm flipH="1" flipV="1">
            <a:off x="4566246" y="2762472"/>
            <a:ext cx="396498" cy="4193"/>
          </a:xfrm>
          <a:prstGeom prst="straightConnector1">
            <a:avLst/>
          </a:prstGeom>
          <a:noFill/>
          <a:ln w="9525" cap="flat" cmpd="sng" algn="ctr">
            <a:solidFill>
              <a:schemeClr val="tx1"/>
            </a:solidFill>
            <a:prstDash val="solid"/>
            <a:round/>
            <a:headEnd type="none" w="med" len="med"/>
            <a:tailEnd type="triangle"/>
          </a:ln>
          <a:effectLst/>
        </p:spPr>
      </p:cxnSp>
      <p:sp>
        <p:nvSpPr>
          <p:cNvPr id="15" name="Rectangle 14"/>
          <p:cNvSpPr/>
          <p:nvPr/>
        </p:nvSpPr>
        <p:spPr>
          <a:xfrm>
            <a:off x="2475039" y="4153723"/>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a:cs typeface="Helvetica Neue"/>
              </a:rPr>
              <a:t>Node A</a:t>
            </a:r>
          </a:p>
        </p:txBody>
      </p:sp>
      <p:sp>
        <p:nvSpPr>
          <p:cNvPr id="16" name="Rectangle 15"/>
          <p:cNvSpPr/>
          <p:nvPr/>
        </p:nvSpPr>
        <p:spPr>
          <a:xfrm>
            <a:off x="7942433" y="4153723"/>
            <a:ext cx="1350240" cy="559161"/>
          </a:xfrm>
          <a:prstGeom prst="rect">
            <a:avLst/>
          </a:prstGeom>
          <a:solidFill>
            <a:srgbClr val="3366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E</a:t>
            </a:r>
          </a:p>
        </p:txBody>
      </p:sp>
      <p:sp>
        <p:nvSpPr>
          <p:cNvPr id="17" name="Rectangle 16"/>
          <p:cNvSpPr/>
          <p:nvPr/>
        </p:nvSpPr>
        <p:spPr>
          <a:xfrm>
            <a:off x="2474531" y="4895149"/>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B</a:t>
            </a:r>
          </a:p>
        </p:txBody>
      </p:sp>
      <p:sp>
        <p:nvSpPr>
          <p:cNvPr id="18" name="Rectangle 17"/>
          <p:cNvSpPr/>
          <p:nvPr/>
        </p:nvSpPr>
        <p:spPr>
          <a:xfrm>
            <a:off x="7942432" y="4888136"/>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D</a:t>
            </a:r>
          </a:p>
        </p:txBody>
      </p:sp>
      <p:sp>
        <p:nvSpPr>
          <p:cNvPr id="19" name="Rectangle 18"/>
          <p:cNvSpPr/>
          <p:nvPr/>
        </p:nvSpPr>
        <p:spPr>
          <a:xfrm>
            <a:off x="5227551" y="5511352"/>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C</a:t>
            </a:r>
          </a:p>
        </p:txBody>
      </p:sp>
      <p:sp>
        <p:nvSpPr>
          <p:cNvPr id="20" name="Rectangle 19"/>
          <p:cNvSpPr/>
          <p:nvPr/>
        </p:nvSpPr>
        <p:spPr>
          <a:xfrm>
            <a:off x="5227551" y="3772890"/>
            <a:ext cx="1350240" cy="559161"/>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Helvetica Neue"/>
                <a:cs typeface="Helvetica Neue"/>
              </a:rPr>
              <a:t>Node F</a:t>
            </a:r>
          </a:p>
        </p:txBody>
      </p:sp>
      <p:sp>
        <p:nvSpPr>
          <p:cNvPr id="21" name="Oval 20"/>
          <p:cNvSpPr/>
          <p:nvPr/>
        </p:nvSpPr>
        <p:spPr>
          <a:xfrm>
            <a:off x="3776388" y="4343347"/>
            <a:ext cx="4129619" cy="1124589"/>
          </a:xfrm>
          <a:prstGeom prst="ellipse">
            <a:avLst/>
          </a:prstGeom>
          <a:noFill/>
          <a:ln w="76200" cmpd="sng">
            <a:solidFill>
              <a:srgbClr val="FF6600">
                <a:alpha val="4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7217406" y="5228894"/>
            <a:ext cx="829226" cy="492879"/>
            <a:chOff x="5814215" y="1502897"/>
            <a:chExt cx="829226" cy="492879"/>
          </a:xfrm>
        </p:grpSpPr>
        <p:sp>
          <p:nvSpPr>
            <p:cNvPr id="23" name="Folded Corner 2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24" name="Group 23"/>
            <p:cNvGrpSpPr/>
            <p:nvPr/>
          </p:nvGrpSpPr>
          <p:grpSpPr>
            <a:xfrm>
              <a:off x="5887240" y="1513232"/>
              <a:ext cx="726381" cy="72644"/>
              <a:chOff x="4163354" y="2836022"/>
              <a:chExt cx="726381" cy="72644"/>
            </a:xfrm>
            <a:solidFill>
              <a:srgbClr val="FFFFFF"/>
            </a:solidFill>
          </p:grpSpPr>
          <p:sp>
            <p:nvSpPr>
              <p:cNvPr id="25" name="Rectangle 2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6" name="Group 25"/>
              <p:cNvGrpSpPr/>
              <p:nvPr/>
            </p:nvGrpSpPr>
            <p:grpSpPr>
              <a:xfrm>
                <a:off x="4236379" y="2836022"/>
                <a:ext cx="108712" cy="72644"/>
                <a:chOff x="3929202" y="2317750"/>
                <a:chExt cx="108712" cy="72644"/>
              </a:xfrm>
              <a:grpFill/>
            </p:grpSpPr>
            <p:sp>
              <p:nvSpPr>
                <p:cNvPr id="42" name="Rectangle 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Rectangle 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7" name="Group 26"/>
              <p:cNvGrpSpPr/>
              <p:nvPr/>
            </p:nvGrpSpPr>
            <p:grpSpPr>
              <a:xfrm>
                <a:off x="4343892" y="2836022"/>
                <a:ext cx="108712" cy="72644"/>
                <a:chOff x="3929202" y="2317750"/>
                <a:chExt cx="108712" cy="72644"/>
              </a:xfrm>
              <a:grpFill/>
            </p:grpSpPr>
            <p:sp>
              <p:nvSpPr>
                <p:cNvPr id="40" name="Rectangle 3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8" name="Group 27"/>
              <p:cNvGrpSpPr/>
              <p:nvPr/>
            </p:nvGrpSpPr>
            <p:grpSpPr>
              <a:xfrm>
                <a:off x="4452604" y="2836022"/>
                <a:ext cx="108712" cy="72644"/>
                <a:chOff x="3929202" y="2317750"/>
                <a:chExt cx="108712" cy="72644"/>
              </a:xfrm>
              <a:grpFill/>
            </p:grpSpPr>
            <p:sp>
              <p:nvSpPr>
                <p:cNvPr id="38" name="Rectangle 3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9" name="Group 28"/>
              <p:cNvGrpSpPr/>
              <p:nvPr/>
            </p:nvGrpSpPr>
            <p:grpSpPr>
              <a:xfrm>
                <a:off x="4561316" y="2836022"/>
                <a:ext cx="108712" cy="72644"/>
                <a:chOff x="3929202" y="2317750"/>
                <a:chExt cx="108712" cy="72644"/>
              </a:xfrm>
              <a:grpFill/>
            </p:grpSpPr>
            <p:sp>
              <p:nvSpPr>
                <p:cNvPr id="36" name="Rectangle 3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0" name="Group 29"/>
              <p:cNvGrpSpPr/>
              <p:nvPr/>
            </p:nvGrpSpPr>
            <p:grpSpPr>
              <a:xfrm>
                <a:off x="4672311" y="2836022"/>
                <a:ext cx="108712" cy="72644"/>
                <a:chOff x="3929202" y="2317750"/>
                <a:chExt cx="108712" cy="72644"/>
              </a:xfrm>
              <a:grpFill/>
            </p:grpSpPr>
            <p:sp>
              <p:nvSpPr>
                <p:cNvPr id="34" name="Rectangle 3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1" name="Group 30"/>
              <p:cNvGrpSpPr/>
              <p:nvPr/>
            </p:nvGrpSpPr>
            <p:grpSpPr>
              <a:xfrm>
                <a:off x="4781023" y="2836022"/>
                <a:ext cx="108712" cy="72644"/>
                <a:chOff x="3929202" y="2317750"/>
                <a:chExt cx="108712" cy="72644"/>
              </a:xfrm>
              <a:grpFill/>
            </p:grpSpPr>
            <p:sp>
              <p:nvSpPr>
                <p:cNvPr id="32" name="Rectangle 3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44" name="Group 43"/>
          <p:cNvGrpSpPr/>
          <p:nvPr/>
        </p:nvGrpSpPr>
        <p:grpSpPr>
          <a:xfrm>
            <a:off x="7315101" y="4300996"/>
            <a:ext cx="829226" cy="492879"/>
            <a:chOff x="5814215" y="1502897"/>
            <a:chExt cx="829226" cy="492879"/>
          </a:xfrm>
        </p:grpSpPr>
        <p:sp>
          <p:nvSpPr>
            <p:cNvPr id="45" name="Folded Corner 44"/>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46" name="Group 45"/>
            <p:cNvGrpSpPr/>
            <p:nvPr/>
          </p:nvGrpSpPr>
          <p:grpSpPr>
            <a:xfrm>
              <a:off x="5887240" y="1513232"/>
              <a:ext cx="726381" cy="72644"/>
              <a:chOff x="4163354" y="2836022"/>
              <a:chExt cx="726381" cy="72644"/>
            </a:xfrm>
            <a:solidFill>
              <a:srgbClr val="FFFFFF"/>
            </a:solidFill>
          </p:grpSpPr>
          <p:sp>
            <p:nvSpPr>
              <p:cNvPr id="47" name="Rectangle 46"/>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48" name="Group 47"/>
              <p:cNvGrpSpPr/>
              <p:nvPr/>
            </p:nvGrpSpPr>
            <p:grpSpPr>
              <a:xfrm>
                <a:off x="4236379" y="2836022"/>
                <a:ext cx="108712" cy="72644"/>
                <a:chOff x="3929202" y="2317750"/>
                <a:chExt cx="108712" cy="72644"/>
              </a:xfrm>
              <a:grpFill/>
            </p:grpSpPr>
            <p:sp>
              <p:nvSpPr>
                <p:cNvPr id="64" name="Rectangle 6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ectangle 6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48"/>
              <p:cNvGrpSpPr/>
              <p:nvPr/>
            </p:nvGrpSpPr>
            <p:grpSpPr>
              <a:xfrm>
                <a:off x="4343892" y="2836022"/>
                <a:ext cx="108712" cy="72644"/>
                <a:chOff x="3929202" y="2317750"/>
                <a:chExt cx="108712" cy="72644"/>
              </a:xfrm>
              <a:grpFill/>
            </p:grpSpPr>
            <p:sp>
              <p:nvSpPr>
                <p:cNvPr id="62" name="Rectangle 6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0" name="Group 49"/>
              <p:cNvGrpSpPr/>
              <p:nvPr/>
            </p:nvGrpSpPr>
            <p:grpSpPr>
              <a:xfrm>
                <a:off x="4452604" y="2836022"/>
                <a:ext cx="108712" cy="72644"/>
                <a:chOff x="3929202" y="2317750"/>
                <a:chExt cx="108712" cy="72644"/>
              </a:xfrm>
              <a:grpFill/>
            </p:grpSpPr>
            <p:sp>
              <p:nvSpPr>
                <p:cNvPr id="60" name="Rectangle 5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Rectangle 6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1" name="Group 50"/>
              <p:cNvGrpSpPr/>
              <p:nvPr/>
            </p:nvGrpSpPr>
            <p:grpSpPr>
              <a:xfrm>
                <a:off x="4561316" y="2836022"/>
                <a:ext cx="108712" cy="72644"/>
                <a:chOff x="3929202" y="2317750"/>
                <a:chExt cx="108712" cy="72644"/>
              </a:xfrm>
              <a:grpFill/>
            </p:grpSpPr>
            <p:sp>
              <p:nvSpPr>
                <p:cNvPr id="58" name="Rectangle 5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ectangle 5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2" name="Group 51"/>
              <p:cNvGrpSpPr/>
              <p:nvPr/>
            </p:nvGrpSpPr>
            <p:grpSpPr>
              <a:xfrm>
                <a:off x="4672311" y="2836022"/>
                <a:ext cx="108712" cy="72644"/>
                <a:chOff x="3929202" y="2317750"/>
                <a:chExt cx="108712" cy="72644"/>
              </a:xfrm>
              <a:grpFill/>
            </p:grpSpPr>
            <p:sp>
              <p:nvSpPr>
                <p:cNvPr id="56" name="Rectangle 5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3" name="Group 52"/>
              <p:cNvGrpSpPr/>
              <p:nvPr/>
            </p:nvGrpSpPr>
            <p:grpSpPr>
              <a:xfrm>
                <a:off x="4781023" y="2836022"/>
                <a:ext cx="108712" cy="72644"/>
                <a:chOff x="3929202" y="2317750"/>
                <a:chExt cx="108712" cy="72644"/>
              </a:xfrm>
              <a:grpFill/>
            </p:grpSpPr>
            <p:sp>
              <p:nvSpPr>
                <p:cNvPr id="54" name="Rectangle 5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Rectangle 5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66" name="Group 65"/>
          <p:cNvGrpSpPr/>
          <p:nvPr/>
        </p:nvGrpSpPr>
        <p:grpSpPr>
          <a:xfrm>
            <a:off x="4970846" y="5207870"/>
            <a:ext cx="829226" cy="492879"/>
            <a:chOff x="5814215" y="1502897"/>
            <a:chExt cx="829226" cy="492879"/>
          </a:xfrm>
        </p:grpSpPr>
        <p:sp>
          <p:nvSpPr>
            <p:cNvPr id="67" name="Folded Corner 66"/>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68" name="Group 67"/>
            <p:cNvGrpSpPr/>
            <p:nvPr/>
          </p:nvGrpSpPr>
          <p:grpSpPr>
            <a:xfrm>
              <a:off x="5887240" y="1513232"/>
              <a:ext cx="726381" cy="72644"/>
              <a:chOff x="4163354" y="2836022"/>
              <a:chExt cx="726381" cy="72644"/>
            </a:xfrm>
            <a:solidFill>
              <a:srgbClr val="FFFFFF"/>
            </a:solidFill>
          </p:grpSpPr>
          <p:sp>
            <p:nvSpPr>
              <p:cNvPr id="69" name="Rectangle 68"/>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70" name="Group 69"/>
              <p:cNvGrpSpPr/>
              <p:nvPr/>
            </p:nvGrpSpPr>
            <p:grpSpPr>
              <a:xfrm>
                <a:off x="4236379" y="2836022"/>
                <a:ext cx="108712" cy="72644"/>
                <a:chOff x="3929202" y="2317750"/>
                <a:chExt cx="108712" cy="72644"/>
              </a:xfrm>
              <a:grpFill/>
            </p:grpSpPr>
            <p:sp>
              <p:nvSpPr>
                <p:cNvPr id="86" name="Rectangle 8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ectangle 8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1" name="Group 70"/>
              <p:cNvGrpSpPr/>
              <p:nvPr/>
            </p:nvGrpSpPr>
            <p:grpSpPr>
              <a:xfrm>
                <a:off x="4343892" y="2836022"/>
                <a:ext cx="108712" cy="72644"/>
                <a:chOff x="3929202" y="2317750"/>
                <a:chExt cx="108712" cy="72644"/>
              </a:xfrm>
              <a:grpFill/>
            </p:grpSpPr>
            <p:sp>
              <p:nvSpPr>
                <p:cNvPr id="84" name="Rectangle 8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Rectangle 8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2" name="Group 71"/>
              <p:cNvGrpSpPr/>
              <p:nvPr/>
            </p:nvGrpSpPr>
            <p:grpSpPr>
              <a:xfrm>
                <a:off x="4452604" y="2836022"/>
                <a:ext cx="108712" cy="72644"/>
                <a:chOff x="3929202" y="2317750"/>
                <a:chExt cx="108712" cy="72644"/>
              </a:xfrm>
              <a:grpFill/>
            </p:grpSpPr>
            <p:sp>
              <p:nvSpPr>
                <p:cNvPr id="82" name="Rectangle 8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Rectangle 8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3" name="Group 72"/>
              <p:cNvGrpSpPr/>
              <p:nvPr/>
            </p:nvGrpSpPr>
            <p:grpSpPr>
              <a:xfrm>
                <a:off x="4561316" y="2836022"/>
                <a:ext cx="108712" cy="72644"/>
                <a:chOff x="3929202" y="2317750"/>
                <a:chExt cx="108712" cy="72644"/>
              </a:xfrm>
              <a:grpFill/>
            </p:grpSpPr>
            <p:sp>
              <p:nvSpPr>
                <p:cNvPr id="80" name="Rectangle 7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Rectangle 8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4" name="Group 73"/>
              <p:cNvGrpSpPr/>
              <p:nvPr/>
            </p:nvGrpSpPr>
            <p:grpSpPr>
              <a:xfrm>
                <a:off x="4672311" y="2836022"/>
                <a:ext cx="108712" cy="72644"/>
                <a:chOff x="3929202" y="2317750"/>
                <a:chExt cx="108712" cy="72644"/>
              </a:xfrm>
              <a:grpFill/>
            </p:grpSpPr>
            <p:sp>
              <p:nvSpPr>
                <p:cNvPr id="78" name="Rectangle 7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Rectangle 7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5" name="Group 74"/>
              <p:cNvGrpSpPr/>
              <p:nvPr/>
            </p:nvGrpSpPr>
            <p:grpSpPr>
              <a:xfrm>
                <a:off x="4781023" y="2836022"/>
                <a:ext cx="108712" cy="72644"/>
                <a:chOff x="3929202" y="2317750"/>
                <a:chExt cx="108712" cy="72644"/>
              </a:xfrm>
              <a:grpFill/>
            </p:grpSpPr>
            <p:sp>
              <p:nvSpPr>
                <p:cNvPr id="76" name="Rectangle 7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88" name="Group 87"/>
          <p:cNvGrpSpPr/>
          <p:nvPr/>
        </p:nvGrpSpPr>
        <p:grpSpPr>
          <a:xfrm>
            <a:off x="5926088" y="4191937"/>
            <a:ext cx="829226" cy="492879"/>
            <a:chOff x="5814215" y="1502897"/>
            <a:chExt cx="829226" cy="492879"/>
          </a:xfrm>
        </p:grpSpPr>
        <p:sp>
          <p:nvSpPr>
            <p:cNvPr id="89" name="Folded Corner 88"/>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90" name="Group 89"/>
            <p:cNvGrpSpPr/>
            <p:nvPr/>
          </p:nvGrpSpPr>
          <p:grpSpPr>
            <a:xfrm>
              <a:off x="5887240" y="1513232"/>
              <a:ext cx="726381" cy="72644"/>
              <a:chOff x="4163354" y="2836022"/>
              <a:chExt cx="726381" cy="72644"/>
            </a:xfrm>
            <a:solidFill>
              <a:srgbClr val="FFFFFF"/>
            </a:solidFill>
          </p:grpSpPr>
          <p:sp>
            <p:nvSpPr>
              <p:cNvPr id="91" name="Rectangle 90"/>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2" name="Group 91"/>
              <p:cNvGrpSpPr/>
              <p:nvPr/>
            </p:nvGrpSpPr>
            <p:grpSpPr>
              <a:xfrm>
                <a:off x="4236379" y="2836022"/>
                <a:ext cx="108712" cy="72644"/>
                <a:chOff x="3929202" y="2317750"/>
                <a:chExt cx="108712" cy="72644"/>
              </a:xfrm>
              <a:grpFill/>
            </p:grpSpPr>
            <p:sp>
              <p:nvSpPr>
                <p:cNvPr id="108" name="Rectangle 10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Rectangle 10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3" name="Group 92"/>
              <p:cNvGrpSpPr/>
              <p:nvPr/>
            </p:nvGrpSpPr>
            <p:grpSpPr>
              <a:xfrm>
                <a:off x="4343892" y="2836022"/>
                <a:ext cx="108712" cy="72644"/>
                <a:chOff x="3929202" y="2317750"/>
                <a:chExt cx="108712" cy="72644"/>
              </a:xfrm>
              <a:grpFill/>
            </p:grpSpPr>
            <p:sp>
              <p:nvSpPr>
                <p:cNvPr id="106" name="Rectangle 10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ectangle 10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93"/>
              <p:cNvGrpSpPr/>
              <p:nvPr/>
            </p:nvGrpSpPr>
            <p:grpSpPr>
              <a:xfrm>
                <a:off x="4452604" y="2836022"/>
                <a:ext cx="108712" cy="72644"/>
                <a:chOff x="3929202" y="2317750"/>
                <a:chExt cx="108712" cy="72644"/>
              </a:xfrm>
              <a:grpFill/>
            </p:grpSpPr>
            <p:sp>
              <p:nvSpPr>
                <p:cNvPr id="104" name="Rectangle 10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Rectangle 10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5" name="Group 94"/>
              <p:cNvGrpSpPr/>
              <p:nvPr/>
            </p:nvGrpSpPr>
            <p:grpSpPr>
              <a:xfrm>
                <a:off x="4561316" y="2836022"/>
                <a:ext cx="108712" cy="72644"/>
                <a:chOff x="3929202" y="2317750"/>
                <a:chExt cx="108712" cy="72644"/>
              </a:xfrm>
              <a:grpFill/>
            </p:grpSpPr>
            <p:sp>
              <p:nvSpPr>
                <p:cNvPr id="102" name="Rectangle 10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ectangle 10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6" name="Group 95"/>
              <p:cNvGrpSpPr/>
              <p:nvPr/>
            </p:nvGrpSpPr>
            <p:grpSpPr>
              <a:xfrm>
                <a:off x="4672311" y="2836022"/>
                <a:ext cx="108712" cy="72644"/>
                <a:chOff x="3929202" y="2317750"/>
                <a:chExt cx="108712" cy="72644"/>
              </a:xfrm>
              <a:grpFill/>
            </p:grpSpPr>
            <p:sp>
              <p:nvSpPr>
                <p:cNvPr id="100" name="Rectangle 9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7" name="Group 96"/>
              <p:cNvGrpSpPr/>
              <p:nvPr/>
            </p:nvGrpSpPr>
            <p:grpSpPr>
              <a:xfrm>
                <a:off x="4781023" y="2836022"/>
                <a:ext cx="108712" cy="72644"/>
                <a:chOff x="3929202" y="2317750"/>
                <a:chExt cx="108712" cy="72644"/>
              </a:xfrm>
              <a:grpFill/>
            </p:grpSpPr>
            <p:sp>
              <p:nvSpPr>
                <p:cNvPr id="98" name="Rectangle 9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Rectangle 9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10" name="Group 109"/>
          <p:cNvGrpSpPr/>
          <p:nvPr/>
        </p:nvGrpSpPr>
        <p:grpSpPr>
          <a:xfrm>
            <a:off x="3554971" y="5199907"/>
            <a:ext cx="829226" cy="492879"/>
            <a:chOff x="5814215" y="1502897"/>
            <a:chExt cx="829226" cy="492879"/>
          </a:xfrm>
        </p:grpSpPr>
        <p:sp>
          <p:nvSpPr>
            <p:cNvPr id="111" name="Folded Corner 110"/>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12" name="Group 111"/>
            <p:cNvGrpSpPr/>
            <p:nvPr/>
          </p:nvGrpSpPr>
          <p:grpSpPr>
            <a:xfrm>
              <a:off x="5887240" y="1513232"/>
              <a:ext cx="726381" cy="72644"/>
              <a:chOff x="4163354" y="2836022"/>
              <a:chExt cx="726381" cy="72644"/>
            </a:xfrm>
            <a:solidFill>
              <a:srgbClr val="FFFFFF"/>
            </a:solidFill>
          </p:grpSpPr>
          <p:sp>
            <p:nvSpPr>
              <p:cNvPr id="113" name="Rectangle 112"/>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14" name="Group 113"/>
              <p:cNvGrpSpPr/>
              <p:nvPr/>
            </p:nvGrpSpPr>
            <p:grpSpPr>
              <a:xfrm>
                <a:off x="4236379" y="2836022"/>
                <a:ext cx="108712" cy="72644"/>
                <a:chOff x="3929202" y="2317750"/>
                <a:chExt cx="108712" cy="72644"/>
              </a:xfrm>
              <a:grpFill/>
            </p:grpSpPr>
            <p:sp>
              <p:nvSpPr>
                <p:cNvPr id="130" name="Rectangle 12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Rectangle 13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5" name="Group 114"/>
              <p:cNvGrpSpPr/>
              <p:nvPr/>
            </p:nvGrpSpPr>
            <p:grpSpPr>
              <a:xfrm>
                <a:off x="4343892" y="2836022"/>
                <a:ext cx="108712" cy="72644"/>
                <a:chOff x="3929202" y="2317750"/>
                <a:chExt cx="108712" cy="72644"/>
              </a:xfrm>
              <a:grpFill/>
            </p:grpSpPr>
            <p:sp>
              <p:nvSpPr>
                <p:cNvPr id="128" name="Rectangle 12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Rectangle 12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6" name="Group 115"/>
              <p:cNvGrpSpPr/>
              <p:nvPr/>
            </p:nvGrpSpPr>
            <p:grpSpPr>
              <a:xfrm>
                <a:off x="4452604" y="2836022"/>
                <a:ext cx="108712" cy="72644"/>
                <a:chOff x="3929202" y="2317750"/>
                <a:chExt cx="108712" cy="72644"/>
              </a:xfrm>
              <a:grpFill/>
            </p:grpSpPr>
            <p:sp>
              <p:nvSpPr>
                <p:cNvPr id="126" name="Rectangle 12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ectangle 12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7" name="Group 116"/>
              <p:cNvGrpSpPr/>
              <p:nvPr/>
            </p:nvGrpSpPr>
            <p:grpSpPr>
              <a:xfrm>
                <a:off x="4561316" y="2836022"/>
                <a:ext cx="108712" cy="72644"/>
                <a:chOff x="3929202" y="2317750"/>
                <a:chExt cx="108712" cy="72644"/>
              </a:xfrm>
              <a:grpFill/>
            </p:grpSpPr>
            <p:sp>
              <p:nvSpPr>
                <p:cNvPr id="124" name="Rectangle 12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Rectangle 12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8" name="Group 117"/>
              <p:cNvGrpSpPr/>
              <p:nvPr/>
            </p:nvGrpSpPr>
            <p:grpSpPr>
              <a:xfrm>
                <a:off x="4672311" y="2836022"/>
                <a:ext cx="108712" cy="72644"/>
                <a:chOff x="3929202" y="2317750"/>
                <a:chExt cx="108712" cy="72644"/>
              </a:xfrm>
              <a:grpFill/>
            </p:grpSpPr>
            <p:sp>
              <p:nvSpPr>
                <p:cNvPr id="122" name="Rectangle 12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Rectangle 12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9" name="Group 118"/>
              <p:cNvGrpSpPr/>
              <p:nvPr/>
            </p:nvGrpSpPr>
            <p:grpSpPr>
              <a:xfrm>
                <a:off x="4781023" y="2836022"/>
                <a:ext cx="108712" cy="72644"/>
                <a:chOff x="3929202" y="2317750"/>
                <a:chExt cx="108712" cy="72644"/>
              </a:xfrm>
              <a:grpFill/>
            </p:grpSpPr>
            <p:sp>
              <p:nvSpPr>
                <p:cNvPr id="120" name="Rectangle 11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1" name="Rectangle 12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grpSp>
        <p:nvGrpSpPr>
          <p:cNvPr id="132" name="Group 131"/>
          <p:cNvGrpSpPr/>
          <p:nvPr/>
        </p:nvGrpSpPr>
        <p:grpSpPr>
          <a:xfrm>
            <a:off x="3726234" y="4245688"/>
            <a:ext cx="829226" cy="492879"/>
            <a:chOff x="5814215" y="1502897"/>
            <a:chExt cx="829226" cy="492879"/>
          </a:xfrm>
        </p:grpSpPr>
        <p:sp>
          <p:nvSpPr>
            <p:cNvPr id="133" name="Folded Corner 132"/>
            <p:cNvSpPr/>
            <p:nvPr/>
          </p:nvSpPr>
          <p:spPr>
            <a:xfrm>
              <a:off x="5814215" y="1502897"/>
              <a:ext cx="829226" cy="492879"/>
            </a:xfrm>
            <a:prstGeom prst="foldedCorner">
              <a:avLst>
                <a:gd name="adj" fmla="val 50000"/>
              </a:avLst>
            </a:pr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a:p>
              <a:pPr algn="ctr"/>
              <a:endParaRPr lang="en-US" sz="1000" dirty="0"/>
            </a:p>
            <a:p>
              <a:pPr algn="ctr"/>
              <a:endParaRPr lang="en-US" sz="1000" dirty="0"/>
            </a:p>
            <a:p>
              <a:pPr algn="ctr"/>
              <a:r>
                <a:rPr lang="en-US" sz="1000" dirty="0"/>
                <a:t>Ledger</a:t>
              </a:r>
            </a:p>
          </p:txBody>
        </p:sp>
        <p:grpSp>
          <p:nvGrpSpPr>
            <p:cNvPr id="134" name="Group 133"/>
            <p:cNvGrpSpPr/>
            <p:nvPr/>
          </p:nvGrpSpPr>
          <p:grpSpPr>
            <a:xfrm>
              <a:off x="5887240" y="1513232"/>
              <a:ext cx="726381" cy="72644"/>
              <a:chOff x="4163354" y="2836022"/>
              <a:chExt cx="726381" cy="72644"/>
            </a:xfrm>
            <a:solidFill>
              <a:srgbClr val="FFFFFF"/>
            </a:solidFill>
          </p:grpSpPr>
          <p:sp>
            <p:nvSpPr>
              <p:cNvPr id="135" name="Rectangle 134"/>
              <p:cNvSpPr>
                <a:spLocks noChangeAspect="1"/>
              </p:cNvSpPr>
              <p:nvPr/>
            </p:nvSpPr>
            <p:spPr>
              <a:xfrm>
                <a:off x="4163354" y="2836022"/>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36" name="Group 135"/>
              <p:cNvGrpSpPr/>
              <p:nvPr/>
            </p:nvGrpSpPr>
            <p:grpSpPr>
              <a:xfrm>
                <a:off x="4236379" y="2836022"/>
                <a:ext cx="108712" cy="72644"/>
                <a:chOff x="3929202" y="2317750"/>
                <a:chExt cx="108712" cy="72644"/>
              </a:xfrm>
              <a:grpFill/>
            </p:grpSpPr>
            <p:sp>
              <p:nvSpPr>
                <p:cNvPr id="152" name="Rectangle 15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3" name="Rectangle 15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7" name="Group 136"/>
              <p:cNvGrpSpPr/>
              <p:nvPr/>
            </p:nvGrpSpPr>
            <p:grpSpPr>
              <a:xfrm>
                <a:off x="4343892" y="2836022"/>
                <a:ext cx="108712" cy="72644"/>
                <a:chOff x="3929202" y="2317750"/>
                <a:chExt cx="108712" cy="72644"/>
              </a:xfrm>
              <a:grpFill/>
            </p:grpSpPr>
            <p:sp>
              <p:nvSpPr>
                <p:cNvPr id="150" name="Rectangle 149"/>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Rectangle 150"/>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8" name="Group 137"/>
              <p:cNvGrpSpPr/>
              <p:nvPr/>
            </p:nvGrpSpPr>
            <p:grpSpPr>
              <a:xfrm>
                <a:off x="4452604" y="2836022"/>
                <a:ext cx="108712" cy="72644"/>
                <a:chOff x="3929202" y="2317750"/>
                <a:chExt cx="108712" cy="72644"/>
              </a:xfrm>
              <a:grpFill/>
            </p:grpSpPr>
            <p:sp>
              <p:nvSpPr>
                <p:cNvPr id="148" name="Rectangle 147"/>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Rectangle 148"/>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9" name="Group 138"/>
              <p:cNvGrpSpPr/>
              <p:nvPr/>
            </p:nvGrpSpPr>
            <p:grpSpPr>
              <a:xfrm>
                <a:off x="4561316" y="2836022"/>
                <a:ext cx="108712" cy="72644"/>
                <a:chOff x="3929202" y="2317750"/>
                <a:chExt cx="108712" cy="72644"/>
              </a:xfrm>
              <a:grpFill/>
            </p:grpSpPr>
            <p:sp>
              <p:nvSpPr>
                <p:cNvPr id="146" name="Rectangle 145"/>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7" name="Rectangle 146"/>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0" name="Group 139"/>
              <p:cNvGrpSpPr/>
              <p:nvPr/>
            </p:nvGrpSpPr>
            <p:grpSpPr>
              <a:xfrm>
                <a:off x="4672311" y="2836022"/>
                <a:ext cx="108712" cy="72644"/>
                <a:chOff x="3929202" y="2317750"/>
                <a:chExt cx="108712" cy="72644"/>
              </a:xfrm>
              <a:grpFill/>
            </p:grpSpPr>
            <p:sp>
              <p:nvSpPr>
                <p:cNvPr id="144" name="Rectangle 143"/>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5" name="Rectangle 144"/>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1" name="Group 140"/>
              <p:cNvGrpSpPr/>
              <p:nvPr/>
            </p:nvGrpSpPr>
            <p:grpSpPr>
              <a:xfrm>
                <a:off x="4781023" y="2836022"/>
                <a:ext cx="108712" cy="72644"/>
                <a:chOff x="3929202" y="2317750"/>
                <a:chExt cx="108712" cy="72644"/>
              </a:xfrm>
              <a:grpFill/>
            </p:grpSpPr>
            <p:sp>
              <p:nvSpPr>
                <p:cNvPr id="142" name="Rectangle 141"/>
                <p:cNvSpPr/>
                <p:nvPr/>
              </p:nvSpPr>
              <p:spPr>
                <a:xfrm>
                  <a:off x="3929202" y="2333625"/>
                  <a:ext cx="36068" cy="36576"/>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3" name="Rectangle 142"/>
                <p:cNvSpPr>
                  <a:spLocks noChangeAspect="1"/>
                </p:cNvSpPr>
                <p:nvPr/>
              </p:nvSpPr>
              <p:spPr>
                <a:xfrm>
                  <a:off x="3965270" y="2317750"/>
                  <a:ext cx="72644" cy="72644"/>
                </a:xfrm>
                <a:prstGeom prst="rect">
                  <a:avLst/>
                </a:prstGeom>
                <a:grpFill/>
                <a:ln w="12700" cmpd="sng">
                  <a:solidFill>
                    <a:srgbClr val="4178B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pic>
        <p:nvPicPr>
          <p:cNvPr id="154" name="pasted-image.pdf"/>
          <p:cNvPicPr>
            <a:picLocks noChangeAspect="1"/>
          </p:cNvPicPr>
          <p:nvPr/>
        </p:nvPicPr>
        <p:blipFill>
          <a:blip r:embed="rId2"/>
          <a:stretch>
            <a:fillRect/>
          </a:stretch>
        </p:blipFill>
        <p:spPr>
          <a:xfrm>
            <a:off x="2019236" y="4270590"/>
            <a:ext cx="356616" cy="356616"/>
          </a:xfrm>
          <a:prstGeom prst="rect">
            <a:avLst/>
          </a:prstGeom>
          <a:ln w="12700">
            <a:miter lim="400000"/>
          </a:ln>
        </p:spPr>
      </p:pic>
      <p:pic>
        <p:nvPicPr>
          <p:cNvPr id="155" name="pasted-image.pdf"/>
          <p:cNvPicPr>
            <a:picLocks noChangeAspect="1"/>
          </p:cNvPicPr>
          <p:nvPr/>
        </p:nvPicPr>
        <p:blipFill>
          <a:blip r:embed="rId3"/>
          <a:stretch>
            <a:fillRect/>
          </a:stretch>
        </p:blipFill>
        <p:spPr>
          <a:xfrm>
            <a:off x="9448232" y="3986224"/>
            <a:ext cx="407050" cy="365760"/>
          </a:xfrm>
          <a:prstGeom prst="rect">
            <a:avLst/>
          </a:prstGeom>
          <a:ln w="12700">
            <a:miter lim="400000"/>
          </a:ln>
        </p:spPr>
      </p:pic>
      <p:pic>
        <p:nvPicPr>
          <p:cNvPr id="156"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465" y="3123463"/>
            <a:ext cx="548640" cy="578974"/>
          </a:xfrm>
          <a:prstGeom prst="rect">
            <a:avLst/>
          </a:prstGeom>
          <a:ln w="12700">
            <a:miter lim="400000"/>
          </a:ln>
        </p:spPr>
      </p:pic>
      <p:pic>
        <p:nvPicPr>
          <p:cNvPr id="157" name="pasted-image.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4540" y="5899504"/>
            <a:ext cx="548640" cy="578974"/>
          </a:xfrm>
          <a:prstGeom prst="rect">
            <a:avLst/>
          </a:prstGeom>
          <a:ln w="12700">
            <a:miter lim="400000"/>
          </a:ln>
        </p:spPr>
      </p:pic>
      <p:pic>
        <p:nvPicPr>
          <p:cNvPr id="158" name="pasted-image.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2377" y="4957697"/>
            <a:ext cx="376684" cy="470518"/>
          </a:xfrm>
          <a:prstGeom prst="rect">
            <a:avLst/>
          </a:prstGeom>
          <a:ln w="12700">
            <a:miter lim="400000"/>
          </a:ln>
        </p:spPr>
      </p:pic>
      <p:pic>
        <p:nvPicPr>
          <p:cNvPr id="159" name="pasted-image.pdf"/>
          <p:cNvPicPr/>
          <p:nvPr/>
        </p:nvPicPr>
        <p:blipFill>
          <a:blip r:embed="rId6" cstate="screen">
            <a:extLst>
              <a:ext uri="{28A0092B-C50C-407E-A947-70E740481C1C}">
                <a14:useLocalDpi xmlns:a14="http://schemas.microsoft.com/office/drawing/2010/main"/>
              </a:ext>
            </a:extLst>
          </a:blip>
          <a:stretch>
            <a:fillRect/>
          </a:stretch>
        </p:blipFill>
        <p:spPr>
          <a:xfrm>
            <a:off x="9486746" y="4862624"/>
            <a:ext cx="531158" cy="519611"/>
          </a:xfrm>
          <a:prstGeom prst="rect">
            <a:avLst/>
          </a:prstGeom>
          <a:ln w="12700">
            <a:miter lim="400000"/>
          </a:ln>
        </p:spPr>
      </p:pic>
      <p:sp>
        <p:nvSpPr>
          <p:cNvPr id="160" name="Oval 159"/>
          <p:cNvSpPr/>
          <p:nvPr/>
        </p:nvSpPr>
        <p:spPr>
          <a:xfrm>
            <a:off x="3691318" y="4102510"/>
            <a:ext cx="966669" cy="755128"/>
          </a:xfrm>
          <a:prstGeom prst="ellipse">
            <a:avLst/>
          </a:prstGeom>
          <a:noFill/>
          <a:ln w="571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flipV="1">
            <a:off x="3375160" y="3838277"/>
            <a:ext cx="361930" cy="398154"/>
          </a:xfrm>
          <a:prstGeom prst="line">
            <a:avLst/>
          </a:prstGeom>
          <a:ln w="571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1789812" y="2798960"/>
            <a:ext cx="1632020" cy="1061829"/>
          </a:xfrm>
          <a:prstGeom prst="rect">
            <a:avLst/>
          </a:prstGeom>
          <a:noFill/>
          <a:ln w="28575" cmpd="sng">
            <a:solidFill>
              <a:schemeClr val="bg1">
                <a:lumMod val="50000"/>
              </a:schemeClr>
            </a:solidFill>
          </a:ln>
        </p:spPr>
        <p:txBody>
          <a:bodyPr wrap="square" rtlCol="0">
            <a:spAutoFit/>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Consensus protocol ensures ledger replicas are identical*</a:t>
            </a:r>
          </a:p>
        </p:txBody>
      </p:sp>
      <p:sp>
        <p:nvSpPr>
          <p:cNvPr id="163" name="TextBox 162"/>
          <p:cNvSpPr txBox="1"/>
          <p:nvPr/>
        </p:nvSpPr>
        <p:spPr>
          <a:xfrm>
            <a:off x="8357701" y="2560640"/>
            <a:ext cx="1834156" cy="397032"/>
          </a:xfrm>
          <a:prstGeom prst="rect">
            <a:avLst/>
          </a:prstGeom>
          <a:noFill/>
        </p:spPr>
        <p:txBody>
          <a:bodyPr wrap="none" rtlCol="0">
            <a:spAutoFit/>
          </a:bodyPr>
          <a:lstStyle/>
          <a:p>
            <a:r>
              <a:rPr lang="en-US" dirty="0" err="1">
                <a:solidFill>
                  <a:schemeClr val="tx1"/>
                </a:solidFill>
              </a:rPr>
              <a:t>datastructure</a:t>
            </a:r>
            <a:endParaRPr lang="en-US" dirty="0">
              <a:solidFill>
                <a:schemeClr val="tx1"/>
              </a:solidFill>
            </a:endParaRPr>
          </a:p>
        </p:txBody>
      </p:sp>
      <p:sp>
        <p:nvSpPr>
          <p:cNvPr id="164" name="TextBox 163"/>
          <p:cNvSpPr txBox="1"/>
          <p:nvPr/>
        </p:nvSpPr>
        <p:spPr>
          <a:xfrm>
            <a:off x="7797105" y="6022333"/>
            <a:ext cx="2210862" cy="701731"/>
          </a:xfrm>
          <a:prstGeom prst="rect">
            <a:avLst/>
          </a:prstGeom>
          <a:noFill/>
        </p:spPr>
        <p:txBody>
          <a:bodyPr wrap="none" rtlCol="0">
            <a:spAutoFit/>
          </a:bodyPr>
          <a:lstStyle/>
          <a:p>
            <a:pPr algn="ctr"/>
            <a:r>
              <a:rPr lang="en-US" dirty="0">
                <a:solidFill>
                  <a:schemeClr val="tx1"/>
                </a:solidFill>
              </a:rPr>
              <a:t>Network of </a:t>
            </a:r>
          </a:p>
          <a:p>
            <a:pPr algn="ctr"/>
            <a:r>
              <a:rPr lang="en-US" dirty="0">
                <a:solidFill>
                  <a:srgbClr val="FF0000"/>
                </a:solidFill>
              </a:rPr>
              <a:t>untrusted nodes</a:t>
            </a:r>
          </a:p>
        </p:txBody>
      </p:sp>
    </p:spTree>
    <p:extLst>
      <p:ext uri="{BB962C8B-B14F-4D97-AF65-F5344CB8AC3E}">
        <p14:creationId xmlns:p14="http://schemas.microsoft.com/office/powerpoint/2010/main" val="26141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randombar(horizontal)">
                                      <p:cBhvr>
                                        <p:cTn id="37" dur="500"/>
                                        <p:tgtEl>
                                          <p:spTgt spid="88"/>
                                        </p:tgtEl>
                                      </p:cBhvr>
                                    </p:animEffect>
                                  </p:childTnLst>
                                </p:cTn>
                              </p:par>
                              <p:par>
                                <p:cTn id="38" presetID="14" presetClass="entr" presetSubtype="10"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randombar(horizontal)">
                                      <p:cBhvr>
                                        <p:cTn id="40" dur="500"/>
                                        <p:tgtEl>
                                          <p:spTgt spid="1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randombar(horizontal)">
                                      <p:cBhvr>
                                        <p:cTn id="43" dur="500"/>
                                        <p:tgtEl>
                                          <p:spTgt spid="132"/>
                                        </p:tgtEl>
                                      </p:cBhvr>
                                    </p:animEffect>
                                  </p:childTnLst>
                                </p:cTn>
                              </p:par>
                              <p:par>
                                <p:cTn id="44" presetID="14" presetClass="entr" presetSubtype="10" fill="hold" nodeType="with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randombar(horizontal)">
                                      <p:cBhvr>
                                        <p:cTn id="46" dur="500"/>
                                        <p:tgtEl>
                                          <p:spTgt spid="154"/>
                                        </p:tgtEl>
                                      </p:cBhvr>
                                    </p:animEffect>
                                  </p:childTnLst>
                                </p:cTn>
                              </p:par>
                              <p:par>
                                <p:cTn id="47" presetID="14" presetClass="entr" presetSubtype="1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randombar(horizontal)">
                                      <p:cBhvr>
                                        <p:cTn id="49" dur="500"/>
                                        <p:tgtEl>
                                          <p:spTgt spid="155"/>
                                        </p:tgtEl>
                                      </p:cBhvr>
                                    </p:animEffect>
                                  </p:childTnLst>
                                </p:cTn>
                              </p:par>
                              <p:par>
                                <p:cTn id="50" presetID="14" presetClass="entr" presetSubtype="10" fill="hold"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randombar(horizontal)">
                                      <p:cBhvr>
                                        <p:cTn id="52" dur="500"/>
                                        <p:tgtEl>
                                          <p:spTgt spid="156"/>
                                        </p:tgtEl>
                                      </p:cBhvr>
                                    </p:animEffect>
                                  </p:childTnLst>
                                </p:cTn>
                              </p:par>
                              <p:par>
                                <p:cTn id="53" presetID="14" presetClass="entr" presetSubtype="10" fill="hold" nodeType="with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randombar(horizontal)">
                                      <p:cBhvr>
                                        <p:cTn id="55" dur="500"/>
                                        <p:tgtEl>
                                          <p:spTgt spid="157"/>
                                        </p:tgtEl>
                                      </p:cBhvr>
                                    </p:animEffect>
                                  </p:childTnLst>
                                </p:cTn>
                              </p:par>
                              <p:par>
                                <p:cTn id="56" presetID="14" presetClass="entr" presetSubtype="10" fill="hold" nodeType="with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randombar(horizontal)">
                                      <p:cBhvr>
                                        <p:cTn id="58" dur="500"/>
                                        <p:tgtEl>
                                          <p:spTgt spid="158"/>
                                        </p:tgtEl>
                                      </p:cBhvr>
                                    </p:animEffect>
                                  </p:childTnLst>
                                </p:cTn>
                              </p:par>
                              <p:par>
                                <p:cTn id="59" presetID="14" presetClass="entr" presetSubtype="1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randombar(horizontal)">
                                      <p:cBhvr>
                                        <p:cTn id="61" dur="500"/>
                                        <p:tgtEl>
                                          <p:spTgt spid="15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randombar(horizontal)">
                                      <p:cBhvr>
                                        <p:cTn id="64" dur="500"/>
                                        <p:tgtEl>
                                          <p:spTgt spid="160"/>
                                        </p:tgtEl>
                                      </p:cBhvr>
                                    </p:animEffect>
                                  </p:childTnLst>
                                </p:cTn>
                              </p:par>
                              <p:par>
                                <p:cTn id="65" presetID="14" presetClass="entr" presetSubtype="10" fill="hold" nodeType="with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randombar(horizontal)">
                                      <p:cBhvr>
                                        <p:cTn id="67" dur="500"/>
                                        <p:tgtEl>
                                          <p:spTgt spid="16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62"/>
                                        </p:tgtEl>
                                        <p:attrNameLst>
                                          <p:attrName>style.visibility</p:attrName>
                                        </p:attrNameLst>
                                      </p:cBhvr>
                                      <p:to>
                                        <p:strVal val="visible"/>
                                      </p:to>
                                    </p:set>
                                    <p:animEffect transition="in" filter="randombar(horizontal)">
                                      <p:cBhvr>
                                        <p:cTn id="70" dur="500"/>
                                        <p:tgtEl>
                                          <p:spTgt spid="16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64"/>
                                        </p:tgtEl>
                                        <p:attrNameLst>
                                          <p:attrName>style.visibility</p:attrName>
                                        </p:attrNameLst>
                                      </p:cBhvr>
                                      <p:to>
                                        <p:strVal val="visible"/>
                                      </p:to>
                                    </p:set>
                                    <p:animEffect transition="in" filter="randombar(horizontal)">
                                      <p:cBhvr>
                                        <p:cTn id="73"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160" grpId="0" animBg="1"/>
      <p:bldP spid="162" grpId="0" animBg="1"/>
      <p:bldP spid="1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Hyperledger</a:t>
            </a:r>
            <a:r>
              <a:rPr lang="en-US" dirty="0"/>
              <a:t> Fabric – key requirements</a:t>
            </a:r>
          </a:p>
        </p:txBody>
      </p:sp>
      <p:sp>
        <p:nvSpPr>
          <p:cNvPr id="3" name="Content Placeholder 2"/>
          <p:cNvSpPr>
            <a:spLocks noGrp="1"/>
          </p:cNvSpPr>
          <p:nvPr>
            <p:ph idx="1"/>
          </p:nvPr>
        </p:nvSpPr>
        <p:spPr/>
        <p:txBody>
          <a:bodyPr/>
          <a:lstStyle/>
          <a:p>
            <a:r>
              <a:rPr lang="en-US" b="1" dirty="0"/>
              <a:t>No native cryptocurrency</a:t>
            </a:r>
          </a:p>
          <a:p>
            <a:endParaRPr lang="en-US" b="1" dirty="0"/>
          </a:p>
          <a:p>
            <a:r>
              <a:rPr lang="en-US" b="1" dirty="0"/>
              <a:t>Ability to code distributed apps in general-purpose languages </a:t>
            </a:r>
          </a:p>
          <a:p>
            <a:endParaRPr lang="en-US" b="1" dirty="0"/>
          </a:p>
          <a:p>
            <a:r>
              <a:rPr lang="en-US" b="1" dirty="0"/>
              <a:t>Modular/pluggable consensus </a:t>
            </a:r>
          </a:p>
          <a:p>
            <a:endParaRPr lang="en-US" b="1"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40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587" y="1464470"/>
            <a:ext cx="343594" cy="34359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081" y="2415861"/>
            <a:ext cx="343594" cy="343594"/>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963" y="3427915"/>
            <a:ext cx="343594" cy="343594"/>
          </a:xfrm>
          <a:prstGeom prst="rect">
            <a:avLst/>
          </a:prstGeom>
        </p:spPr>
      </p:pic>
      <p:sp>
        <p:nvSpPr>
          <p:cNvPr id="8" name="TextBox 7"/>
          <p:cNvSpPr txBox="1"/>
          <p:nvPr/>
        </p:nvSpPr>
        <p:spPr>
          <a:xfrm>
            <a:off x="1524000" y="4344335"/>
            <a:ext cx="9241632" cy="757130"/>
          </a:xfrm>
          <a:prstGeom prst="rect">
            <a:avLst/>
          </a:prstGeom>
          <a:solidFill>
            <a:srgbClr val="FFC000"/>
          </a:solidFill>
          <a:ln>
            <a:solidFill>
              <a:srgbClr val="FFFF00"/>
            </a:solidFill>
          </a:ln>
        </p:spPr>
        <p:txBody>
          <a:bodyPr wrap="none" rtlCol="0">
            <a:spAutoFit/>
          </a:bodyPr>
          <a:lstStyle/>
          <a:p>
            <a:pPr algn="ctr"/>
            <a:r>
              <a:rPr lang="en-US" sz="2400" b="1" dirty="0">
                <a:solidFill>
                  <a:schemeClr val="tx1"/>
                </a:solidFill>
              </a:rPr>
              <a:t>Satisfying these requirements required </a:t>
            </a:r>
          </a:p>
          <a:p>
            <a:pPr algn="ctr"/>
            <a:r>
              <a:rPr lang="en-US" sz="2400" b="1" dirty="0">
                <a:solidFill>
                  <a:schemeClr val="tx1"/>
                </a:solidFill>
              </a:rPr>
              <a:t>a complete overhaul of the (permissioned) </a:t>
            </a:r>
            <a:r>
              <a:rPr lang="en-US" sz="2400" b="1" dirty="0" err="1">
                <a:solidFill>
                  <a:schemeClr val="tx1"/>
                </a:solidFill>
              </a:rPr>
              <a:t>blockchain</a:t>
            </a:r>
            <a:r>
              <a:rPr lang="en-US" sz="2400" b="1" dirty="0">
                <a:solidFill>
                  <a:schemeClr val="tx1"/>
                </a:solidFill>
              </a:rPr>
              <a:t> design!</a:t>
            </a:r>
          </a:p>
        </p:txBody>
      </p:sp>
      <p:sp>
        <p:nvSpPr>
          <p:cNvPr id="10" name="TextBox 9"/>
          <p:cNvSpPr txBox="1"/>
          <p:nvPr/>
        </p:nvSpPr>
        <p:spPr>
          <a:xfrm>
            <a:off x="3943735" y="5406526"/>
            <a:ext cx="4729179" cy="2031325"/>
          </a:xfrm>
          <a:prstGeom prst="rect">
            <a:avLst/>
          </a:prstGeom>
          <a:noFill/>
        </p:spPr>
        <p:txBody>
          <a:bodyPr wrap="none" rtlCol="0">
            <a:spAutoFit/>
          </a:bodyPr>
          <a:lstStyle/>
          <a:p>
            <a:pPr algn="ctr"/>
            <a:r>
              <a:rPr lang="en-US" sz="1600" b="1" dirty="0">
                <a:solidFill>
                  <a:schemeClr val="tx1"/>
                </a:solidFill>
              </a:rPr>
              <a:t>end result</a:t>
            </a:r>
          </a:p>
          <a:p>
            <a:pPr algn="ctr"/>
            <a:r>
              <a:rPr lang="en-US" sz="3200" b="1" dirty="0">
                <a:solidFill>
                  <a:schemeClr val="tx1"/>
                </a:solidFill>
              </a:rPr>
              <a:t>Hyperledger Fabric v1+</a:t>
            </a:r>
          </a:p>
          <a:p>
            <a:pPr algn="ctr"/>
            <a:r>
              <a:rPr lang="en-US" sz="2000" b="1" dirty="0">
                <a:solidFill>
                  <a:schemeClr val="tx1"/>
                </a:solidFill>
                <a:latin typeface="Helvetica Neue"/>
                <a:cs typeface="Helvetica Neue"/>
                <a:sym typeface="Helvetica Neue"/>
                <a:hlinkClick r:id="rId3"/>
              </a:rPr>
              <a:t>http://github.com/hyperledger/fabric</a:t>
            </a:r>
            <a:endParaRPr lang="en-US" sz="2000" b="1" dirty="0">
              <a:solidFill>
                <a:schemeClr val="tx1"/>
              </a:solidFill>
              <a:latin typeface="Helvetica Neue"/>
              <a:cs typeface="Helvetica Neue"/>
              <a:sym typeface="Helvetica Neue"/>
            </a:endParaRPr>
          </a:p>
          <a:p>
            <a:pPr algn="ctr"/>
            <a:r>
              <a:rPr lang="en-US" sz="2000" b="1" dirty="0">
                <a:solidFill>
                  <a:schemeClr val="tx1"/>
                </a:solidFill>
                <a:latin typeface="Helvetica Neue"/>
                <a:cs typeface="Helvetica Neue"/>
                <a:sym typeface="Helvetica Neue"/>
              </a:rPr>
              <a:t>Open source, Apache 2.0 license</a:t>
            </a:r>
          </a:p>
          <a:p>
            <a:pPr algn="ctr"/>
            <a:endParaRPr lang="sr-Latn-RS" sz="2000" dirty="0">
              <a:solidFill>
                <a:schemeClr val="tx1"/>
              </a:solidFill>
              <a:latin typeface="Helvetica Neue"/>
              <a:cs typeface="Helvetica Neue"/>
              <a:sym typeface="Helvetica Neue Light"/>
            </a:endParaRPr>
          </a:p>
          <a:p>
            <a:pPr algn="ctr"/>
            <a:endParaRPr lang="en-US" sz="3200" b="1" dirty="0">
              <a:solidFill>
                <a:schemeClr val="tx1"/>
              </a:solidFill>
            </a:endParaRPr>
          </a:p>
        </p:txBody>
      </p:sp>
    </p:spTree>
    <p:extLst>
      <p:ext uri="{BB962C8B-B14F-4D97-AF65-F5344CB8AC3E}">
        <p14:creationId xmlns:p14="http://schemas.microsoft.com/office/powerpoint/2010/main" val="41132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41" y="3999832"/>
            <a:ext cx="503392" cy="503392"/>
          </a:xfrm>
          <a:prstGeom prst="rect">
            <a:avLst/>
          </a:prstGeom>
        </p:spPr>
      </p:pic>
      <p:sp>
        <p:nvSpPr>
          <p:cNvPr id="2" name="Title 1"/>
          <p:cNvSpPr>
            <a:spLocks noGrp="1"/>
          </p:cNvSpPr>
          <p:nvPr>
            <p:ph type="title"/>
          </p:nvPr>
        </p:nvSpPr>
        <p:spPr>
          <a:xfrm>
            <a:off x="243418" y="714681"/>
            <a:ext cx="8874351" cy="731838"/>
          </a:xfrm>
        </p:spPr>
        <p:txBody>
          <a:bodyPr/>
          <a:lstStyle/>
          <a:p>
            <a:r>
              <a:rPr lang="en-US" sz="2600" dirty="0" err="1"/>
              <a:t>Blockchain</a:t>
            </a:r>
            <a:r>
              <a:rPr lang="en-US" sz="2600" dirty="0"/>
              <a:t> 2.0 (ORDER </a:t>
            </a:r>
            <a:r>
              <a:rPr lang="en-US" sz="2600" dirty="0">
                <a:sym typeface="Wingdings" panose="05000000000000000000" pitchFamily="2" charset="2"/>
              </a:rPr>
              <a:t> EXECUTE) </a:t>
            </a:r>
            <a:r>
              <a:rPr lang="en-US" sz="2600" dirty="0"/>
              <a:t>architecture issues</a:t>
            </a:r>
          </a:p>
        </p:txBody>
      </p:sp>
      <p:sp>
        <p:nvSpPr>
          <p:cNvPr id="3" name="Content Placeholder 2"/>
          <p:cNvSpPr>
            <a:spLocks noGrp="1"/>
          </p:cNvSpPr>
          <p:nvPr>
            <p:ph idx="1"/>
          </p:nvPr>
        </p:nvSpPr>
        <p:spPr>
          <a:xfrm>
            <a:off x="487892" y="1446519"/>
            <a:ext cx="11460690" cy="4890294"/>
          </a:xfrm>
        </p:spPr>
        <p:txBody>
          <a:bodyPr/>
          <a:lstStyle/>
          <a:p>
            <a:r>
              <a:rPr lang="en-US" b="1" dirty="0"/>
              <a:t>Sequential execution of smart contracts</a:t>
            </a:r>
          </a:p>
          <a:p>
            <a:pPr lvl="1"/>
            <a:r>
              <a:rPr lang="en-US" dirty="0">
                <a:solidFill>
                  <a:srgbClr val="FF0000"/>
                </a:solidFill>
              </a:rPr>
              <a:t>long execution latency blocks other smart contracts, hampers performance</a:t>
            </a:r>
          </a:p>
          <a:p>
            <a:pPr lvl="1"/>
            <a:r>
              <a:rPr lang="en-US" dirty="0" err="1">
                <a:solidFill>
                  <a:srgbClr val="FF0000"/>
                </a:solidFill>
              </a:rPr>
              <a:t>DoS</a:t>
            </a:r>
            <a:r>
              <a:rPr lang="en-US" dirty="0">
                <a:solidFill>
                  <a:srgbClr val="FF0000"/>
                </a:solidFill>
              </a:rPr>
              <a:t> smart contracts (e.g., infinite loops)</a:t>
            </a:r>
          </a:p>
          <a:p>
            <a:pPr lvl="1"/>
            <a:r>
              <a:rPr lang="en-US" dirty="0"/>
              <a:t>How </a:t>
            </a:r>
            <a:r>
              <a:rPr lang="en-US" dirty="0" err="1"/>
              <a:t>Blockchain</a:t>
            </a:r>
            <a:r>
              <a:rPr lang="en-US" dirty="0"/>
              <a:t> 2.0 copes with it:</a:t>
            </a:r>
          </a:p>
          <a:p>
            <a:pPr lvl="2"/>
            <a:r>
              <a:rPr lang="en-US" dirty="0"/>
              <a:t>Gas (paying for every step of computation))</a:t>
            </a:r>
          </a:p>
          <a:p>
            <a:pPr lvl="2"/>
            <a:r>
              <a:rPr lang="en-US" dirty="0">
                <a:solidFill>
                  <a:srgbClr val="FF0000"/>
                </a:solidFill>
              </a:rPr>
              <a:t>Tied to a cryptocurrency</a:t>
            </a:r>
          </a:p>
          <a:p>
            <a:r>
              <a:rPr lang="en-US" b="1" dirty="0"/>
              <a:t>Non-determinism</a:t>
            </a:r>
          </a:p>
          <a:p>
            <a:pPr lvl="1"/>
            <a:r>
              <a:rPr lang="en-US" dirty="0">
                <a:solidFill>
                  <a:srgbClr val="FF0000"/>
                </a:solidFill>
              </a:rPr>
              <a:t>Smart-contracts must be deterministic (otherwise – state forks) </a:t>
            </a:r>
          </a:p>
          <a:p>
            <a:pPr lvl="1"/>
            <a:r>
              <a:rPr lang="en-US" dirty="0"/>
              <a:t>How </a:t>
            </a:r>
            <a:r>
              <a:rPr lang="en-US" dirty="0" err="1"/>
              <a:t>Blockchain</a:t>
            </a:r>
            <a:r>
              <a:rPr lang="en-US" dirty="0"/>
              <a:t> 2.0 copes with it:</a:t>
            </a:r>
          </a:p>
          <a:p>
            <a:pPr lvl="2"/>
            <a:r>
              <a:rPr lang="en-US" dirty="0"/>
              <a:t>Enforcing determinism: Solidity DSL, </a:t>
            </a:r>
            <a:r>
              <a:rPr lang="en-US" dirty="0" err="1"/>
              <a:t>Ethereum</a:t>
            </a:r>
            <a:r>
              <a:rPr lang="en-US" dirty="0"/>
              <a:t> VM</a:t>
            </a:r>
          </a:p>
          <a:p>
            <a:pPr lvl="2"/>
            <a:r>
              <a:rPr lang="en-US" dirty="0">
                <a:solidFill>
                  <a:srgbClr val="FF0000"/>
                </a:solidFill>
              </a:rPr>
              <a:t>Cannot code smart-contracts in general-purpose language (Java, </a:t>
            </a:r>
            <a:r>
              <a:rPr lang="en-US" dirty="0" err="1">
                <a:solidFill>
                  <a:srgbClr val="FF0000"/>
                </a:solidFill>
              </a:rPr>
              <a:t>golang</a:t>
            </a:r>
            <a:r>
              <a:rPr lang="en-US" dirty="0">
                <a:solidFill>
                  <a:srgbClr val="FF0000"/>
                </a:solidFill>
              </a:rPr>
              <a:t>, </a:t>
            </a:r>
            <a:r>
              <a:rPr lang="en-US" dirty="0" err="1">
                <a:solidFill>
                  <a:srgbClr val="FF0000"/>
                </a:solidFill>
              </a:rPr>
              <a:t>etc</a:t>
            </a:r>
            <a:r>
              <a:rPr lang="en-US" dirty="0">
                <a:solidFill>
                  <a:srgbClr val="FF0000"/>
                </a:solidFill>
              </a:rPr>
              <a:t>)</a:t>
            </a:r>
          </a:p>
          <a:p>
            <a:r>
              <a:rPr lang="en-US" b="1" dirty="0"/>
              <a:t>Inflexible consensus:</a:t>
            </a:r>
            <a:r>
              <a:rPr lang="en-US" b="1" dirty="0">
                <a:solidFill>
                  <a:srgbClr val="FF0000"/>
                </a:solidFill>
              </a:rPr>
              <a:t> Consensus protocols are hard-coded</a:t>
            </a:r>
            <a:endParaRPr lang="en-US" b="1" dirty="0"/>
          </a:p>
          <a:p>
            <a:r>
              <a:rPr lang="en-US" b="1" dirty="0"/>
              <a:t>Confidentiality of execution: </a:t>
            </a:r>
            <a:r>
              <a:rPr lang="en-US" b="1" dirty="0">
                <a:solidFill>
                  <a:srgbClr val="FF0000"/>
                </a:solidFill>
              </a:rPr>
              <a:t>all nodes execute all smart contracts</a:t>
            </a:r>
          </a:p>
          <a:p>
            <a:r>
              <a:rPr lang="en-US" b="1" dirty="0"/>
              <a:t>Inflexible trust models: </a:t>
            </a:r>
            <a:r>
              <a:rPr lang="en-US" b="1" dirty="0">
                <a:solidFill>
                  <a:srgbClr val="FF0000"/>
                </a:solidFill>
              </a:rPr>
              <a:t>consensus trust model becomes also  application trust model</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29254D8-0939-4857-A3DF-B2E69B4B4BEE}" type="slidenum">
              <a:rPr lang="en-US" smtClean="0"/>
              <a:pPr/>
              <a:t>41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108" y="2358893"/>
            <a:ext cx="503392" cy="503392"/>
          </a:xfrm>
          <a:prstGeom prst="rect">
            <a:avLst/>
          </a:prstGeom>
        </p:spPr>
      </p:pic>
    </p:spTree>
    <p:extLst>
      <p:ext uri="{BB962C8B-B14F-4D97-AF65-F5344CB8AC3E}">
        <p14:creationId xmlns:p14="http://schemas.microsoft.com/office/powerpoint/2010/main" val="4840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831586" y="1450064"/>
            <a:ext cx="4636507" cy="1358564"/>
          </a:xfrm>
          <a:prstGeom prst="rect">
            <a:avLst/>
          </a:prstGeom>
        </p:spPr>
      </p:pic>
      <p:sp>
        <p:nvSpPr>
          <p:cNvPr id="3" name="Content Placeholder 2"/>
          <p:cNvSpPr>
            <a:spLocks noGrp="1"/>
          </p:cNvSpPr>
          <p:nvPr>
            <p:ph idx="1"/>
          </p:nvPr>
        </p:nvSpPr>
        <p:spPr>
          <a:xfrm>
            <a:off x="1706566" y="1112640"/>
            <a:ext cx="8961437" cy="4890294"/>
          </a:xfrm>
        </p:spPr>
        <p:txBody>
          <a:bodyPr/>
          <a:lstStyle/>
          <a:p>
            <a:pPr marL="0" indent="0" algn="ctr">
              <a:buNone/>
            </a:pPr>
            <a:r>
              <a:rPr lang="en-US" b="1" dirty="0"/>
              <a:t>Existing </a:t>
            </a:r>
            <a:r>
              <a:rPr lang="en-US" b="1" dirty="0" err="1"/>
              <a:t>blockchains</a:t>
            </a:r>
            <a:r>
              <a:rPr lang="en-US" b="1" dirty="0"/>
              <a:t>’ architecture</a:t>
            </a:r>
          </a:p>
          <a:p>
            <a:pPr marL="346075" lvl="1" indent="0">
              <a:buNone/>
            </a:pPr>
            <a:endParaRPr lang="en-US" dirty="0"/>
          </a:p>
          <a:p>
            <a:pPr marL="346075" lvl="1" indent="0">
              <a:buNone/>
            </a:pPr>
            <a:endParaRPr lang="en-US" dirty="0"/>
          </a:p>
          <a:p>
            <a:pPr marL="346075" lvl="1" indent="0">
              <a:buNone/>
            </a:pPr>
            <a:endParaRPr lang="en-US" dirty="0"/>
          </a:p>
          <a:p>
            <a:pPr marL="346075" lvl="1" indent="0">
              <a:buNone/>
            </a:pPr>
            <a:endParaRPr lang="en-US" dirty="0"/>
          </a:p>
          <a:p>
            <a:pPr marL="346075" lvl="1" indent="0">
              <a:buNone/>
            </a:pPr>
            <a:r>
              <a:rPr lang="en-US" dirty="0"/>
              <a:t>       		  	     </a:t>
            </a:r>
            <a:r>
              <a:rPr lang="en-US" sz="1600" dirty="0"/>
              <a:t>input </a:t>
            </a:r>
            <a:r>
              <a:rPr lang="en-US" sz="1600" dirty="0" err="1"/>
              <a:t>tx</a:t>
            </a:r>
            <a:r>
              <a:rPr lang="en-US" sz="1600" dirty="0"/>
              <a:t> 	     </a:t>
            </a:r>
            <a:r>
              <a:rPr lang="en-US" sz="1600" dirty="0" err="1"/>
              <a:t>tx</a:t>
            </a:r>
            <a:r>
              <a:rPr lang="en-US" sz="1600" dirty="0"/>
              <a:t> against smart contracts</a:t>
            </a:r>
          </a:p>
          <a:p>
            <a:pPr marL="0" indent="0" algn="ctr">
              <a:buNone/>
            </a:pPr>
            <a:r>
              <a:rPr lang="en-US" b="1" dirty="0" err="1"/>
              <a:t>Hyperledger</a:t>
            </a:r>
            <a:r>
              <a:rPr lang="en-US" b="1" dirty="0"/>
              <a:t> Fabric v1 architecture</a:t>
            </a:r>
          </a:p>
          <a:p>
            <a:pPr marL="0" indent="0" algn="ctr">
              <a:buNone/>
            </a:pPr>
            <a:r>
              <a:rPr lang="en-US" dirty="0"/>
              <a:t>EXECUTE 	</a:t>
            </a:r>
            <a:r>
              <a:rPr lang="en-US" dirty="0">
                <a:sym typeface="Wingdings" panose="05000000000000000000" pitchFamily="2" charset="2"/>
              </a:rPr>
              <a:t> 	ORDER 	 	VALIDATE</a:t>
            </a:r>
          </a:p>
          <a:p>
            <a:pPr marL="0" indent="0">
              <a:buNone/>
            </a:pPr>
            <a:endParaRPr lang="en-US" dirty="0"/>
          </a:p>
          <a:p>
            <a:pPr marL="0" indent="0">
              <a:buNone/>
            </a:pPr>
            <a:endParaRPr lang="en-US" dirty="0"/>
          </a:p>
          <a:p>
            <a:pPr marL="0" indent="0">
              <a:buNone/>
            </a:pPr>
            <a:r>
              <a:rPr lang="en-US" dirty="0"/>
              <a:t>     </a:t>
            </a:r>
            <a:endParaRPr lang="en-US" b="1" dirty="0"/>
          </a:p>
          <a:p>
            <a:pPr marL="0" indent="0">
              <a:buNone/>
            </a:pPr>
            <a:endParaRPr lang="en-US" b="1" dirty="0"/>
          </a:p>
          <a:p>
            <a:pPr lvl="1"/>
            <a:endParaRPr lang="en-US" dirty="0"/>
          </a:p>
          <a:p>
            <a:pPr marL="0" indent="0">
              <a:buNone/>
            </a:pPr>
            <a:r>
              <a:rPr lang="en-US" b="1" dirty="0"/>
              <a:t> </a:t>
            </a:r>
            <a:endParaRPr lang="en-US" dirty="0">
              <a:solidFill>
                <a:srgbClr val="FF0000"/>
              </a:solidFill>
            </a:endParaRPr>
          </a:p>
          <a:p>
            <a:pPr lvl="1"/>
            <a:endParaRPr lang="en-US" dirty="0"/>
          </a:p>
        </p:txBody>
      </p:sp>
      <p:sp>
        <p:nvSpPr>
          <p:cNvPr id="2" name="Title 1"/>
          <p:cNvSpPr>
            <a:spLocks noGrp="1"/>
          </p:cNvSpPr>
          <p:nvPr>
            <p:ph type="title"/>
          </p:nvPr>
        </p:nvSpPr>
        <p:spPr/>
        <p:txBody>
          <a:bodyPr/>
          <a:lstStyle/>
          <a:p>
            <a:r>
              <a:rPr lang="en-US" dirty="0" err="1"/>
              <a:t>Hyperledger</a:t>
            </a:r>
            <a:r>
              <a:rPr lang="en-US" dirty="0"/>
              <a:t> Fabric v1 architecture in one slide</a:t>
            </a:r>
          </a:p>
        </p:txBody>
      </p:sp>
      <p:sp>
        <p:nvSpPr>
          <p:cNvPr id="4" name="Slide Number Placeholder 3"/>
          <p:cNvSpPr>
            <a:spLocks noGrp="1"/>
          </p:cNvSpPr>
          <p:nvPr>
            <p:ph type="sldNum" sz="quarter" idx="10"/>
          </p:nvPr>
        </p:nvSpPr>
        <p:spPr/>
        <p:txBody>
          <a:bodyPr/>
          <a:lstStyle/>
          <a:p>
            <a:fld id="{329254D8-0939-4857-A3DF-B2E69B4B4BEE}" type="slidenum">
              <a:rPr lang="en-US" smtClean="0"/>
              <a:pPr/>
              <a:t>42</a:t>
            </a:fld>
            <a:endParaRPr lang="en-US"/>
          </a:p>
        </p:txBody>
      </p:sp>
      <p:sp>
        <p:nvSpPr>
          <p:cNvPr id="8" name="TextBox 7"/>
          <p:cNvSpPr txBox="1"/>
          <p:nvPr/>
        </p:nvSpPr>
        <p:spPr>
          <a:xfrm>
            <a:off x="2473244" y="5748727"/>
            <a:ext cx="5190845" cy="1255728"/>
          </a:xfrm>
          <a:prstGeom prst="rect">
            <a:avLst/>
          </a:prstGeom>
          <a:noFill/>
        </p:spPr>
        <p:txBody>
          <a:bodyPr wrap="none" rtlCol="0">
            <a:spAutoFit/>
          </a:bodyPr>
          <a:lstStyle/>
          <a:p>
            <a:r>
              <a:rPr lang="en-US" dirty="0">
                <a:solidFill>
                  <a:schemeClr val="tx1"/>
                </a:solidFill>
              </a:rPr>
              <a:t>Application consists of two components:</a:t>
            </a:r>
          </a:p>
          <a:p>
            <a:pPr marL="457200" indent="-457200">
              <a:buAutoNum type="arabicParenR"/>
            </a:pPr>
            <a:r>
              <a:rPr lang="en-US" sz="2000" dirty="0" err="1">
                <a:solidFill>
                  <a:schemeClr val="tx1"/>
                </a:solidFill>
              </a:rPr>
              <a:t>Chaincode</a:t>
            </a:r>
            <a:r>
              <a:rPr lang="en-US" sz="2000" dirty="0">
                <a:solidFill>
                  <a:schemeClr val="tx1"/>
                </a:solidFill>
              </a:rPr>
              <a:t> (execution code)</a:t>
            </a:r>
          </a:p>
          <a:p>
            <a:pPr marL="457200" indent="-457200">
              <a:buAutoNum type="arabicParenR"/>
            </a:pPr>
            <a:r>
              <a:rPr lang="en-US" sz="2000" dirty="0">
                <a:solidFill>
                  <a:schemeClr val="tx1"/>
                </a:solidFill>
              </a:rPr>
              <a:t>Endorsement policy (validation code)</a:t>
            </a:r>
          </a:p>
          <a:p>
            <a:endParaRPr lang="en-US" dirty="0">
              <a:solidFill>
                <a:schemeClr val="tx1"/>
              </a:solidFill>
            </a:endParaRPr>
          </a:p>
        </p:txBody>
      </p:sp>
      <p:pic>
        <p:nvPicPr>
          <p:cNvPr id="16" name="Picture 15"/>
          <p:cNvPicPr>
            <a:picLocks noChangeAspect="1"/>
          </p:cNvPicPr>
          <p:nvPr/>
        </p:nvPicPr>
        <p:blipFill>
          <a:blip r:embed="rId4"/>
          <a:stretch>
            <a:fillRect/>
          </a:stretch>
        </p:blipFill>
        <p:spPr>
          <a:xfrm>
            <a:off x="2546172" y="3506116"/>
            <a:ext cx="7282223" cy="1986372"/>
          </a:xfrm>
          <a:prstGeom prst="rect">
            <a:avLst/>
          </a:prstGeom>
        </p:spPr>
      </p:pic>
      <p:cxnSp>
        <p:nvCxnSpPr>
          <p:cNvPr id="6" name="Straight Arrow Connector 5"/>
          <p:cNvCxnSpPr/>
          <p:nvPr/>
        </p:nvCxnSpPr>
        <p:spPr bwMode="auto">
          <a:xfrm flipH="1">
            <a:off x="3962400" y="5301114"/>
            <a:ext cx="52252" cy="768760"/>
          </a:xfrm>
          <a:prstGeom prst="straightConnector1">
            <a:avLst/>
          </a:prstGeom>
          <a:noFill/>
          <a:ln w="222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7254246" y="5521453"/>
            <a:ext cx="1213847" cy="855138"/>
          </a:xfrm>
          <a:prstGeom prst="straightConnector1">
            <a:avLst/>
          </a:prstGeom>
          <a:noFill/>
          <a:ln w="222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bwMode="auto">
          <a:xfrm>
            <a:off x="2073280" y="3146937"/>
            <a:ext cx="8012205" cy="253485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811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0" dur="500"/>
                                        <p:tgtEl>
                                          <p:spTgt spid="3">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3" dur="500"/>
                                        <p:tgtEl>
                                          <p:spTgt spid="3">
                                            <p:txEl>
                                              <p:pRg st="10" end="1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12687" y="621688"/>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eaLnBrk="1" hangingPunct="1">
              <a:lnSpc>
                <a:spcPct val="100000"/>
              </a:lnSpc>
              <a:spcBef>
                <a:spcPct val="0"/>
              </a:spcBef>
              <a:buFontTx/>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sp>
        <p:nvSpPr>
          <p:cNvPr id="4" name="TextBox 3"/>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5" name="Oval 4"/>
          <p:cNvSpPr/>
          <p:nvPr/>
        </p:nvSpPr>
        <p:spPr bwMode="auto">
          <a:xfrm>
            <a:off x="4756087" y="1384356"/>
            <a:ext cx="1299172" cy="381075"/>
          </a:xfrm>
          <a:prstGeom prst="ellipse">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6" name="TextBox 5"/>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23145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randombar(horizontal)">
                                      <p:cBhvr>
                                        <p:cTn id="7" dur="500"/>
                                        <p:tgtEl>
                                          <p:spTgt spid="7190"/>
                                        </p:tgtEl>
                                      </p:cBhvr>
                                    </p:animEffect>
                                  </p:childTnLst>
                                </p:cTn>
                              </p:par>
                              <p:par>
                                <p:cTn id="8" presetID="14" presetClass="entr" presetSubtype="10" fill="hold" nodeType="withEffect">
                                  <p:stCondLst>
                                    <p:cond delay="0"/>
                                  </p:stCondLst>
                                  <p:childTnLst>
                                    <p:set>
                                      <p:cBhvr>
                                        <p:cTn id="9" dur="1" fill="hold">
                                          <p:stCondLst>
                                            <p:cond delay="0"/>
                                          </p:stCondLst>
                                        </p:cTn>
                                        <p:tgtEl>
                                          <p:spTgt spid="7191"/>
                                        </p:tgtEl>
                                        <p:attrNameLst>
                                          <p:attrName>style.visibility</p:attrName>
                                        </p:attrNameLst>
                                      </p:cBhvr>
                                      <p:to>
                                        <p:strVal val="visible"/>
                                      </p:to>
                                    </p:set>
                                    <p:animEffect transition="in" filter="randombar(horizontal)">
                                      <p:cBhvr>
                                        <p:cTn id="10" dur="500"/>
                                        <p:tgtEl>
                                          <p:spTgt spid="7191"/>
                                        </p:tgtEl>
                                      </p:cBhvr>
                                    </p:animEffect>
                                  </p:childTnLst>
                                </p:cTn>
                              </p:par>
                              <p:par>
                                <p:cTn id="11" presetID="14" presetClass="entr" presetSubtype="10" fill="hold" nodeType="withEffect">
                                  <p:stCondLst>
                                    <p:cond delay="0"/>
                                  </p:stCondLst>
                                  <p:childTnLst>
                                    <p:set>
                                      <p:cBhvr>
                                        <p:cTn id="12" dur="1" fill="hold">
                                          <p:stCondLst>
                                            <p:cond delay="0"/>
                                          </p:stCondLst>
                                        </p:cTn>
                                        <p:tgtEl>
                                          <p:spTgt spid="7192"/>
                                        </p:tgtEl>
                                        <p:attrNameLst>
                                          <p:attrName>style.visibility</p:attrName>
                                        </p:attrNameLst>
                                      </p:cBhvr>
                                      <p:to>
                                        <p:strVal val="visible"/>
                                      </p:to>
                                    </p:set>
                                    <p:animEffect transition="in" filter="randombar(horizontal)">
                                      <p:cBhvr>
                                        <p:cTn id="13" dur="500"/>
                                        <p:tgtEl>
                                          <p:spTgt spid="719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randombar(horizontal)">
                                      <p:cBhvr>
                                        <p:cTn id="16" dur="500"/>
                                        <p:tgtEl>
                                          <p:spTgt spid="6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animEffect transition="in" filter="randombar(horizontal)">
                                      <p:cBhvr>
                                        <p:cTn id="27" dur="500"/>
                                        <p:tgtEl>
                                          <p:spTgt spid="719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500"/>
                                        <p:tgtEl>
                                          <p:spTgt spid="43"/>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195"/>
                                        </p:tgtEl>
                                        <p:attrNameLst>
                                          <p:attrName>style.visibility</p:attrName>
                                        </p:attrNameLst>
                                      </p:cBhvr>
                                      <p:to>
                                        <p:strVal val="visible"/>
                                      </p:to>
                                    </p:set>
                                    <p:animEffect transition="in" filter="randombar(horizontal)">
                                      <p:cBhvr>
                                        <p:cTn id="43" dur="500"/>
                                        <p:tgtEl>
                                          <p:spTgt spid="7195"/>
                                        </p:tgtEl>
                                      </p:cBhvr>
                                    </p:animEffect>
                                  </p:childTnLst>
                                </p:cTn>
                              </p:par>
                              <p:par>
                                <p:cTn id="44" presetID="14" presetClass="entr" presetSubtype="10" fill="hold" nodeType="withEffect">
                                  <p:stCondLst>
                                    <p:cond delay="0"/>
                                  </p:stCondLst>
                                  <p:childTnLst>
                                    <p:set>
                                      <p:cBhvr>
                                        <p:cTn id="45" dur="1" fill="hold">
                                          <p:stCondLst>
                                            <p:cond delay="0"/>
                                          </p:stCondLst>
                                        </p:cTn>
                                        <p:tgtEl>
                                          <p:spTgt spid="7196"/>
                                        </p:tgtEl>
                                        <p:attrNameLst>
                                          <p:attrName>style.visibility</p:attrName>
                                        </p:attrNameLst>
                                      </p:cBhvr>
                                      <p:to>
                                        <p:strVal val="visible"/>
                                      </p:to>
                                    </p:set>
                                    <p:animEffect transition="in" filter="randombar(horizontal)">
                                      <p:cBhvr>
                                        <p:cTn id="46" dur="500"/>
                                        <p:tgtEl>
                                          <p:spTgt spid="7196"/>
                                        </p:tgtEl>
                                      </p:cBhvr>
                                    </p:animEffect>
                                  </p:childTnLst>
                                </p:cTn>
                              </p:par>
                              <p:par>
                                <p:cTn id="47" presetID="14" presetClass="entr" presetSubtype="10" fill="hold" nodeType="withEffect">
                                  <p:stCondLst>
                                    <p:cond delay="0"/>
                                  </p:stCondLst>
                                  <p:childTnLst>
                                    <p:set>
                                      <p:cBhvr>
                                        <p:cTn id="48" dur="1" fill="hold">
                                          <p:stCondLst>
                                            <p:cond delay="0"/>
                                          </p:stCondLst>
                                        </p:cTn>
                                        <p:tgtEl>
                                          <p:spTgt spid="7197"/>
                                        </p:tgtEl>
                                        <p:attrNameLst>
                                          <p:attrName>style.visibility</p:attrName>
                                        </p:attrNameLst>
                                      </p:cBhvr>
                                      <p:to>
                                        <p:strVal val="visible"/>
                                      </p:to>
                                    </p:set>
                                    <p:animEffect transition="in" filter="randombar(horizontal)">
                                      <p:cBhvr>
                                        <p:cTn id="49" dur="500"/>
                                        <p:tgtEl>
                                          <p:spTgt spid="719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198"/>
                                        </p:tgtEl>
                                        <p:attrNameLst>
                                          <p:attrName>style.visibility</p:attrName>
                                        </p:attrNameLst>
                                      </p:cBhvr>
                                      <p:to>
                                        <p:strVal val="visible"/>
                                      </p:to>
                                    </p:set>
                                    <p:animEffect transition="in" filter="randombar(horizontal)">
                                      <p:cBhvr>
                                        <p:cTn id="52" dur="500"/>
                                        <p:tgtEl>
                                          <p:spTgt spid="719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randombar(horizontal)">
                                      <p:cBhvr>
                                        <p:cTn id="55" dur="500"/>
                                        <p:tgtEl>
                                          <p:spTgt spid="6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randombar(horizontal)">
                                      <p:cBhvr>
                                        <p:cTn id="58" dur="500"/>
                                        <p:tgtEl>
                                          <p:spTgt spid="4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7199">
                                            <p:txEl>
                                              <p:pRg st="0" end="0"/>
                                            </p:txEl>
                                          </p:spTgt>
                                        </p:tgtEl>
                                        <p:attrNameLst>
                                          <p:attrName>style.visibility</p:attrName>
                                        </p:attrNameLst>
                                      </p:cBhvr>
                                      <p:to>
                                        <p:strVal val="visible"/>
                                      </p:to>
                                    </p:set>
                                    <p:animEffect transition="in" filter="randombar(horizontal)">
                                      <p:cBhvr>
                                        <p:cTn id="70" dur="500"/>
                                        <p:tgtEl>
                                          <p:spTgt spid="7199">
                                            <p:txEl>
                                              <p:pRg st="0" end="0"/>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7199">
                                            <p:txEl>
                                              <p:pRg st="1" end="1"/>
                                            </p:txEl>
                                          </p:spTgt>
                                        </p:tgtEl>
                                        <p:attrNameLst>
                                          <p:attrName>style.visibility</p:attrName>
                                        </p:attrNameLst>
                                      </p:cBhvr>
                                      <p:to>
                                        <p:strVal val="visible"/>
                                      </p:to>
                                    </p:set>
                                    <p:animEffect transition="in" filter="randombar(horizontal)">
                                      <p:cBhvr>
                                        <p:cTn id="73" dur="500"/>
                                        <p:tgtEl>
                                          <p:spTgt spid="7199">
                                            <p:txEl>
                                              <p:pRg st="1" end="1"/>
                                            </p:txEl>
                                          </p:spTgt>
                                        </p:tgtEl>
                                      </p:cBhvr>
                                    </p:animEffect>
                                  </p:childTnLst>
                                </p:cTn>
                              </p:par>
                              <p:par>
                                <p:cTn id="74" presetID="14" presetClass="entr" presetSubtype="10" fill="hold" nodeType="withEffect">
                                  <p:stCondLst>
                                    <p:cond delay="0"/>
                                  </p:stCondLst>
                                  <p:childTnLst>
                                    <p:set>
                                      <p:cBhvr>
                                        <p:cTn id="75" dur="1" fill="hold">
                                          <p:stCondLst>
                                            <p:cond delay="0"/>
                                          </p:stCondLst>
                                        </p:cTn>
                                        <p:tgtEl>
                                          <p:spTgt spid="7199">
                                            <p:txEl>
                                              <p:pRg st="2" end="2"/>
                                            </p:txEl>
                                          </p:spTgt>
                                        </p:tgtEl>
                                        <p:attrNameLst>
                                          <p:attrName>style.visibility</p:attrName>
                                        </p:attrNameLst>
                                      </p:cBhvr>
                                      <p:to>
                                        <p:strVal val="visible"/>
                                      </p:to>
                                    </p:set>
                                    <p:animEffect transition="in" filter="randombar(horizontal)">
                                      <p:cBhvr>
                                        <p:cTn id="76" dur="500"/>
                                        <p:tgtEl>
                                          <p:spTgt spid="7199">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7170"/>
                                        </p:tgtEl>
                                        <p:attrNameLst>
                                          <p:attrName>style.visibility</p:attrName>
                                        </p:attrNameLst>
                                      </p:cBhvr>
                                      <p:to>
                                        <p:strVal val="visible"/>
                                      </p:to>
                                    </p:set>
                                    <p:animEffect transition="in" filter="randombar(horizontal)">
                                      <p:cBhvr>
                                        <p:cTn id="81" dur="500"/>
                                        <p:tgtEl>
                                          <p:spTgt spid="7170"/>
                                        </p:tgtEl>
                                      </p:cBhvr>
                                    </p:animEffect>
                                  </p:childTnLst>
                                </p:cTn>
                              </p:par>
                              <p:par>
                                <p:cTn id="82" presetID="14" presetClass="entr" presetSubtype="10" fill="hold" nodeType="withEffect">
                                  <p:stCondLst>
                                    <p:cond delay="0"/>
                                  </p:stCondLst>
                                  <p:childTnLst>
                                    <p:set>
                                      <p:cBhvr>
                                        <p:cTn id="83" dur="1" fill="hold">
                                          <p:stCondLst>
                                            <p:cond delay="0"/>
                                          </p:stCondLst>
                                        </p:cTn>
                                        <p:tgtEl>
                                          <p:spTgt spid="7171"/>
                                        </p:tgtEl>
                                        <p:attrNameLst>
                                          <p:attrName>style.visibility</p:attrName>
                                        </p:attrNameLst>
                                      </p:cBhvr>
                                      <p:to>
                                        <p:strVal val="visible"/>
                                      </p:to>
                                    </p:set>
                                    <p:animEffect transition="in" filter="randombar(horizontal)">
                                      <p:cBhvr>
                                        <p:cTn id="84" dur="500"/>
                                        <p:tgtEl>
                                          <p:spTgt spid="7171"/>
                                        </p:tgtEl>
                                      </p:cBhvr>
                                    </p:animEffect>
                                  </p:childTnLst>
                                </p:cTn>
                              </p:par>
                              <p:par>
                                <p:cTn id="85" presetID="14" presetClass="entr" presetSubtype="10" fill="hold" nodeType="withEffect">
                                  <p:stCondLst>
                                    <p:cond delay="0"/>
                                  </p:stCondLst>
                                  <p:childTnLst>
                                    <p:set>
                                      <p:cBhvr>
                                        <p:cTn id="86" dur="1" fill="hold">
                                          <p:stCondLst>
                                            <p:cond delay="0"/>
                                          </p:stCondLst>
                                        </p:cTn>
                                        <p:tgtEl>
                                          <p:spTgt spid="7172"/>
                                        </p:tgtEl>
                                        <p:attrNameLst>
                                          <p:attrName>style.visibility</p:attrName>
                                        </p:attrNameLst>
                                      </p:cBhvr>
                                      <p:to>
                                        <p:strVal val="visible"/>
                                      </p:to>
                                    </p:set>
                                    <p:animEffect transition="in" filter="randombar(horizontal)">
                                      <p:cBhvr>
                                        <p:cTn id="87" dur="500"/>
                                        <p:tgtEl>
                                          <p:spTgt spid="7172"/>
                                        </p:tgtEl>
                                      </p:cBhvr>
                                    </p:animEffect>
                                  </p:childTnLst>
                                </p:cTn>
                              </p:par>
                              <p:par>
                                <p:cTn id="88" presetID="14" presetClass="entr" presetSubtype="10" fill="hold" nodeType="withEffect">
                                  <p:stCondLst>
                                    <p:cond delay="0"/>
                                  </p:stCondLst>
                                  <p:childTnLst>
                                    <p:set>
                                      <p:cBhvr>
                                        <p:cTn id="89" dur="1" fill="hold">
                                          <p:stCondLst>
                                            <p:cond delay="0"/>
                                          </p:stCondLst>
                                        </p:cTn>
                                        <p:tgtEl>
                                          <p:spTgt spid="7173"/>
                                        </p:tgtEl>
                                        <p:attrNameLst>
                                          <p:attrName>style.visibility</p:attrName>
                                        </p:attrNameLst>
                                      </p:cBhvr>
                                      <p:to>
                                        <p:strVal val="visible"/>
                                      </p:to>
                                    </p:set>
                                    <p:animEffect transition="in" filter="randombar(horizontal)">
                                      <p:cBhvr>
                                        <p:cTn id="90" dur="500"/>
                                        <p:tgtEl>
                                          <p:spTgt spid="7173"/>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randombar(horizontal)">
                                      <p:cBhvr>
                                        <p:cTn id="93" dur="500"/>
                                        <p:tgtEl>
                                          <p:spTgt spid="2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7187"/>
                                        </p:tgtEl>
                                        <p:attrNameLst>
                                          <p:attrName>style.visibility</p:attrName>
                                        </p:attrNameLst>
                                      </p:cBhvr>
                                      <p:to>
                                        <p:strVal val="visible"/>
                                      </p:to>
                                    </p:set>
                                    <p:animEffect transition="in" filter="randombar(horizontal)">
                                      <p:cBhvr>
                                        <p:cTn id="96" dur="500"/>
                                        <p:tgtEl>
                                          <p:spTgt spid="7187"/>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randombar(horizontal)">
                                      <p:cBhvr>
                                        <p:cTn id="99" dur="500"/>
                                        <p:tgtEl>
                                          <p:spTgt spid="28"/>
                                        </p:tgtEl>
                                      </p:cBhvr>
                                    </p:animEffect>
                                  </p:childTnLst>
                                </p:cTn>
                              </p:par>
                              <p:par>
                                <p:cTn id="100" presetID="14" presetClass="entr" presetSubtype="10" fill="hold" nodeType="withEffect">
                                  <p:stCondLst>
                                    <p:cond delay="0"/>
                                  </p:stCondLst>
                                  <p:childTnLst>
                                    <p:set>
                                      <p:cBhvr>
                                        <p:cTn id="101" dur="1" fill="hold">
                                          <p:stCondLst>
                                            <p:cond delay="0"/>
                                          </p:stCondLst>
                                        </p:cTn>
                                        <p:tgtEl>
                                          <p:spTgt spid="7211"/>
                                        </p:tgtEl>
                                        <p:attrNameLst>
                                          <p:attrName>style.visibility</p:attrName>
                                        </p:attrNameLst>
                                      </p:cBhvr>
                                      <p:to>
                                        <p:strVal val="visible"/>
                                      </p:to>
                                    </p:set>
                                    <p:animEffect transition="in" filter="randombar(horizontal)">
                                      <p:cBhvr>
                                        <p:cTn id="102" dur="500"/>
                                        <p:tgtEl>
                                          <p:spTgt spid="721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randombar(horizontal)">
                                      <p:cBhvr>
                                        <p:cTn id="105" dur="500"/>
                                        <p:tgtEl>
                                          <p:spTgt spid="5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randombar(horizontal)">
                                      <p:cBhvr>
                                        <p:cTn id="108" dur="500"/>
                                        <p:tgtEl>
                                          <p:spTgt spid="50"/>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randombar(horizontal)">
                                      <p:cBhvr>
                                        <p:cTn id="111" dur="500"/>
                                        <p:tgtEl>
                                          <p:spTgt spid="49"/>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randombar(horizontal)">
                                      <p:cBhvr>
                                        <p:cTn id="116" dur="500"/>
                                        <p:tgtEl>
                                          <p:spTgt spid="6"/>
                                        </p:tgtEl>
                                      </p:cBhvr>
                                    </p:animEffect>
                                  </p:childTnLst>
                                </p:cTn>
                              </p:par>
                            </p:childTnLst>
                          </p:cTn>
                        </p:par>
                        <p:par>
                          <p:cTn id="117" fill="hold">
                            <p:stCondLst>
                              <p:cond delay="500"/>
                            </p:stCondLst>
                            <p:childTnLst>
                              <p:par>
                                <p:cTn id="118" presetID="14" presetClass="entr" presetSubtype="10" fill="hold" nodeType="afterEffect">
                                  <p:stCondLst>
                                    <p:cond delay="0"/>
                                  </p:stCondLst>
                                  <p:childTnLst>
                                    <p:set>
                                      <p:cBhvr>
                                        <p:cTn id="119" dur="1" fill="hold">
                                          <p:stCondLst>
                                            <p:cond delay="0"/>
                                          </p:stCondLst>
                                        </p:cTn>
                                        <p:tgtEl>
                                          <p:spTgt spid="7206"/>
                                        </p:tgtEl>
                                        <p:attrNameLst>
                                          <p:attrName>style.visibility</p:attrName>
                                        </p:attrNameLst>
                                      </p:cBhvr>
                                      <p:to>
                                        <p:strVal val="visible"/>
                                      </p:to>
                                    </p:set>
                                    <p:animEffect transition="in" filter="randombar(horizontal)">
                                      <p:cBhvr>
                                        <p:cTn id="120" dur="500"/>
                                        <p:tgtEl>
                                          <p:spTgt spid="7206"/>
                                        </p:tgtEl>
                                      </p:cBhvr>
                                    </p:animEffect>
                                  </p:childTnLst>
                                </p:cTn>
                              </p:par>
                              <p:par>
                                <p:cTn id="121" presetID="14" presetClass="entr" presetSubtype="10" fill="hold" nodeType="withEffect">
                                  <p:stCondLst>
                                    <p:cond delay="0"/>
                                  </p:stCondLst>
                                  <p:childTnLst>
                                    <p:set>
                                      <p:cBhvr>
                                        <p:cTn id="122" dur="1" fill="hold">
                                          <p:stCondLst>
                                            <p:cond delay="0"/>
                                          </p:stCondLst>
                                        </p:cTn>
                                        <p:tgtEl>
                                          <p:spTgt spid="7207"/>
                                        </p:tgtEl>
                                        <p:attrNameLst>
                                          <p:attrName>style.visibility</p:attrName>
                                        </p:attrNameLst>
                                      </p:cBhvr>
                                      <p:to>
                                        <p:strVal val="visible"/>
                                      </p:to>
                                    </p:set>
                                    <p:animEffect transition="in" filter="randombar(horizontal)">
                                      <p:cBhvr>
                                        <p:cTn id="123" dur="500"/>
                                        <p:tgtEl>
                                          <p:spTgt spid="7207"/>
                                        </p:tgtEl>
                                      </p:cBhvr>
                                    </p:animEffect>
                                  </p:childTnLst>
                                </p:cTn>
                              </p:par>
                              <p:par>
                                <p:cTn id="124" presetID="14" presetClass="entr" presetSubtype="10" fill="hold" nodeType="withEffect">
                                  <p:stCondLst>
                                    <p:cond delay="0"/>
                                  </p:stCondLst>
                                  <p:childTnLst>
                                    <p:set>
                                      <p:cBhvr>
                                        <p:cTn id="125" dur="1" fill="hold">
                                          <p:stCondLst>
                                            <p:cond delay="0"/>
                                          </p:stCondLst>
                                        </p:cTn>
                                        <p:tgtEl>
                                          <p:spTgt spid="7208"/>
                                        </p:tgtEl>
                                        <p:attrNameLst>
                                          <p:attrName>style.visibility</p:attrName>
                                        </p:attrNameLst>
                                      </p:cBhvr>
                                      <p:to>
                                        <p:strVal val="visible"/>
                                      </p:to>
                                    </p:set>
                                    <p:animEffect transition="in" filter="randombar(horizontal)">
                                      <p:cBhvr>
                                        <p:cTn id="126" dur="500"/>
                                        <p:tgtEl>
                                          <p:spTgt spid="7208"/>
                                        </p:tgtEl>
                                      </p:cBhvr>
                                    </p:animEffect>
                                  </p:childTnLst>
                                </p:cTn>
                              </p:par>
                              <p:par>
                                <p:cTn id="127" presetID="14" presetClass="entr" presetSubtype="10" fill="hold" nodeType="withEffect">
                                  <p:stCondLst>
                                    <p:cond delay="0"/>
                                  </p:stCondLst>
                                  <p:childTnLst>
                                    <p:set>
                                      <p:cBhvr>
                                        <p:cTn id="128" dur="1" fill="hold">
                                          <p:stCondLst>
                                            <p:cond delay="0"/>
                                          </p:stCondLst>
                                        </p:cTn>
                                        <p:tgtEl>
                                          <p:spTgt spid="7215"/>
                                        </p:tgtEl>
                                        <p:attrNameLst>
                                          <p:attrName>style.visibility</p:attrName>
                                        </p:attrNameLst>
                                      </p:cBhvr>
                                      <p:to>
                                        <p:strVal val="visible"/>
                                      </p:to>
                                    </p:set>
                                    <p:animEffect transition="in" filter="randombar(horizontal)">
                                      <p:cBhvr>
                                        <p:cTn id="129" dur="500"/>
                                        <p:tgtEl>
                                          <p:spTgt spid="7215"/>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randombar(horizontal)">
                                      <p:cBhvr>
                                        <p:cTn id="132" dur="500"/>
                                        <p:tgtEl>
                                          <p:spTgt spid="7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randombar(horizontal)">
                                      <p:cBhvr>
                                        <p:cTn id="135" dur="500"/>
                                        <p:tgtEl>
                                          <p:spTgt spid="52"/>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randombar(horizontal)">
                                      <p:cBhvr>
                                        <p:cTn id="138" dur="500"/>
                                        <p:tgtEl>
                                          <p:spTgt spid="51"/>
                                        </p:tgtEl>
                                      </p:cBhvr>
                                    </p:animEffect>
                                  </p:childTnLst>
                                </p:cTn>
                              </p:par>
                            </p:childTnLst>
                          </p:cTn>
                        </p:par>
                        <p:par>
                          <p:cTn id="139" fill="hold">
                            <p:stCondLst>
                              <p:cond delay="1000"/>
                            </p:stCondLst>
                            <p:childTnLst>
                              <p:par>
                                <p:cTn id="140" presetID="14" presetClass="entr" presetSubtype="10" fill="hold" nodeType="afterEffect">
                                  <p:stCondLst>
                                    <p:cond delay="0"/>
                                  </p:stCondLst>
                                  <p:childTnLst>
                                    <p:set>
                                      <p:cBhvr>
                                        <p:cTn id="14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2" dur="500"/>
                                        <p:tgtEl>
                                          <p:spTgt spid="4">
                                            <p:txEl>
                                              <p:pRg st="0" end="0"/>
                                            </p:txEl>
                                          </p:spTgt>
                                        </p:tgtEl>
                                      </p:cBhvr>
                                    </p:animEffect>
                                  </p:childTnLst>
                                </p:cTn>
                              </p:par>
                            </p:childTnLst>
                          </p:cTn>
                        </p:par>
                        <p:par>
                          <p:cTn id="143" fill="hold">
                            <p:stCondLst>
                              <p:cond delay="1500"/>
                            </p:stCondLst>
                            <p:childTnLst>
                              <p:par>
                                <p:cTn id="144" presetID="14" presetClass="entr" presetSubtype="10" fill="hold" nodeType="afterEffect">
                                  <p:stCondLst>
                                    <p:cond delay="0"/>
                                  </p:stCondLst>
                                  <p:childTnLst>
                                    <p:set>
                                      <p:cBhvr>
                                        <p:cTn id="14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187" grpId="0"/>
      <p:bldP spid="28" grpId="0"/>
      <p:bldP spid="43" grpId="0" animBg="1"/>
      <p:bldP spid="7194" grpId="0"/>
      <p:bldP spid="7198" grpId="0" animBg="1"/>
      <p:bldP spid="60" grpId="0" animBg="1"/>
      <p:bldP spid="61" grpId="0" animBg="1"/>
      <p:bldP spid="70" grpId="0" animBg="1"/>
      <p:bldP spid="53" grpId="0" animBg="1"/>
      <p:bldP spid="45" grpId="0" animBg="1"/>
      <p:bldP spid="3" grpId="0"/>
      <p:bldP spid="47" grpId="0" animBg="1"/>
      <p:bldP spid="48" grpId="0"/>
      <p:bldP spid="49" grpId="0" animBg="1"/>
      <p:bldP spid="50" grpId="0"/>
      <p:bldP spid="51" grpId="0" animBg="1"/>
      <p:bldP spid="52" grpId="0"/>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30751" y="621644"/>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TextBox 62"/>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64" name="TextBox 63"/>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3199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par>
                                <p:cTn id="22" presetID="14" presetClass="entr" presetSubtype="1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randombar(horizontal)">
                                      <p:cBhvr>
                                        <p:cTn id="24" dur="500"/>
                                        <p:tgtEl>
                                          <p:spTgt spid="5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6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56898" y="621644"/>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7199"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TextBox 62"/>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64" name="TextBox 63"/>
          <p:cNvSpPr txBox="1"/>
          <p:nvPr/>
        </p:nvSpPr>
        <p:spPr>
          <a:xfrm>
            <a:off x="1488587" y="3749513"/>
            <a:ext cx="1656223" cy="253916"/>
          </a:xfrm>
          <a:prstGeom prst="rect">
            <a:avLst/>
          </a:prstGeom>
          <a:noFill/>
        </p:spPr>
        <p:txBody>
          <a:bodyPr wrap="none" rtlCol="0">
            <a:spAutoFit/>
          </a:bodyPr>
          <a:lstStyle/>
          <a:p>
            <a:pPr lvl="0">
              <a:lnSpc>
                <a:spcPct val="100000"/>
              </a:lnSpc>
            </a:pPr>
            <a:r>
              <a:rPr lang="en-US" altLang="en-US" sz="1050" dirty="0">
                <a:solidFill>
                  <a:schemeClr val="tx1"/>
                </a:solidFill>
              </a:rPr>
              <a:t>broadcast(endorsement)</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spTree>
    <p:extLst>
      <p:ext uri="{BB962C8B-B14F-4D97-AF65-F5344CB8AC3E}">
        <p14:creationId xmlns:p14="http://schemas.microsoft.com/office/powerpoint/2010/main" val="37878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25"/>
          <p:cNvCxnSpPr>
            <a:cxnSpLocks noChangeShapeType="1"/>
          </p:cNvCxnSpPr>
          <p:nvPr/>
        </p:nvCxnSpPr>
        <p:spPr bwMode="auto">
          <a:xfrm>
            <a:off x="7590602"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1" name="Straight Connector 26"/>
          <p:cNvCxnSpPr>
            <a:cxnSpLocks noChangeShapeType="1"/>
          </p:cNvCxnSpPr>
          <p:nvPr/>
        </p:nvCxnSpPr>
        <p:spPr bwMode="auto">
          <a:xfrm>
            <a:off x="7707283"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2" name="Straight Connector 24"/>
          <p:cNvCxnSpPr>
            <a:cxnSpLocks noChangeShapeType="1"/>
          </p:cNvCxnSpPr>
          <p:nvPr/>
        </p:nvCxnSpPr>
        <p:spPr bwMode="auto">
          <a:xfrm>
            <a:off x="750487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173" name="Straight Connector 23"/>
          <p:cNvCxnSpPr>
            <a:cxnSpLocks noChangeShapeType="1"/>
          </p:cNvCxnSpPr>
          <p:nvPr/>
        </p:nvCxnSpPr>
        <p:spPr bwMode="auto">
          <a:xfrm>
            <a:off x="7409627" y="1650755"/>
            <a:ext cx="0" cy="4118372"/>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02688" y="602740"/>
            <a:ext cx="8686800" cy="388144"/>
          </a:xfrm>
        </p:spPr>
        <p:txBody>
          <a:bodyPr rtlCol="0">
            <a:normAutofit fontScale="90000"/>
          </a:bodyPr>
          <a:lstStyle/>
          <a:p>
            <a:pPr>
              <a:defRPr/>
            </a:pPr>
            <a:r>
              <a:rPr lang="en-US" dirty="0" err="1"/>
              <a:t>Hyperledger</a:t>
            </a:r>
            <a:r>
              <a:rPr lang="en-US" dirty="0"/>
              <a:t> Fabric v1 Transaction flow</a:t>
            </a:r>
          </a:p>
        </p:txBody>
      </p:sp>
      <p:sp>
        <p:nvSpPr>
          <p:cNvPr id="10" name="TextBox 9"/>
          <p:cNvSpPr txBox="1"/>
          <p:nvPr/>
        </p:nvSpPr>
        <p:spPr>
          <a:xfrm>
            <a:off x="2810248" y="5608392"/>
            <a:ext cx="748923" cy="244682"/>
          </a:xfrm>
          <a:prstGeom prst="rect">
            <a:avLst/>
          </a:prstGeom>
          <a:noFill/>
        </p:spPr>
        <p:txBody>
          <a:bodyPr wrap="none">
            <a:spAutoFit/>
          </a:bodyPr>
          <a:lstStyle/>
          <a:p>
            <a:pPr>
              <a:defRPr/>
            </a:pPr>
            <a:r>
              <a:rPr lang="en-US" sz="1100" dirty="0"/>
              <a:t>client (C)</a:t>
            </a:r>
          </a:p>
        </p:txBody>
      </p:sp>
      <p:cxnSp>
        <p:nvCxnSpPr>
          <p:cNvPr id="7177" name="Straight Connector 10"/>
          <p:cNvCxnSpPr>
            <a:cxnSpLocks noChangeShapeType="1"/>
          </p:cNvCxnSpPr>
          <p:nvPr/>
        </p:nvCxnSpPr>
        <p:spPr bwMode="auto">
          <a:xfrm>
            <a:off x="314480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7178" name="Straight Connector 12"/>
          <p:cNvCxnSpPr>
            <a:cxnSpLocks noChangeShapeType="1"/>
          </p:cNvCxnSpPr>
          <p:nvPr/>
        </p:nvCxnSpPr>
        <p:spPr bwMode="auto">
          <a:xfrm>
            <a:off x="4160412"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3703634" y="552385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(EP1)</a:t>
            </a:r>
          </a:p>
        </p:txBody>
      </p:sp>
      <p:cxnSp>
        <p:nvCxnSpPr>
          <p:cNvPr id="7180" name="Straight Connector 14"/>
          <p:cNvCxnSpPr>
            <a:cxnSpLocks noChangeShapeType="1"/>
          </p:cNvCxnSpPr>
          <p:nvPr/>
        </p:nvCxnSpPr>
        <p:spPr bwMode="auto">
          <a:xfrm>
            <a:off x="491645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4460276"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(EP2)</a:t>
            </a:r>
          </a:p>
        </p:txBody>
      </p:sp>
      <p:cxnSp>
        <p:nvCxnSpPr>
          <p:cNvPr id="7182" name="Straight Connector 16"/>
          <p:cNvCxnSpPr>
            <a:cxnSpLocks noChangeShapeType="1"/>
          </p:cNvCxnSpPr>
          <p:nvPr/>
        </p:nvCxnSpPr>
        <p:spPr bwMode="auto">
          <a:xfrm>
            <a:off x="5687983"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5231801" y="5525049"/>
            <a:ext cx="865943" cy="397032"/>
          </a:xfrm>
          <a:prstGeom prst="rect">
            <a:avLst/>
          </a:prstGeom>
          <a:noFill/>
        </p:spPr>
        <p:txBody>
          <a:bodyPr wrap="none">
            <a:spAutoFit/>
          </a:bodyPr>
          <a:lstStyle/>
          <a:p>
            <a:pPr algn="ctr">
              <a:defRPr/>
            </a:pPr>
            <a:r>
              <a:rPr lang="en-US" sz="1100" dirty="0"/>
              <a:t>endorsing</a:t>
            </a:r>
          </a:p>
          <a:p>
            <a:pPr algn="ctr">
              <a:defRPr/>
            </a:pPr>
            <a:r>
              <a:rPr lang="en-US" sz="1100" dirty="0"/>
              <a:t>peer (EP3)</a:t>
            </a:r>
          </a:p>
        </p:txBody>
      </p:sp>
      <p:sp>
        <p:nvSpPr>
          <p:cNvPr id="21" name="Rectangle 20"/>
          <p:cNvSpPr/>
          <p:nvPr/>
        </p:nvSpPr>
        <p:spPr bwMode="auto">
          <a:xfrm>
            <a:off x="7395345" y="1897215"/>
            <a:ext cx="326231" cy="362783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dirty="0">
              <a:solidFill>
                <a:srgbClr val="191919"/>
              </a:solidFill>
              <a:latin typeface="HelvNeue Light for IBM" pitchFamily="34" charset="0"/>
            </a:endParaRPr>
          </a:p>
        </p:txBody>
      </p:sp>
      <p:sp>
        <p:nvSpPr>
          <p:cNvPr id="7187" name="TextBox 21"/>
          <p:cNvSpPr txBox="1">
            <a:spLocks noChangeArrowheads="1"/>
          </p:cNvSpPr>
          <p:nvPr/>
        </p:nvSpPr>
        <p:spPr bwMode="auto">
          <a:xfrm rot="5400000">
            <a:off x="6025048" y="3710417"/>
            <a:ext cx="3117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Ordering service (consensus)</a:t>
            </a:r>
          </a:p>
        </p:txBody>
      </p:sp>
      <p:sp>
        <p:nvSpPr>
          <p:cNvPr id="28" name="TextBox 27"/>
          <p:cNvSpPr txBox="1"/>
          <p:nvPr/>
        </p:nvSpPr>
        <p:spPr>
          <a:xfrm>
            <a:off x="7204033" y="5769127"/>
            <a:ext cx="708848" cy="244682"/>
          </a:xfrm>
          <a:prstGeom prst="rect">
            <a:avLst/>
          </a:prstGeom>
          <a:noFill/>
        </p:spPr>
        <p:txBody>
          <a:bodyPr wrap="none">
            <a:spAutoFit/>
          </a:bodyPr>
          <a:lstStyle/>
          <a:p>
            <a:pPr algn="ctr">
              <a:defRPr/>
            </a:pPr>
            <a:r>
              <a:rPr lang="en-US" sz="1100" dirty="0" err="1"/>
              <a:t>orderers</a:t>
            </a:r>
            <a:endParaRPr lang="en-US" sz="1100" dirty="0"/>
          </a:p>
        </p:txBody>
      </p:sp>
      <p:cxnSp>
        <p:nvCxnSpPr>
          <p:cNvPr id="7190" name="Straight Arrow Connector 34"/>
          <p:cNvCxnSpPr>
            <a:cxnSpLocks noChangeShapeType="1"/>
          </p:cNvCxnSpPr>
          <p:nvPr/>
        </p:nvCxnSpPr>
        <p:spPr bwMode="auto">
          <a:xfrm>
            <a:off x="3136474" y="2561583"/>
            <a:ext cx="1023938" cy="904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1" name="Straight Arrow Connector 35"/>
          <p:cNvCxnSpPr>
            <a:cxnSpLocks noChangeShapeType="1"/>
          </p:cNvCxnSpPr>
          <p:nvPr/>
        </p:nvCxnSpPr>
        <p:spPr bwMode="auto">
          <a:xfrm>
            <a:off x="3129330" y="2561583"/>
            <a:ext cx="1794272" cy="24288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2" name="Straight Arrow Connector 38"/>
          <p:cNvCxnSpPr>
            <a:cxnSpLocks noChangeShapeType="1"/>
          </p:cNvCxnSpPr>
          <p:nvPr/>
        </p:nvCxnSpPr>
        <p:spPr bwMode="auto">
          <a:xfrm>
            <a:off x="3138861" y="2580639"/>
            <a:ext cx="2563415" cy="402431"/>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43" name="Right Brace 42"/>
          <p:cNvSpPr/>
          <p:nvPr/>
        </p:nvSpPr>
        <p:spPr bwMode="auto">
          <a:xfrm>
            <a:off x="5687983" y="2972349"/>
            <a:ext cx="139304" cy="570310"/>
          </a:xfrm>
          <a:prstGeom prst="rightBrace">
            <a:avLst/>
          </a:prstGeom>
          <a:noFill/>
          <a:ln w="9525" cap="flat" cmpd="sng" algn="ctr">
            <a:solidFill>
              <a:schemeClr val="tx2"/>
            </a:solidFill>
            <a:prstDash val="solid"/>
            <a:round/>
            <a:headEnd type="none" w="med" len="med"/>
            <a:tailEnd type="none" w="med" len="med"/>
          </a:ln>
          <a:effectLst/>
        </p:spPr>
        <p:txBody>
          <a:bodyPr lIns="0" tIns="0" rIns="0" bIns="0"/>
          <a:lstStyle/>
          <a:p>
            <a:pPr defTabSz="914378">
              <a:defRPr/>
            </a:pPr>
            <a:endParaRPr lang="en-US" sz="2000">
              <a:solidFill>
                <a:srgbClr val="191919"/>
              </a:solidFill>
              <a:latin typeface="HelvNeue Light for IBM" pitchFamily="34" charset="0"/>
            </a:endParaRPr>
          </a:p>
        </p:txBody>
      </p:sp>
      <p:sp>
        <p:nvSpPr>
          <p:cNvPr id="7194" name="TextBox 43"/>
          <p:cNvSpPr txBox="1">
            <a:spLocks noChangeArrowheads="1"/>
          </p:cNvSpPr>
          <p:nvPr/>
        </p:nvSpPr>
        <p:spPr bwMode="auto">
          <a:xfrm>
            <a:off x="5795237" y="3037896"/>
            <a:ext cx="154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Simulate</a:t>
            </a:r>
            <a:r>
              <a:rPr lang="en-US" altLang="en-US" sz="1200" dirty="0"/>
              <a:t> </a:t>
            </a:r>
            <a:r>
              <a:rPr lang="en-US" altLang="en-US" sz="1200" dirty="0" err="1"/>
              <a:t>tx</a:t>
            </a:r>
            <a:r>
              <a:rPr lang="en-US" altLang="en-US" sz="1200" dirty="0"/>
              <a:t> execution</a:t>
            </a:r>
          </a:p>
          <a:p>
            <a:pPr>
              <a:lnSpc>
                <a:spcPct val="100000"/>
              </a:lnSpc>
              <a:spcBef>
                <a:spcPct val="0"/>
              </a:spcBef>
              <a:buNone/>
            </a:pPr>
            <a:r>
              <a:rPr lang="en-US" altLang="en-US" sz="1200" dirty="0"/>
              <a:t>Produce r/w sets</a:t>
            </a:r>
          </a:p>
          <a:p>
            <a:pPr eaLnBrk="1" hangingPunct="1">
              <a:lnSpc>
                <a:spcPct val="100000"/>
              </a:lnSpc>
              <a:spcBef>
                <a:spcPct val="0"/>
              </a:spcBef>
              <a:buFontTx/>
              <a:buNone/>
            </a:pPr>
            <a:r>
              <a:rPr lang="en-US" altLang="en-US" sz="1200" dirty="0"/>
              <a:t>Sign TX-ENDORSED</a:t>
            </a:r>
          </a:p>
        </p:txBody>
      </p:sp>
      <p:cxnSp>
        <p:nvCxnSpPr>
          <p:cNvPr id="7195" name="Straight Arrow Connector 45"/>
          <p:cNvCxnSpPr>
            <a:cxnSpLocks noChangeShapeType="1"/>
          </p:cNvCxnSpPr>
          <p:nvPr/>
        </p:nvCxnSpPr>
        <p:spPr bwMode="auto">
          <a:xfrm flipH="1">
            <a:off x="3151957" y="3542663"/>
            <a:ext cx="2543175" cy="70247"/>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6" name="Straight Arrow Connector 46"/>
          <p:cNvCxnSpPr>
            <a:cxnSpLocks noChangeShapeType="1"/>
          </p:cNvCxnSpPr>
          <p:nvPr/>
        </p:nvCxnSpPr>
        <p:spPr bwMode="auto">
          <a:xfrm flipH="1">
            <a:off x="3138855" y="3065217"/>
            <a:ext cx="1028700" cy="1774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197" name="Straight Arrow Connector 48"/>
          <p:cNvCxnSpPr>
            <a:cxnSpLocks noChangeShapeType="1"/>
          </p:cNvCxnSpPr>
          <p:nvPr/>
        </p:nvCxnSpPr>
        <p:spPr bwMode="auto">
          <a:xfrm flipH="1">
            <a:off x="3138861" y="3102127"/>
            <a:ext cx="1777603" cy="3238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7198" name="Left Brace 51"/>
          <p:cNvSpPr>
            <a:spLocks/>
          </p:cNvSpPr>
          <p:nvPr/>
        </p:nvSpPr>
        <p:spPr bwMode="auto">
          <a:xfrm>
            <a:off x="3011458" y="3217617"/>
            <a:ext cx="133350" cy="395288"/>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0" name="Oval 59"/>
          <p:cNvSpPr/>
          <p:nvPr/>
        </p:nvSpPr>
        <p:spPr bwMode="auto">
          <a:xfrm>
            <a:off x="4481885" y="2571109"/>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61" name="Oval 60"/>
          <p:cNvSpPr/>
          <p:nvPr/>
        </p:nvSpPr>
        <p:spPr bwMode="auto">
          <a:xfrm>
            <a:off x="3911575" y="3304533"/>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70" name="Oval 69"/>
          <p:cNvSpPr/>
          <p:nvPr/>
        </p:nvSpPr>
        <p:spPr bwMode="auto">
          <a:xfrm>
            <a:off x="5151016" y="4157021"/>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cxnSp>
        <p:nvCxnSpPr>
          <p:cNvPr id="7206" name="Straight Arrow Connector 72"/>
          <p:cNvCxnSpPr>
            <a:cxnSpLocks noChangeShapeType="1"/>
          </p:cNvCxnSpPr>
          <p:nvPr/>
        </p:nvCxnSpPr>
        <p:spPr bwMode="auto">
          <a:xfrm flipH="1">
            <a:off x="5682036" y="4297515"/>
            <a:ext cx="1716881" cy="205978"/>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7" name="Straight Arrow Connector 73"/>
          <p:cNvCxnSpPr>
            <a:cxnSpLocks noChangeShapeType="1"/>
          </p:cNvCxnSpPr>
          <p:nvPr/>
        </p:nvCxnSpPr>
        <p:spPr bwMode="auto">
          <a:xfrm flipH="1">
            <a:off x="4916463" y="4310612"/>
            <a:ext cx="2466975" cy="308372"/>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08" name="Straight Arrow Connector 74"/>
          <p:cNvCxnSpPr>
            <a:cxnSpLocks noChangeShapeType="1"/>
          </p:cNvCxnSpPr>
          <p:nvPr/>
        </p:nvCxnSpPr>
        <p:spPr bwMode="auto">
          <a:xfrm flipH="1">
            <a:off x="4136604" y="4301086"/>
            <a:ext cx="3256359" cy="247650"/>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211" name="Straight Arrow Connector 34"/>
          <p:cNvCxnSpPr>
            <a:cxnSpLocks noChangeShapeType="1"/>
          </p:cNvCxnSpPr>
          <p:nvPr/>
        </p:nvCxnSpPr>
        <p:spPr bwMode="auto">
          <a:xfrm>
            <a:off x="3144808" y="3879412"/>
            <a:ext cx="4248150" cy="19188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3" name="Oval 52"/>
          <p:cNvSpPr/>
          <p:nvPr/>
        </p:nvSpPr>
        <p:spPr bwMode="auto">
          <a:xfrm>
            <a:off x="6417841" y="3811739"/>
            <a:ext cx="176213" cy="16668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cxnSp>
        <p:nvCxnSpPr>
          <p:cNvPr id="7215" name="Straight Arrow Connector 68"/>
          <p:cNvCxnSpPr>
            <a:cxnSpLocks noChangeShapeType="1"/>
          </p:cNvCxnSpPr>
          <p:nvPr/>
        </p:nvCxnSpPr>
        <p:spPr bwMode="auto">
          <a:xfrm flipH="1">
            <a:off x="3147190" y="4553504"/>
            <a:ext cx="1013222" cy="65485"/>
          </a:xfrm>
          <a:prstGeom prst="straightConnector1">
            <a:avLst/>
          </a:prstGeom>
          <a:noFill/>
          <a:ln w="9525" algn="ctr">
            <a:solidFill>
              <a:schemeClr val="tx2"/>
            </a:solidFill>
            <a:prstDash val="dash"/>
            <a:round/>
            <a:headEnd/>
            <a:tailEnd type="triangle" w="med" len="med"/>
          </a:ln>
          <a:extLst>
            <a:ext uri="{909E8E84-426E-40DD-AFC4-6F175D3DCCD1}">
              <a14:hiddenFill xmlns:a14="http://schemas.microsoft.com/office/drawing/2010/main">
                <a:noFill/>
              </a14:hiddenFill>
            </a:ext>
          </a:extLst>
        </p:spPr>
      </p:cxnSp>
      <p:sp>
        <p:nvSpPr>
          <p:cNvPr id="45" name="Oval 44"/>
          <p:cNvSpPr/>
          <p:nvPr/>
        </p:nvSpPr>
        <p:spPr bwMode="auto">
          <a:xfrm>
            <a:off x="1773593" y="1144454"/>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1</a:t>
            </a:r>
            <a:endParaRPr lang="en-US" sz="2000" dirty="0">
              <a:solidFill>
                <a:srgbClr val="191919"/>
              </a:solidFill>
              <a:latin typeface="HelvNeue Light for IBM" pitchFamily="34" charset="0"/>
            </a:endParaRPr>
          </a:p>
        </p:txBody>
      </p:sp>
      <p:sp>
        <p:nvSpPr>
          <p:cNvPr id="3" name="TextBox 2"/>
          <p:cNvSpPr txBox="1"/>
          <p:nvPr/>
        </p:nvSpPr>
        <p:spPr>
          <a:xfrm>
            <a:off x="1909753" y="1103405"/>
            <a:ext cx="4493538" cy="413959"/>
          </a:xfrm>
          <a:prstGeom prst="rect">
            <a:avLst/>
          </a:prstGeom>
          <a:noFill/>
        </p:spPr>
        <p:txBody>
          <a:bodyPr wrap="none" rtlCol="0">
            <a:spAutoFit/>
          </a:bodyPr>
          <a:lstStyle/>
          <a:p>
            <a:pPr>
              <a:lnSpc>
                <a:spcPct val="100000"/>
              </a:lnSpc>
            </a:pPr>
            <a:r>
              <a:rPr lang="en-US" altLang="en-US" sz="1100" dirty="0">
                <a:solidFill>
                  <a:schemeClr val="tx1"/>
                </a:solidFill>
              </a:rPr>
              <a:t>&lt;PROPOSE, </a:t>
            </a:r>
            <a:r>
              <a:rPr lang="en-US" altLang="en-US" sz="1100" dirty="0" err="1">
                <a:solidFill>
                  <a:schemeClr val="tx1"/>
                </a:solidFill>
              </a:rPr>
              <a:t>clientID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txPayload</a:t>
            </a:r>
            <a:r>
              <a:rPr lang="en-US" altLang="en-US" sz="1100" dirty="0">
                <a:solidFill>
                  <a:schemeClr val="tx1"/>
                </a:solidFill>
              </a:rPr>
              <a:t>, timestamp, </a:t>
            </a:r>
            <a:r>
              <a:rPr lang="en-US" altLang="en-US" sz="1100" dirty="0" err="1">
                <a:solidFill>
                  <a:schemeClr val="tx1"/>
                </a:solidFill>
              </a:rPr>
              <a:t>clientSig</a:t>
            </a:r>
            <a:r>
              <a:rPr lang="en-US" altLang="en-US" sz="1100" dirty="0">
                <a:solidFill>
                  <a:schemeClr val="tx1"/>
                </a:solidFill>
              </a:rPr>
              <a:t>&gt;</a:t>
            </a:r>
          </a:p>
          <a:p>
            <a:endParaRPr lang="en-US" sz="1100" dirty="0">
              <a:solidFill>
                <a:schemeClr val="tx1"/>
              </a:solidFill>
            </a:endParaRPr>
          </a:p>
        </p:txBody>
      </p:sp>
      <p:sp>
        <p:nvSpPr>
          <p:cNvPr id="47" name="Oval 46"/>
          <p:cNvSpPr/>
          <p:nvPr/>
        </p:nvSpPr>
        <p:spPr bwMode="auto">
          <a:xfrm>
            <a:off x="1773593" y="144793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2</a:t>
            </a:r>
            <a:endParaRPr lang="en-US" sz="2000" dirty="0">
              <a:solidFill>
                <a:srgbClr val="191919"/>
              </a:solidFill>
              <a:latin typeface="HelvNeue Light for IBM" pitchFamily="34" charset="0"/>
            </a:endParaRPr>
          </a:p>
        </p:txBody>
      </p:sp>
      <p:sp>
        <p:nvSpPr>
          <p:cNvPr id="48" name="TextBox 47"/>
          <p:cNvSpPr txBox="1"/>
          <p:nvPr/>
        </p:nvSpPr>
        <p:spPr>
          <a:xfrm>
            <a:off x="1909758" y="1406881"/>
            <a:ext cx="4177747" cy="261610"/>
          </a:xfrm>
          <a:prstGeom prst="rect">
            <a:avLst/>
          </a:prstGeom>
          <a:noFill/>
        </p:spPr>
        <p:txBody>
          <a:bodyPr wrap="none" rtlCol="0">
            <a:spAutoFit/>
          </a:bodyPr>
          <a:lstStyle/>
          <a:p>
            <a:pPr>
              <a:lnSpc>
                <a:spcPct val="100000"/>
              </a:lnSpc>
            </a:pPr>
            <a:r>
              <a:rPr lang="en-US" altLang="en-US" sz="1100" dirty="0">
                <a:solidFill>
                  <a:schemeClr val="tx1"/>
                </a:solidFill>
              </a:rPr>
              <a:t>&lt;TX-ENDORSED, </a:t>
            </a:r>
            <a:r>
              <a:rPr lang="en-US" altLang="en-US" sz="1100" dirty="0" err="1">
                <a:solidFill>
                  <a:schemeClr val="tx1"/>
                </a:solidFill>
              </a:rPr>
              <a:t>peerID</a:t>
            </a:r>
            <a:r>
              <a:rPr lang="en-US" altLang="en-US" sz="1100" dirty="0">
                <a:solidFill>
                  <a:schemeClr val="tx1"/>
                </a:solidFill>
              </a:rPr>
              <a:t>, </a:t>
            </a:r>
            <a:r>
              <a:rPr lang="en-US" altLang="en-US" sz="1100" dirty="0" err="1">
                <a:solidFill>
                  <a:schemeClr val="tx1"/>
                </a:solidFill>
              </a:rPr>
              <a:t>txID</a:t>
            </a:r>
            <a:r>
              <a:rPr lang="en-US" altLang="en-US" sz="1100" dirty="0">
                <a:solidFill>
                  <a:schemeClr val="tx1"/>
                </a:solidFill>
              </a:rPr>
              <a:t>, </a:t>
            </a:r>
            <a:r>
              <a:rPr lang="en-US" altLang="en-US" sz="1100" dirty="0" err="1">
                <a:solidFill>
                  <a:schemeClr val="tx1"/>
                </a:solidFill>
              </a:rPr>
              <a:t>chaincodeID</a:t>
            </a:r>
            <a:r>
              <a:rPr lang="en-US" altLang="en-US" sz="1100" dirty="0">
                <a:solidFill>
                  <a:schemeClr val="tx1"/>
                </a:solidFill>
              </a:rPr>
              <a:t>, </a:t>
            </a:r>
            <a:r>
              <a:rPr lang="en-US" altLang="en-US" sz="1100" dirty="0" err="1">
                <a:solidFill>
                  <a:schemeClr val="tx1"/>
                </a:solidFill>
              </a:rPr>
              <a:t>readset</a:t>
            </a:r>
            <a:r>
              <a:rPr lang="en-US" altLang="en-US" sz="1100" dirty="0">
                <a:solidFill>
                  <a:schemeClr val="tx1"/>
                </a:solidFill>
              </a:rPr>
              <a:t>, </a:t>
            </a:r>
            <a:r>
              <a:rPr lang="en-US" altLang="en-US" sz="1100" dirty="0" err="1">
                <a:solidFill>
                  <a:schemeClr val="tx1"/>
                </a:solidFill>
              </a:rPr>
              <a:t>writeset</a:t>
            </a:r>
            <a:r>
              <a:rPr lang="en-US" altLang="en-US" sz="1100" dirty="0">
                <a:solidFill>
                  <a:schemeClr val="tx1"/>
                </a:solidFill>
              </a:rPr>
              <a:t>&gt;</a:t>
            </a:r>
            <a:endParaRPr lang="en-US" sz="1100" dirty="0">
              <a:solidFill>
                <a:schemeClr val="tx1"/>
              </a:solidFill>
            </a:endParaRPr>
          </a:p>
        </p:txBody>
      </p:sp>
      <p:sp>
        <p:nvSpPr>
          <p:cNvPr id="49" name="Oval 48"/>
          <p:cNvSpPr/>
          <p:nvPr/>
        </p:nvSpPr>
        <p:spPr bwMode="auto">
          <a:xfrm>
            <a:off x="8148658" y="1137132"/>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3</a:t>
            </a:r>
            <a:endParaRPr lang="en-US" sz="2000" dirty="0">
              <a:solidFill>
                <a:srgbClr val="191919"/>
              </a:solidFill>
              <a:latin typeface="HelvNeue Light for IBM" pitchFamily="34" charset="0"/>
            </a:endParaRPr>
          </a:p>
        </p:txBody>
      </p:sp>
      <p:sp>
        <p:nvSpPr>
          <p:cNvPr id="50" name="TextBox 49"/>
          <p:cNvSpPr txBox="1"/>
          <p:nvPr/>
        </p:nvSpPr>
        <p:spPr>
          <a:xfrm>
            <a:off x="8284818" y="1096078"/>
            <a:ext cx="1465466" cy="261610"/>
          </a:xfrm>
          <a:prstGeom prst="rect">
            <a:avLst/>
          </a:prstGeom>
          <a:noFill/>
        </p:spPr>
        <p:txBody>
          <a:bodyPr wrap="none" rtlCol="0">
            <a:spAutoFit/>
          </a:bodyPr>
          <a:lstStyle/>
          <a:p>
            <a:pPr>
              <a:lnSpc>
                <a:spcPct val="100000"/>
              </a:lnSpc>
            </a:pPr>
            <a:r>
              <a:rPr lang="en-US" altLang="en-US" sz="1100" dirty="0">
                <a:solidFill>
                  <a:schemeClr val="tx1"/>
                </a:solidFill>
              </a:rPr>
              <a:t>BROADCAST(blob)</a:t>
            </a:r>
            <a:endParaRPr lang="en-US" sz="1100" dirty="0">
              <a:solidFill>
                <a:schemeClr val="tx1"/>
              </a:solidFill>
            </a:endParaRPr>
          </a:p>
        </p:txBody>
      </p:sp>
      <p:sp>
        <p:nvSpPr>
          <p:cNvPr id="51" name="Oval 50"/>
          <p:cNvSpPr/>
          <p:nvPr/>
        </p:nvSpPr>
        <p:spPr bwMode="auto">
          <a:xfrm>
            <a:off x="8154201" y="1425405"/>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52" name="TextBox 51"/>
          <p:cNvSpPr txBox="1"/>
          <p:nvPr/>
        </p:nvSpPr>
        <p:spPr>
          <a:xfrm>
            <a:off x="8290361" y="1384351"/>
            <a:ext cx="2294218" cy="261610"/>
          </a:xfrm>
          <a:prstGeom prst="rect">
            <a:avLst/>
          </a:prstGeom>
          <a:noFill/>
        </p:spPr>
        <p:txBody>
          <a:bodyPr wrap="none" rtlCol="0">
            <a:spAutoFit/>
          </a:bodyPr>
          <a:lstStyle/>
          <a:p>
            <a:pPr>
              <a:lnSpc>
                <a:spcPct val="100000"/>
              </a:lnSpc>
            </a:pPr>
            <a:r>
              <a:rPr lang="en-US" altLang="en-US" sz="1100" dirty="0">
                <a:solidFill>
                  <a:schemeClr val="tx1"/>
                </a:solidFill>
              </a:rPr>
              <a:t>DELIVER(</a:t>
            </a:r>
            <a:r>
              <a:rPr lang="en-US" altLang="en-US" sz="1100" dirty="0" err="1">
                <a:solidFill>
                  <a:schemeClr val="tx1"/>
                </a:solidFill>
              </a:rPr>
              <a:t>seqno,prevhash,block</a:t>
            </a:r>
            <a:r>
              <a:rPr lang="en-US" altLang="en-US" sz="1100" dirty="0">
                <a:solidFill>
                  <a:schemeClr val="tx1"/>
                </a:solidFill>
              </a:rPr>
              <a:t>)</a:t>
            </a:r>
            <a:endParaRPr lang="en-US" sz="1100" dirty="0">
              <a:solidFill>
                <a:schemeClr val="tx1"/>
              </a:solidFill>
            </a:endParaRPr>
          </a:p>
        </p:txBody>
      </p:sp>
      <p:cxnSp>
        <p:nvCxnSpPr>
          <p:cNvPr id="54" name="Straight Connector 16"/>
          <p:cNvCxnSpPr>
            <a:cxnSpLocks noChangeShapeType="1"/>
          </p:cNvCxnSpPr>
          <p:nvPr/>
        </p:nvCxnSpPr>
        <p:spPr bwMode="auto">
          <a:xfrm>
            <a:off x="9043698"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8541026"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(CP4)</a:t>
            </a:r>
          </a:p>
        </p:txBody>
      </p:sp>
      <p:cxnSp>
        <p:nvCxnSpPr>
          <p:cNvPr id="56" name="Straight Connector 16"/>
          <p:cNvCxnSpPr>
            <a:cxnSpLocks noChangeShapeType="1"/>
          </p:cNvCxnSpPr>
          <p:nvPr/>
        </p:nvCxnSpPr>
        <p:spPr bwMode="auto">
          <a:xfrm>
            <a:off x="10045356" y="1941273"/>
            <a:ext cx="0" cy="3583781"/>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9542684" y="5525049"/>
            <a:ext cx="958916" cy="397032"/>
          </a:xfrm>
          <a:prstGeom prst="rect">
            <a:avLst/>
          </a:prstGeom>
          <a:noFill/>
        </p:spPr>
        <p:txBody>
          <a:bodyPr wrap="none">
            <a:spAutoFit/>
          </a:bodyPr>
          <a:lstStyle/>
          <a:p>
            <a:pPr algn="ctr">
              <a:defRPr/>
            </a:pPr>
            <a:r>
              <a:rPr lang="en-US" sz="1100" dirty="0"/>
              <a:t>(committing)</a:t>
            </a:r>
          </a:p>
          <a:p>
            <a:pPr algn="ctr">
              <a:defRPr/>
            </a:pPr>
            <a:r>
              <a:rPr lang="en-US" sz="1100" dirty="0"/>
              <a:t>peer (CP5)</a:t>
            </a:r>
          </a:p>
        </p:txBody>
      </p:sp>
      <p:cxnSp>
        <p:nvCxnSpPr>
          <p:cNvPr id="58" name="Straight Arrow Connector 74"/>
          <p:cNvCxnSpPr>
            <a:cxnSpLocks noChangeShapeType="1"/>
          </p:cNvCxnSpPr>
          <p:nvPr/>
        </p:nvCxnSpPr>
        <p:spPr bwMode="auto">
          <a:xfrm>
            <a:off x="7707284" y="4252272"/>
            <a:ext cx="1336414" cy="335756"/>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9" name="Straight Arrow Connector 74"/>
          <p:cNvCxnSpPr>
            <a:cxnSpLocks noChangeShapeType="1"/>
          </p:cNvCxnSpPr>
          <p:nvPr/>
        </p:nvCxnSpPr>
        <p:spPr bwMode="auto">
          <a:xfrm>
            <a:off x="7719197" y="4259519"/>
            <a:ext cx="2326163" cy="678604"/>
          </a:xfrm>
          <a:prstGeom prst="straightConnector1">
            <a:avLst/>
          </a:prstGeom>
          <a:noFill/>
          <a:ln w="9525"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2" name="Oval 61"/>
          <p:cNvSpPr/>
          <p:nvPr/>
        </p:nvSpPr>
        <p:spPr bwMode="auto">
          <a:xfrm>
            <a:off x="8382372" y="4240960"/>
            <a:ext cx="176213" cy="167878"/>
          </a:xfrm>
          <a:prstGeom prst="ellipse">
            <a:avLst/>
          </a:prstGeom>
          <a:noFill/>
          <a:ln w="9525" cap="flat" cmpd="sng" algn="ctr">
            <a:solidFill>
              <a:schemeClr val="tx2"/>
            </a:solidFill>
            <a:prstDash val="solid"/>
            <a:round/>
            <a:headEnd type="none" w="med" len="med"/>
            <a:tailEnd type="none" w="med" len="med"/>
          </a:ln>
          <a:effectLst/>
        </p:spPr>
        <p:txBody>
          <a:bodyPr lIns="0" tIns="0" rIns="0" bIns="0"/>
          <a:lstStyle/>
          <a:p>
            <a:pPr algn="ctr" defTabSz="914378">
              <a:defRPr/>
            </a:pPr>
            <a:r>
              <a:rPr lang="en-US" sz="1100" dirty="0"/>
              <a:t>4</a:t>
            </a:r>
            <a:endParaRPr lang="en-US" sz="2000" dirty="0">
              <a:solidFill>
                <a:srgbClr val="191919"/>
              </a:solidFill>
              <a:latin typeface="HelvNeue Light for IBM" pitchFamily="34" charset="0"/>
            </a:endParaRPr>
          </a:p>
        </p:txBody>
      </p:sp>
      <p:sp>
        <p:nvSpPr>
          <p:cNvPr id="63" name="Left Brace 51"/>
          <p:cNvSpPr>
            <a:spLocks/>
          </p:cNvSpPr>
          <p:nvPr/>
        </p:nvSpPr>
        <p:spPr bwMode="auto">
          <a:xfrm flipH="1">
            <a:off x="5675865" y="4550310"/>
            <a:ext cx="151422" cy="605452"/>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4" name="TextBox 43"/>
          <p:cNvSpPr txBox="1">
            <a:spLocks noChangeArrowheads="1"/>
          </p:cNvSpPr>
          <p:nvPr/>
        </p:nvSpPr>
        <p:spPr bwMode="auto">
          <a:xfrm>
            <a:off x="5824116" y="4532195"/>
            <a:ext cx="16828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t>Validate(endorsement, </a:t>
            </a:r>
          </a:p>
          <a:p>
            <a:pPr eaLnBrk="1" hangingPunct="1">
              <a:lnSpc>
                <a:spcPct val="100000"/>
              </a:lnSpc>
              <a:spcBef>
                <a:spcPct val="0"/>
              </a:spcBef>
              <a:buFontTx/>
              <a:buNone/>
            </a:pPr>
            <a:r>
              <a:rPr lang="en-US" altLang="en-US" sz="1200" b="1" dirty="0"/>
              <a:t>                End. Policy)</a:t>
            </a:r>
          </a:p>
          <a:p>
            <a:pPr>
              <a:lnSpc>
                <a:spcPct val="100000"/>
              </a:lnSpc>
              <a:spcBef>
                <a:spcPct val="0"/>
              </a:spcBef>
              <a:buNone/>
            </a:pPr>
            <a:r>
              <a:rPr lang="en-US" altLang="en-US" sz="1200" b="1" dirty="0"/>
              <a:t>Validate(</a:t>
            </a:r>
            <a:r>
              <a:rPr lang="en-US" altLang="en-US" sz="1200" b="1" dirty="0" err="1"/>
              <a:t>readset</a:t>
            </a:r>
            <a:r>
              <a:rPr lang="en-US" altLang="en-US" sz="1200" b="1" dirty="0"/>
              <a:t> </a:t>
            </a:r>
            <a:r>
              <a:rPr lang="en-US" altLang="en-US" sz="1200" b="1" dirty="0" err="1"/>
              <a:t>vers</a:t>
            </a:r>
            <a:r>
              <a:rPr lang="en-US" altLang="en-US" sz="1200" b="1" dirty="0"/>
              <a:t>)</a:t>
            </a:r>
          </a:p>
          <a:p>
            <a:pPr>
              <a:lnSpc>
                <a:spcPct val="100000"/>
              </a:lnSpc>
              <a:spcBef>
                <a:spcPct val="0"/>
              </a:spcBef>
              <a:buNone/>
            </a:pPr>
            <a:r>
              <a:rPr lang="en-US" altLang="en-US" sz="1200" b="1" dirty="0"/>
              <a:t>Commit </a:t>
            </a:r>
            <a:r>
              <a:rPr lang="en-US" altLang="en-US" sz="1200" b="1" dirty="0" err="1"/>
              <a:t>tx</a:t>
            </a:r>
            <a:endParaRPr lang="en-US" altLang="en-US" sz="1200" b="1" dirty="0"/>
          </a:p>
          <a:p>
            <a:pPr eaLnBrk="1" hangingPunct="1">
              <a:lnSpc>
                <a:spcPct val="100000"/>
              </a:lnSpc>
              <a:spcBef>
                <a:spcPct val="0"/>
              </a:spcBef>
              <a:buFontTx/>
              <a:buNone/>
            </a:pPr>
            <a:endParaRPr lang="en-US" altLang="en-US" sz="1200" b="1" dirty="0"/>
          </a:p>
        </p:txBody>
      </p:sp>
      <p:sp>
        <p:nvSpPr>
          <p:cNvPr id="65" name="Left Brace 51"/>
          <p:cNvSpPr>
            <a:spLocks/>
          </p:cNvSpPr>
          <p:nvPr/>
        </p:nvSpPr>
        <p:spPr bwMode="auto">
          <a:xfrm>
            <a:off x="8861381" y="4705948"/>
            <a:ext cx="189795" cy="637872"/>
          </a:xfrm>
          <a:prstGeom prst="leftBrace">
            <a:avLst>
              <a:gd name="adj1" fmla="val 8316"/>
              <a:gd name="adj2" fmla="val 50000"/>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191919"/>
              </a:solidFill>
              <a:latin typeface="HelvNeue Light for IBM"/>
            </a:endParaRPr>
          </a:p>
        </p:txBody>
      </p:sp>
      <p:sp>
        <p:nvSpPr>
          <p:cNvPr id="66" name="TextBox 43"/>
          <p:cNvSpPr txBox="1">
            <a:spLocks noChangeArrowheads="1"/>
          </p:cNvSpPr>
          <p:nvPr/>
        </p:nvSpPr>
        <p:spPr bwMode="auto">
          <a:xfrm>
            <a:off x="7665086" y="4697493"/>
            <a:ext cx="132440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b="1" dirty="0"/>
              <a:t>Validate(endorsement, </a:t>
            </a:r>
          </a:p>
          <a:p>
            <a:pPr eaLnBrk="1" hangingPunct="1">
              <a:lnSpc>
                <a:spcPct val="100000"/>
              </a:lnSpc>
              <a:spcBef>
                <a:spcPct val="0"/>
              </a:spcBef>
              <a:buFontTx/>
              <a:buNone/>
            </a:pPr>
            <a:r>
              <a:rPr lang="en-US" altLang="en-US" sz="900" b="1" dirty="0"/>
              <a:t>                 End. Policy)</a:t>
            </a:r>
          </a:p>
          <a:p>
            <a:pPr>
              <a:lnSpc>
                <a:spcPct val="100000"/>
              </a:lnSpc>
              <a:spcBef>
                <a:spcPct val="0"/>
              </a:spcBef>
              <a:buNone/>
            </a:pPr>
            <a:r>
              <a:rPr lang="en-US" altLang="en-US" sz="900" b="1" dirty="0"/>
              <a:t>Validate(</a:t>
            </a:r>
            <a:r>
              <a:rPr lang="en-US" altLang="en-US" sz="900" b="1" dirty="0" err="1"/>
              <a:t>readset</a:t>
            </a:r>
            <a:r>
              <a:rPr lang="en-US" altLang="en-US" sz="900" b="1" dirty="0"/>
              <a:t> </a:t>
            </a:r>
            <a:r>
              <a:rPr lang="en-US" altLang="en-US" sz="900" b="1" dirty="0" err="1"/>
              <a:t>vers</a:t>
            </a:r>
            <a:r>
              <a:rPr lang="en-US" altLang="en-US" sz="900" b="1" dirty="0"/>
              <a:t>)</a:t>
            </a:r>
          </a:p>
          <a:p>
            <a:pPr>
              <a:lnSpc>
                <a:spcPct val="100000"/>
              </a:lnSpc>
              <a:spcBef>
                <a:spcPct val="0"/>
              </a:spcBef>
              <a:buNone/>
            </a:pPr>
            <a:r>
              <a:rPr lang="en-US" altLang="en-US" sz="900" b="1" dirty="0"/>
              <a:t>Commit </a:t>
            </a:r>
            <a:r>
              <a:rPr lang="en-US" altLang="en-US" sz="900" b="1" dirty="0" err="1"/>
              <a:t>tx</a:t>
            </a:r>
            <a:endParaRPr lang="en-US" altLang="en-US" sz="900" b="1" dirty="0"/>
          </a:p>
          <a:p>
            <a:pPr eaLnBrk="1" hangingPunct="1">
              <a:lnSpc>
                <a:spcPct val="100000"/>
              </a:lnSpc>
              <a:spcBef>
                <a:spcPct val="0"/>
              </a:spcBef>
              <a:buFontTx/>
              <a:buNone/>
            </a:pPr>
            <a:endParaRPr lang="en-US" altLang="en-US" sz="900" b="1" dirty="0"/>
          </a:p>
        </p:txBody>
      </p:sp>
      <p:sp>
        <p:nvSpPr>
          <p:cNvPr id="67" name="TextBox 66"/>
          <p:cNvSpPr txBox="1"/>
          <p:nvPr/>
        </p:nvSpPr>
        <p:spPr>
          <a:xfrm>
            <a:off x="8050299" y="630301"/>
            <a:ext cx="1934504" cy="480131"/>
          </a:xfrm>
          <a:prstGeom prst="rect">
            <a:avLst/>
          </a:prstGeom>
          <a:noFill/>
        </p:spPr>
        <p:txBody>
          <a:bodyPr wrap="none" rtlCol="0">
            <a:spAutoFit/>
          </a:bodyPr>
          <a:lstStyle/>
          <a:p>
            <a:pPr algn="ctr"/>
            <a:r>
              <a:rPr lang="en-US" sz="1400" u="sng" dirty="0">
                <a:solidFill>
                  <a:schemeClr val="tx1"/>
                </a:solidFill>
              </a:rPr>
              <a:t>Total order semantics </a:t>
            </a:r>
          </a:p>
          <a:p>
            <a:pPr algn="ctr"/>
            <a:r>
              <a:rPr lang="en-US" sz="1400" u="sng" dirty="0">
                <a:solidFill>
                  <a:schemeClr val="tx1"/>
                </a:solidFill>
              </a:rPr>
              <a:t>(ordering service)</a:t>
            </a:r>
          </a:p>
        </p:txBody>
      </p:sp>
      <p:sp>
        <p:nvSpPr>
          <p:cNvPr id="5" name="TextBox 4"/>
          <p:cNvSpPr txBox="1"/>
          <p:nvPr/>
        </p:nvSpPr>
        <p:spPr>
          <a:xfrm>
            <a:off x="1498115" y="3663978"/>
            <a:ext cx="1543896" cy="738664"/>
          </a:xfrm>
          <a:prstGeom prst="rect">
            <a:avLst/>
          </a:prstGeom>
          <a:noFill/>
        </p:spPr>
        <p:txBody>
          <a:bodyPr wrap="square" rtlCol="0">
            <a:spAutoFit/>
          </a:bodyPr>
          <a:lstStyle/>
          <a:p>
            <a:pPr lvl="0" algn="ctr">
              <a:lnSpc>
                <a:spcPct val="100000"/>
              </a:lnSpc>
            </a:pPr>
            <a:r>
              <a:rPr lang="en-US" altLang="en-US" sz="1050" b="1" dirty="0">
                <a:solidFill>
                  <a:schemeClr val="tx1"/>
                </a:solidFill>
              </a:rPr>
              <a:t>Sufficiently enough to satisfy </a:t>
            </a:r>
          </a:p>
          <a:p>
            <a:pPr lvl="0" algn="ctr">
              <a:lnSpc>
                <a:spcPct val="100000"/>
              </a:lnSpc>
            </a:pPr>
            <a:r>
              <a:rPr lang="en-US" altLang="en-US" sz="1050" b="1" dirty="0">
                <a:solidFill>
                  <a:schemeClr val="tx1"/>
                </a:solidFill>
              </a:rPr>
              <a:t>Endorsement </a:t>
            </a:r>
          </a:p>
          <a:p>
            <a:pPr lvl="0" algn="ctr">
              <a:lnSpc>
                <a:spcPct val="100000"/>
              </a:lnSpc>
            </a:pPr>
            <a:r>
              <a:rPr lang="en-US" altLang="en-US" sz="1050" b="1" dirty="0">
                <a:solidFill>
                  <a:schemeClr val="tx1"/>
                </a:solidFill>
              </a:rPr>
              <a:t>Policy (EP)</a:t>
            </a:r>
          </a:p>
        </p:txBody>
      </p:sp>
      <p:sp>
        <p:nvSpPr>
          <p:cNvPr id="68" name="TextBox 52"/>
          <p:cNvSpPr txBox="1">
            <a:spLocks noChangeArrowheads="1"/>
          </p:cNvSpPr>
          <p:nvPr/>
        </p:nvSpPr>
        <p:spPr bwMode="auto">
          <a:xfrm>
            <a:off x="1562585" y="3100869"/>
            <a:ext cx="14671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1200" dirty="0"/>
              <a:t>Collect </a:t>
            </a:r>
            <a:r>
              <a:rPr lang="en-US" altLang="en-US" sz="1200" i="1" dirty="0"/>
              <a:t>endorsement</a:t>
            </a:r>
          </a:p>
          <a:p>
            <a:pPr algn="ctr" eaLnBrk="1" hangingPunct="1">
              <a:lnSpc>
                <a:spcPct val="100000"/>
              </a:lnSpc>
              <a:spcBef>
                <a:spcPct val="0"/>
              </a:spcBef>
              <a:buFontTx/>
              <a:buNone/>
            </a:pPr>
            <a:r>
              <a:rPr lang="en-US" altLang="en-US" sz="1050" dirty="0"/>
              <a:t> (“sufficient” no. of </a:t>
            </a:r>
          </a:p>
          <a:p>
            <a:pPr algn="ctr" eaLnBrk="1" hangingPunct="1">
              <a:lnSpc>
                <a:spcPct val="100000"/>
              </a:lnSpc>
              <a:spcBef>
                <a:spcPct val="0"/>
              </a:spcBef>
              <a:buFontTx/>
              <a:buNone/>
            </a:pPr>
            <a:r>
              <a:rPr lang="en-US" altLang="en-US" sz="1050" dirty="0"/>
              <a:t>TX-ENDORSED </a:t>
            </a:r>
            <a:r>
              <a:rPr lang="en-US" altLang="en-US" sz="1050" dirty="0" err="1"/>
              <a:t>Msgs</a:t>
            </a:r>
            <a:r>
              <a:rPr lang="en-US" altLang="en-US" sz="1050" dirty="0"/>
              <a:t>)</a:t>
            </a:r>
            <a:endParaRPr lang="en-US" altLang="en-US" sz="1050" i="1" dirty="0"/>
          </a:p>
        </p:txBody>
      </p:sp>
      <p:sp>
        <p:nvSpPr>
          <p:cNvPr id="4" name="TextBox 3"/>
          <p:cNvSpPr txBox="1"/>
          <p:nvPr/>
        </p:nvSpPr>
        <p:spPr>
          <a:xfrm>
            <a:off x="6086267" y="5327318"/>
            <a:ext cx="923651" cy="535531"/>
          </a:xfrm>
          <a:prstGeom prst="rect">
            <a:avLst/>
          </a:prstGeom>
          <a:noFill/>
        </p:spPr>
        <p:txBody>
          <a:bodyPr wrap="none" rtlCol="0">
            <a:spAutoFit/>
          </a:bodyPr>
          <a:lstStyle/>
          <a:p>
            <a:pPr algn="ctr"/>
            <a:r>
              <a:rPr lang="en-US" sz="1600" dirty="0">
                <a:solidFill>
                  <a:schemeClr val="tx1"/>
                </a:solidFill>
              </a:rPr>
              <a:t>local FS</a:t>
            </a:r>
          </a:p>
          <a:p>
            <a:pPr algn="ctr"/>
            <a:r>
              <a:rPr lang="en-US" sz="1600" dirty="0">
                <a:solidFill>
                  <a:schemeClr val="tx1"/>
                </a:solidFill>
              </a:rPr>
              <a:t>+</a:t>
            </a: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665" y="2349591"/>
            <a:ext cx="747775" cy="747775"/>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63" y="2325651"/>
            <a:ext cx="666741" cy="666741"/>
          </a:xfrm>
          <a:prstGeom prst="rect">
            <a:avLst/>
          </a:prstGeom>
        </p:spPr>
      </p:pic>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7105" y="5769128"/>
            <a:ext cx="666741" cy="666741"/>
          </a:xfrm>
          <a:prstGeom prst="rect">
            <a:avLst/>
          </a:prstGeom>
        </p:spPr>
      </p:pic>
      <p:pic>
        <p:nvPicPr>
          <p:cNvPr id="76" name="Picture 75"/>
          <p:cNvPicPr>
            <a:picLocks noChangeAspect="1"/>
          </p:cNvPicPr>
          <p:nvPr/>
        </p:nvPicPr>
        <p:blipFill>
          <a:blip r:embed="rId5"/>
          <a:stretch>
            <a:fillRect/>
          </a:stretch>
        </p:blipFill>
        <p:spPr>
          <a:xfrm>
            <a:off x="5497856" y="2601952"/>
            <a:ext cx="1424724" cy="976779"/>
          </a:xfrm>
          <a:prstGeom prst="rect">
            <a:avLst/>
          </a:prstGeom>
        </p:spPr>
      </p:pic>
      <p:pic>
        <p:nvPicPr>
          <p:cNvPr id="77" name="Picture 76"/>
          <p:cNvPicPr>
            <a:picLocks noChangeAspect="1"/>
          </p:cNvPicPr>
          <p:nvPr/>
        </p:nvPicPr>
        <p:blipFill>
          <a:blip r:embed="rId6"/>
          <a:stretch>
            <a:fillRect/>
          </a:stretch>
        </p:blipFill>
        <p:spPr>
          <a:xfrm>
            <a:off x="6810531" y="3617384"/>
            <a:ext cx="1404843" cy="966683"/>
          </a:xfrm>
          <a:prstGeom prst="rect">
            <a:avLst/>
          </a:prstGeom>
        </p:spPr>
      </p:pic>
      <p:pic>
        <p:nvPicPr>
          <p:cNvPr id="78" name="Picture 77"/>
          <p:cNvPicPr>
            <a:picLocks noChangeAspect="1"/>
          </p:cNvPicPr>
          <p:nvPr/>
        </p:nvPicPr>
        <p:blipFill>
          <a:blip r:embed="rId7"/>
          <a:stretch>
            <a:fillRect/>
          </a:stretch>
        </p:blipFill>
        <p:spPr>
          <a:xfrm>
            <a:off x="7976747" y="4597432"/>
            <a:ext cx="1456369" cy="989871"/>
          </a:xfrm>
          <a:prstGeom prst="rect">
            <a:avLst/>
          </a:prstGeom>
        </p:spPr>
      </p:pic>
    </p:spTree>
    <p:extLst>
      <p:ext uri="{BB962C8B-B14F-4D97-AF65-F5344CB8AC3E}">
        <p14:creationId xmlns:p14="http://schemas.microsoft.com/office/powerpoint/2010/main" val="22059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randombar(horizontal)">
                                      <p:cBhvr>
                                        <p:cTn id="12" dur="500"/>
                                        <p:tgtEl>
                                          <p:spTgt spid="63"/>
                                        </p:tgtEl>
                                      </p:cBhvr>
                                    </p:animEffect>
                                  </p:childTnLst>
                                </p:cTn>
                              </p:par>
                              <p:par>
                                <p:cTn id="13" presetID="14" presetClass="entr" presetSubtype="10" fill="hold" nodeType="with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animEffect transition="in" filter="randombar(horizontal)">
                                      <p:cBhvr>
                                        <p:cTn id="15" dur="500"/>
                                        <p:tgtEl>
                                          <p:spTgt spid="64">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4">
                                            <p:txEl>
                                              <p:pRg st="1" end="1"/>
                                            </p:txEl>
                                          </p:spTgt>
                                        </p:tgtEl>
                                        <p:attrNameLst>
                                          <p:attrName>style.visibility</p:attrName>
                                        </p:attrNameLst>
                                      </p:cBhvr>
                                      <p:to>
                                        <p:strVal val="visible"/>
                                      </p:to>
                                    </p:set>
                                    <p:animEffect transition="in" filter="randombar(horizontal)">
                                      <p:cBhvr>
                                        <p:cTn id="18" dur="500"/>
                                        <p:tgtEl>
                                          <p:spTgt spid="64">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randombar(horizontal)">
                                      <p:cBhvr>
                                        <p:cTn id="21" dur="500"/>
                                        <p:tgtEl>
                                          <p:spTgt spid="64">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4">
                                            <p:txEl>
                                              <p:pRg st="3" end="3"/>
                                            </p:txEl>
                                          </p:spTgt>
                                        </p:tgtEl>
                                        <p:attrNameLst>
                                          <p:attrName>style.visibility</p:attrName>
                                        </p:attrNameLst>
                                      </p:cBhvr>
                                      <p:to>
                                        <p:strVal val="visible"/>
                                      </p:to>
                                    </p:set>
                                    <p:animEffect transition="in" filter="randombar(horizontal)">
                                      <p:cBhvr>
                                        <p:cTn id="24" dur="500"/>
                                        <p:tgtEl>
                                          <p:spTgt spid="64">
                                            <p:txEl>
                                              <p:pRg st="3" end="3"/>
                                            </p:txEl>
                                          </p:spTgt>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randombar(horizontal)">
                                      <p:cBhvr>
                                        <p:cTn id="28" dur="500"/>
                                        <p:tgtEl>
                                          <p:spTgt spid="65"/>
                                        </p:tgtEl>
                                      </p:cBhvr>
                                    </p:animEffect>
                                  </p:childTnLst>
                                </p:cTn>
                              </p:par>
                              <p:par>
                                <p:cTn id="29" presetID="14" presetClass="entr" presetSubtype="10" fill="hold" nodeType="withEffect">
                                  <p:stCondLst>
                                    <p:cond delay="0"/>
                                  </p:stCondLst>
                                  <p:childTnLst>
                                    <p:set>
                                      <p:cBhvr>
                                        <p:cTn id="30"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31" dur="500"/>
                                        <p:tgtEl>
                                          <p:spTgt spid="66">
                                            <p:txEl>
                                              <p:pRg st="0" end="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xEl>
                                              <p:pRg st="1" end="1"/>
                                            </p:txEl>
                                          </p:spTgt>
                                        </p:tgtEl>
                                        <p:attrNameLst>
                                          <p:attrName>style.visibility</p:attrName>
                                        </p:attrNameLst>
                                      </p:cBhvr>
                                      <p:to>
                                        <p:strVal val="visible"/>
                                      </p:to>
                                    </p:set>
                                    <p:animEffect transition="in" filter="randombar(horizontal)">
                                      <p:cBhvr>
                                        <p:cTn id="34" dur="500"/>
                                        <p:tgtEl>
                                          <p:spTgt spid="66">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6">
                                            <p:txEl>
                                              <p:pRg st="2" end="2"/>
                                            </p:txEl>
                                          </p:spTgt>
                                        </p:tgtEl>
                                        <p:attrNameLst>
                                          <p:attrName>style.visibility</p:attrName>
                                        </p:attrNameLst>
                                      </p:cBhvr>
                                      <p:to>
                                        <p:strVal val="visible"/>
                                      </p:to>
                                    </p:set>
                                    <p:animEffect transition="in" filter="randombar(horizontal)">
                                      <p:cBhvr>
                                        <p:cTn id="37" dur="500"/>
                                        <p:tgtEl>
                                          <p:spTgt spid="66">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xEl>
                                              <p:pRg st="3" end="3"/>
                                            </p:txEl>
                                          </p:spTgt>
                                        </p:tgtEl>
                                        <p:attrNameLst>
                                          <p:attrName>style.visibility</p:attrName>
                                        </p:attrNameLst>
                                      </p:cBhvr>
                                      <p:to>
                                        <p:strVal val="visible"/>
                                      </p:to>
                                    </p:set>
                                    <p:animEffect transition="in" filter="randombar(horizontal)">
                                      <p:cBhvr>
                                        <p:cTn id="40" dur="500"/>
                                        <p:tgtEl>
                                          <p:spTgt spid="66">
                                            <p:txEl>
                                              <p:pRg st="3" end="3"/>
                                            </p:txEl>
                                          </p:spTgt>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randombar(horizontal)">
                                      <p:cBhvr>
                                        <p:cTn id="44" dur="500"/>
                                        <p:tgtEl>
                                          <p:spTgt spid="7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randombar(horizontal)">
                                      <p:cBhvr>
                                        <p:cTn id="52" dur="500"/>
                                        <p:tgtEl>
                                          <p:spTgt spid="76"/>
                                        </p:tgtEl>
                                      </p:cBhvr>
                                    </p:animEffect>
                                  </p:childTnLst>
                                </p:cTn>
                              </p:par>
                            </p:childTnLst>
                          </p:cTn>
                        </p:par>
                        <p:par>
                          <p:cTn id="53" fill="hold">
                            <p:stCondLst>
                              <p:cond delay="500"/>
                            </p:stCondLst>
                            <p:childTnLst>
                              <p:par>
                                <p:cTn id="54" presetID="14" presetClass="entr" presetSubtype="1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par>
                          <p:cTn id="57" fill="hold">
                            <p:stCondLst>
                              <p:cond delay="1000"/>
                            </p:stCondLst>
                            <p:childTnLst>
                              <p:par>
                                <p:cTn id="58" presetID="14" presetClass="entr" presetSubtype="10"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randombar(horizontal)">
                                      <p:cBhvr>
                                        <p:cTn id="6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5"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applications in Fabric</a:t>
            </a:r>
          </a:p>
        </p:txBody>
      </p:sp>
      <p:sp>
        <p:nvSpPr>
          <p:cNvPr id="3" name="Content Placeholder 2"/>
          <p:cNvSpPr>
            <a:spLocks noGrp="1"/>
          </p:cNvSpPr>
          <p:nvPr>
            <p:ph idx="1"/>
          </p:nvPr>
        </p:nvSpPr>
        <p:spPr>
          <a:xfrm>
            <a:off x="366183" y="1288857"/>
            <a:ext cx="8961438" cy="4890294"/>
          </a:xfrm>
        </p:spPr>
        <p:txBody>
          <a:bodyPr/>
          <a:lstStyle/>
          <a:p>
            <a:r>
              <a:rPr lang="en-US" b="1" dirty="0"/>
              <a:t>Execution code (a.k.a. </a:t>
            </a:r>
            <a:r>
              <a:rPr lang="en-US" b="1" dirty="0" err="1"/>
              <a:t>chaincode</a:t>
            </a:r>
            <a:r>
              <a:rPr lang="en-US" b="1" dirty="0"/>
              <a:t>)</a:t>
            </a:r>
          </a:p>
          <a:p>
            <a:pPr lvl="1"/>
            <a:r>
              <a:rPr lang="en-US" dirty="0"/>
              <a:t>Execute untrusted </a:t>
            </a:r>
            <a:r>
              <a:rPr lang="en-US" dirty="0" err="1"/>
              <a:t>chaincode</a:t>
            </a:r>
            <a:r>
              <a:rPr lang="en-US" dirty="0"/>
              <a:t> </a:t>
            </a:r>
            <a:r>
              <a:rPr lang="en-US" b="1" u="sng" dirty="0"/>
              <a:t>before</a:t>
            </a:r>
            <a:r>
              <a:rPr lang="en-US" dirty="0"/>
              <a:t> consensus</a:t>
            </a:r>
          </a:p>
          <a:p>
            <a:pPr lvl="1"/>
            <a:r>
              <a:rPr lang="en-US" dirty="0"/>
              <a:t>Non-deterministic </a:t>
            </a:r>
            <a:r>
              <a:rPr lang="en-US" dirty="0" err="1"/>
              <a:t>chaincode</a:t>
            </a:r>
            <a:r>
              <a:rPr lang="en-US" dirty="0"/>
              <a:t> tolerated</a:t>
            </a:r>
          </a:p>
          <a:p>
            <a:pPr lvl="1"/>
            <a:r>
              <a:rPr lang="en-US" sz="1600" b="1" dirty="0"/>
              <a:t>EXECUTE</a:t>
            </a:r>
            <a:r>
              <a:rPr lang="en-US" sz="1600" b="1" dirty="0">
                <a:sym typeface="Wingdings" panose="05000000000000000000" pitchFamily="2" charset="2"/>
              </a:rPr>
              <a:t>ORDERVALIDATE:  </a:t>
            </a:r>
            <a:r>
              <a:rPr lang="en-US" sz="1600" b="1" dirty="0">
                <a:solidFill>
                  <a:srgbClr val="00B050"/>
                </a:solidFill>
              </a:rPr>
              <a:t>non-deterministic </a:t>
            </a:r>
            <a:r>
              <a:rPr lang="en-US" sz="1600" b="1" dirty="0" err="1">
                <a:solidFill>
                  <a:srgbClr val="00B050"/>
                </a:solidFill>
              </a:rPr>
              <a:t>tx</a:t>
            </a:r>
            <a:r>
              <a:rPr lang="en-US" sz="1600" b="1" dirty="0">
                <a:solidFill>
                  <a:srgbClr val="00B050"/>
                </a:solidFill>
              </a:rPr>
              <a:t> are not guaranteed to be live</a:t>
            </a:r>
          </a:p>
          <a:p>
            <a:pPr lvl="1"/>
            <a:r>
              <a:rPr lang="en-US" sz="1600" b="1" dirty="0"/>
              <a:t>ORDER</a:t>
            </a:r>
            <a:r>
              <a:rPr lang="en-US" sz="1600" b="1" dirty="0">
                <a:sym typeface="Wingdings" panose="05000000000000000000" pitchFamily="2" charset="2"/>
              </a:rPr>
              <a:t></a:t>
            </a:r>
            <a:r>
              <a:rPr lang="en-US" sz="1600" b="1" dirty="0"/>
              <a:t>EXECUTE: </a:t>
            </a:r>
            <a:r>
              <a:rPr lang="en-US" sz="1600" b="1" dirty="0">
                <a:solidFill>
                  <a:srgbClr val="FF0000"/>
                </a:solidFill>
              </a:rPr>
              <a:t>non-deterministic </a:t>
            </a:r>
            <a:r>
              <a:rPr lang="en-US" sz="1600" b="1" dirty="0" err="1">
                <a:solidFill>
                  <a:srgbClr val="FF0000"/>
                </a:solidFill>
              </a:rPr>
              <a:t>tx</a:t>
            </a:r>
            <a:r>
              <a:rPr lang="en-US" sz="1600" b="1" dirty="0">
                <a:solidFill>
                  <a:srgbClr val="FF0000"/>
                </a:solidFill>
              </a:rPr>
              <a:t> are not guaranteed to be safe (forks)</a:t>
            </a:r>
            <a:endParaRPr lang="en-US" b="1" dirty="0">
              <a:solidFill>
                <a:srgbClr val="00B050"/>
              </a:solidFill>
            </a:endParaRPr>
          </a:p>
          <a:p>
            <a:r>
              <a:rPr lang="en-US" b="1" dirty="0"/>
              <a:t>Validation code (a.k.a. endorsement policy)</a:t>
            </a:r>
          </a:p>
          <a:p>
            <a:pPr lvl="1"/>
            <a:r>
              <a:rPr lang="en-US" dirty="0"/>
              <a:t>Deterministic(!), executed post-consensus</a:t>
            </a:r>
          </a:p>
          <a:p>
            <a:pPr lvl="1"/>
            <a:r>
              <a:rPr lang="en-US" dirty="0"/>
              <a:t>Deployed by a set of administrators (e.g., majority of nodes on the network)</a:t>
            </a:r>
          </a:p>
          <a:p>
            <a:pPr lvl="1"/>
            <a:r>
              <a:rPr lang="en-US" dirty="0"/>
              <a:t>Instantiated by </a:t>
            </a:r>
            <a:r>
              <a:rPr lang="en-US" dirty="0" err="1"/>
              <a:t>chaincode</a:t>
            </a:r>
            <a:endParaRPr lang="en-US" dirty="0"/>
          </a:p>
          <a:p>
            <a:pPr lvl="1"/>
            <a:r>
              <a:rPr lang="en-US" b="1" dirty="0"/>
              <a:t>Examples</a:t>
            </a:r>
          </a:p>
          <a:p>
            <a:pPr lvl="2"/>
            <a:r>
              <a:rPr lang="en-US" dirty="0"/>
              <a:t>K out of N </a:t>
            </a:r>
            <a:r>
              <a:rPr lang="en-US" dirty="0" err="1"/>
              <a:t>chaincode</a:t>
            </a:r>
            <a:r>
              <a:rPr lang="en-US" dirty="0"/>
              <a:t> endorsers need to endorse a </a:t>
            </a:r>
            <a:r>
              <a:rPr lang="en-US" dirty="0" err="1"/>
              <a:t>tx</a:t>
            </a:r>
            <a:endParaRPr lang="en-US" dirty="0"/>
          </a:p>
          <a:p>
            <a:pPr lvl="2"/>
            <a:r>
              <a:rPr lang="en-US" dirty="0"/>
              <a:t>Alice OR (Bob AND Charlie) need to endorse a </a:t>
            </a:r>
            <a:r>
              <a:rPr lang="en-US" dirty="0" err="1"/>
              <a:t>tx</a:t>
            </a:r>
            <a:endParaRPr lang="en-US" dirty="0"/>
          </a:p>
          <a:p>
            <a:pPr lvl="2"/>
            <a:r>
              <a:rPr lang="en-US" b="1" dirty="0" err="1"/>
              <a:t>Fabcoin</a:t>
            </a:r>
            <a:r>
              <a:rPr lang="en-US" b="1" dirty="0"/>
              <a:t> </a:t>
            </a:r>
            <a:r>
              <a:rPr lang="en-US" dirty="0"/>
              <a:t>– Bitcoin-inspired UTXO authority-minted cryptocurrency for Fabric</a:t>
            </a:r>
          </a:p>
          <a:p>
            <a:pPr lvl="2"/>
            <a:r>
              <a:rPr lang="en-US" dirty="0"/>
              <a:t>Customized validation code</a:t>
            </a:r>
          </a:p>
          <a:p>
            <a:pPr lvl="1"/>
            <a:endParaRPr lang="en-US" dirty="0"/>
          </a:p>
          <a:p>
            <a:pPr lvl="1"/>
            <a:endParaRPr lang="en-US" b="1" dirty="0"/>
          </a:p>
          <a:p>
            <a:pPr lvl="1"/>
            <a:endParaRPr lang="en-US" dirty="0"/>
          </a:p>
          <a:p>
            <a:pPr marL="0" indent="0">
              <a:buNone/>
            </a:pPr>
            <a:r>
              <a:rPr lang="en-US" b="1" dirty="0"/>
              <a:t> </a:t>
            </a:r>
            <a:endParaRPr lang="en-US" dirty="0">
              <a:solidFill>
                <a:srgbClr val="FF0000"/>
              </a:solidFill>
            </a:endParaRPr>
          </a:p>
          <a:p>
            <a:pPr lvl="1"/>
            <a:endParaRPr lang="en-US" dirty="0"/>
          </a:p>
        </p:txBody>
      </p:sp>
      <p:sp>
        <p:nvSpPr>
          <p:cNvPr id="4" name="Slide Number Placeholder 3"/>
          <p:cNvSpPr>
            <a:spLocks noGrp="1"/>
          </p:cNvSpPr>
          <p:nvPr>
            <p:ph type="sldNum" sz="quarter" idx="10"/>
          </p:nvPr>
        </p:nvSpPr>
        <p:spPr/>
        <p:txBody>
          <a:bodyPr/>
          <a:lstStyle/>
          <a:p>
            <a:fld id="{329254D8-0939-4857-A3DF-B2E69B4B4BEE}" type="slidenum">
              <a:rPr lang="en-US" smtClean="0"/>
              <a:pPr/>
              <a:t>47</a:t>
            </a:fld>
            <a:endParaRPr lang="en-US"/>
          </a:p>
        </p:txBody>
      </p:sp>
      <p:sp>
        <p:nvSpPr>
          <p:cNvPr id="5" name="Rounded Rectangle 4"/>
          <p:cNvSpPr/>
          <p:nvPr/>
        </p:nvSpPr>
        <p:spPr bwMode="auto">
          <a:xfrm>
            <a:off x="3897087" y="5658932"/>
            <a:ext cx="4397828" cy="113446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Rectangle 5"/>
          <p:cNvSpPr/>
          <p:nvPr/>
        </p:nvSpPr>
        <p:spPr>
          <a:xfrm>
            <a:off x="3897087" y="5722952"/>
            <a:ext cx="4572000" cy="1006429"/>
          </a:xfrm>
          <a:prstGeom prst="rect">
            <a:avLst/>
          </a:prstGeom>
        </p:spPr>
        <p:txBody>
          <a:bodyPr>
            <a:spAutoFit/>
          </a:bodyPr>
          <a:lstStyle/>
          <a:p>
            <a:pPr algn="ctr"/>
            <a:r>
              <a:rPr lang="en-US" b="1" dirty="0">
                <a:solidFill>
                  <a:schemeClr val="tx1"/>
                </a:solidFill>
                <a:sym typeface="Wingdings" panose="05000000000000000000" pitchFamily="2" charset="2"/>
              </a:rPr>
              <a:t>Fabric mixes </a:t>
            </a:r>
          </a:p>
          <a:p>
            <a:pPr algn="ctr"/>
            <a:r>
              <a:rPr lang="en-US" b="1" i="1" dirty="0">
                <a:solidFill>
                  <a:schemeClr val="tx1"/>
                </a:solidFill>
                <a:sym typeface="Wingdings" panose="05000000000000000000" pitchFamily="2" charset="2"/>
              </a:rPr>
              <a:t>passive</a:t>
            </a:r>
            <a:r>
              <a:rPr lang="en-US" b="1" dirty="0">
                <a:solidFill>
                  <a:schemeClr val="tx1"/>
                </a:solidFill>
                <a:sym typeface="Wingdings" panose="05000000000000000000" pitchFamily="2" charset="2"/>
              </a:rPr>
              <a:t> and </a:t>
            </a:r>
            <a:r>
              <a:rPr lang="en-US" b="1" i="1" dirty="0">
                <a:solidFill>
                  <a:schemeClr val="tx1"/>
                </a:solidFill>
                <a:sym typeface="Wingdings" panose="05000000000000000000" pitchFamily="2" charset="2"/>
              </a:rPr>
              <a:t>active</a:t>
            </a:r>
            <a:r>
              <a:rPr lang="en-US" b="1" dirty="0">
                <a:solidFill>
                  <a:schemeClr val="tx1"/>
                </a:solidFill>
                <a:sym typeface="Wingdings" panose="05000000000000000000" pitchFamily="2" charset="2"/>
              </a:rPr>
              <a:t> replication </a:t>
            </a:r>
          </a:p>
          <a:p>
            <a:pPr algn="ctr"/>
            <a:r>
              <a:rPr lang="en-US" b="1" dirty="0">
                <a:solidFill>
                  <a:schemeClr val="tx1"/>
                </a:solidFill>
                <a:sym typeface="Wingdings" panose="05000000000000000000" pitchFamily="2" charset="2"/>
              </a:rPr>
              <a:t>into </a:t>
            </a:r>
            <a:r>
              <a:rPr lang="en-US" b="1" i="1" u="sng" dirty="0">
                <a:solidFill>
                  <a:schemeClr val="tx1"/>
                </a:solidFill>
                <a:sym typeface="Wingdings" panose="05000000000000000000" pitchFamily="2" charset="2"/>
              </a:rPr>
              <a:t>hybrid</a:t>
            </a:r>
            <a:r>
              <a:rPr lang="en-US" b="1" dirty="0">
                <a:solidFill>
                  <a:schemeClr val="tx1"/>
                </a:solidFill>
                <a:sym typeface="Wingdings" panose="05000000000000000000" pitchFamily="2" charset="2"/>
              </a:rPr>
              <a:t> replication</a:t>
            </a:r>
            <a:endParaRPr lang="en-US" b="1" dirty="0">
              <a:solidFill>
                <a:schemeClr val="tx1"/>
              </a:solidFill>
            </a:endParaRPr>
          </a:p>
        </p:txBody>
      </p:sp>
      <p:pic>
        <p:nvPicPr>
          <p:cNvPr id="7" name="Picture 6"/>
          <p:cNvPicPr>
            <a:picLocks noChangeAspect="1"/>
          </p:cNvPicPr>
          <p:nvPr/>
        </p:nvPicPr>
        <p:blipFill>
          <a:blip r:embed="rId3"/>
          <a:stretch>
            <a:fillRect/>
          </a:stretch>
        </p:blipFill>
        <p:spPr>
          <a:xfrm>
            <a:off x="8294916" y="1004095"/>
            <a:ext cx="1719435" cy="1178830"/>
          </a:xfrm>
          <a:prstGeom prst="rect">
            <a:avLst/>
          </a:prstGeom>
        </p:spPr>
      </p:pic>
      <p:pic>
        <p:nvPicPr>
          <p:cNvPr id="9" name="Picture 8"/>
          <p:cNvPicPr>
            <a:picLocks noChangeAspect="1"/>
          </p:cNvPicPr>
          <p:nvPr/>
        </p:nvPicPr>
        <p:blipFill>
          <a:blip r:embed="rId4"/>
          <a:stretch>
            <a:fillRect/>
          </a:stretch>
        </p:blipFill>
        <p:spPr>
          <a:xfrm>
            <a:off x="8293916" y="3891417"/>
            <a:ext cx="1720435" cy="1169352"/>
          </a:xfrm>
          <a:prstGeom prst="rect">
            <a:avLst/>
          </a:prstGeom>
        </p:spPr>
      </p:pic>
    </p:spTree>
    <p:extLst>
      <p:ext uri="{BB962C8B-B14F-4D97-AF65-F5344CB8AC3E}">
        <p14:creationId xmlns:p14="http://schemas.microsoft.com/office/powerpoint/2010/main" val="38825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4" dur="500"/>
                                        <p:tgtEl>
                                          <p:spTgt spid="3">
                                            <p:txEl>
                                              <p:pRg st="8" end="8"/>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2" dur="500"/>
                                        <p:tgtEl>
                                          <p:spTgt spid="3">
                                            <p:txEl>
                                              <p:pRg st="9" end="9"/>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5" dur="500"/>
                                        <p:tgtEl>
                                          <p:spTgt spid="3">
                                            <p:txEl>
                                              <p:pRg st="10" end="1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8" dur="500"/>
                                        <p:tgtEl>
                                          <p:spTgt spid="3">
                                            <p:txEl>
                                              <p:pRg st="11" end="11"/>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1" dur="500"/>
                                        <p:tgtEl>
                                          <p:spTgt spid="3">
                                            <p:txEl>
                                              <p:pRg st="12" end="12"/>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41178-75DC-184C-957F-B536258BBA92}"/>
              </a:ext>
            </a:extLst>
          </p:cNvPr>
          <p:cNvSpPr>
            <a:spLocks noGrp="1"/>
          </p:cNvSpPr>
          <p:nvPr>
            <p:ph idx="1"/>
          </p:nvPr>
        </p:nvSpPr>
        <p:spPr/>
        <p:txBody>
          <a:bodyPr/>
          <a:lstStyle/>
          <a:p>
            <a:pPr marL="0" indent="0" algn="ctr">
              <a:buNone/>
            </a:pPr>
            <a:r>
              <a:rPr lang="en-US" sz="2400" b="1" dirty="0"/>
              <a:t>Mir-BFT (</a:t>
            </a:r>
            <a:r>
              <a:rPr lang="en-US" sz="2400" dirty="0">
                <a:hlinkClick r:id="rId2"/>
              </a:rPr>
              <a:t>https://arxiv.org/pdf/1906.05552.pdf</a:t>
            </a:r>
            <a:r>
              <a:rPr lang="en-US" sz="2400" b="1" dirty="0"/>
              <a:t>)</a:t>
            </a:r>
          </a:p>
          <a:p>
            <a:pPr marL="0" indent="0" algn="ctr">
              <a:buNone/>
            </a:pPr>
            <a:r>
              <a:rPr lang="en-US" sz="2400" b="1" dirty="0"/>
              <a:t> is a robust BFT total order protocol </a:t>
            </a:r>
          </a:p>
          <a:p>
            <a:pPr marL="0" indent="0" algn="ctr">
              <a:buNone/>
            </a:pPr>
            <a:r>
              <a:rPr lang="en-US" sz="2400" b="1" dirty="0"/>
              <a:t>with highest throughput on WANs </a:t>
            </a:r>
          </a:p>
          <a:p>
            <a:pPr marL="0" indent="0" algn="ctr">
              <a:buNone/>
            </a:pPr>
            <a:r>
              <a:rPr lang="en-US" sz="2400" b="1" dirty="0"/>
              <a:t>with up to 100 (and probably more) nodes</a:t>
            </a:r>
          </a:p>
          <a:p>
            <a:pPr marL="0" indent="0">
              <a:buNone/>
            </a:pPr>
            <a:endParaRPr lang="en-US" sz="2400" b="1" dirty="0"/>
          </a:p>
          <a:p>
            <a:pPr marL="0" indent="0" algn="ctr">
              <a:buNone/>
            </a:pPr>
            <a:r>
              <a:rPr lang="en-US" sz="2400" b="1" dirty="0"/>
              <a:t>Suitable for Permissioned (e.g., Hyperledger Fabric)</a:t>
            </a:r>
          </a:p>
          <a:p>
            <a:pPr marL="0" indent="0" algn="ctr">
              <a:buNone/>
            </a:pPr>
            <a:r>
              <a:rPr lang="en-US" sz="2400" b="1" dirty="0"/>
              <a:t>and Proof-of-Stake Permissionless Blockchains</a:t>
            </a:r>
          </a:p>
          <a:p>
            <a:pPr marL="0" indent="0">
              <a:buNone/>
            </a:pPr>
            <a:endParaRPr lang="en-US" sz="2400" dirty="0"/>
          </a:p>
        </p:txBody>
      </p:sp>
      <p:sp>
        <p:nvSpPr>
          <p:cNvPr id="4" name="Title 1">
            <a:extLst>
              <a:ext uri="{FF2B5EF4-FFF2-40B4-BE49-F238E27FC236}">
                <a16:creationId xmlns:a16="http://schemas.microsoft.com/office/drawing/2014/main" id="{92FE8521-2184-5A43-BE2F-9AF884980702}"/>
              </a:ext>
            </a:extLst>
          </p:cNvPr>
          <p:cNvSpPr>
            <a:spLocks noGrp="1"/>
          </p:cNvSpPr>
          <p:nvPr>
            <p:ph type="title"/>
          </p:nvPr>
        </p:nvSpPr>
        <p:spPr>
          <a:xfrm>
            <a:off x="243417" y="593725"/>
            <a:ext cx="11582400" cy="731838"/>
          </a:xfrm>
        </p:spPr>
        <p:txBody>
          <a:bodyPr/>
          <a:lstStyle/>
          <a:p>
            <a:r>
              <a:rPr lang="de-DE" dirty="0" err="1"/>
              <a:t>What</a:t>
            </a:r>
            <a:r>
              <a:rPr lang="de-DE" dirty="0"/>
              <a:t> BFT </a:t>
            </a:r>
            <a:r>
              <a:rPr lang="de-DE" dirty="0" err="1"/>
              <a:t>for</a:t>
            </a:r>
            <a:r>
              <a:rPr lang="de-DE" dirty="0"/>
              <a:t> </a:t>
            </a:r>
            <a:r>
              <a:rPr lang="de-DE" dirty="0" err="1"/>
              <a:t>Fabric</a:t>
            </a:r>
            <a:r>
              <a:rPr lang="de-DE" dirty="0"/>
              <a:t> </a:t>
            </a:r>
            <a:r>
              <a:rPr lang="de-DE" dirty="0" err="1"/>
              <a:t>ordering</a:t>
            </a:r>
            <a:r>
              <a:rPr lang="de-DE" dirty="0"/>
              <a:t> </a:t>
            </a:r>
            <a:r>
              <a:rPr lang="de-DE" dirty="0" err="1"/>
              <a:t>service</a:t>
            </a:r>
            <a:r>
              <a:rPr lang="de-DE" dirty="0"/>
              <a:t>?</a:t>
            </a:r>
          </a:p>
        </p:txBody>
      </p:sp>
    </p:spTree>
    <p:extLst>
      <p:ext uri="{BB962C8B-B14F-4D97-AF65-F5344CB8AC3E}">
        <p14:creationId xmlns:p14="http://schemas.microsoft.com/office/powerpoint/2010/main" val="34517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B2A0-FAC8-E648-83A1-8C9FA09978D7}"/>
              </a:ext>
            </a:extLst>
          </p:cNvPr>
          <p:cNvSpPr>
            <a:spLocks noGrp="1"/>
          </p:cNvSpPr>
          <p:nvPr>
            <p:ph type="title"/>
          </p:nvPr>
        </p:nvSpPr>
        <p:spPr>
          <a:xfrm>
            <a:off x="243417" y="593725"/>
            <a:ext cx="11774412" cy="731838"/>
          </a:xfrm>
        </p:spPr>
        <p:txBody>
          <a:bodyPr/>
          <a:lstStyle/>
          <a:p>
            <a:r>
              <a:rPr lang="en-US" dirty="0"/>
              <a:t>Understanding bottlenecks: PBFT – Common case protocol</a:t>
            </a:r>
          </a:p>
        </p:txBody>
      </p:sp>
      <p:cxnSp>
        <p:nvCxnSpPr>
          <p:cNvPr id="4" name="Straight Connector 3">
            <a:extLst>
              <a:ext uri="{FF2B5EF4-FFF2-40B4-BE49-F238E27FC236}">
                <a16:creationId xmlns:a16="http://schemas.microsoft.com/office/drawing/2014/main" id="{996DD9D1-1A71-B646-99A2-FD8145FE2599}"/>
              </a:ext>
            </a:extLst>
          </p:cNvPr>
          <p:cNvCxnSpPr/>
          <p:nvPr/>
        </p:nvCxnSpPr>
        <p:spPr bwMode="auto">
          <a:xfrm>
            <a:off x="1830336" y="3764778"/>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248FB09-2855-964C-8D31-95AF7C16B6FE}"/>
              </a:ext>
            </a:extLst>
          </p:cNvPr>
          <p:cNvCxnSpPr/>
          <p:nvPr/>
        </p:nvCxnSpPr>
        <p:spPr bwMode="auto">
          <a:xfrm>
            <a:off x="1830336" y="4026583"/>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7C9EE07-AA23-7243-954A-4EE409103862}"/>
              </a:ext>
            </a:extLst>
          </p:cNvPr>
          <p:cNvCxnSpPr/>
          <p:nvPr/>
        </p:nvCxnSpPr>
        <p:spPr bwMode="auto">
          <a:xfrm>
            <a:off x="1830335" y="4565870"/>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E67EAC96-FA96-8B4E-93F5-08EB5A6D3FED}"/>
              </a:ext>
            </a:extLst>
          </p:cNvPr>
          <p:cNvCxnSpPr/>
          <p:nvPr/>
        </p:nvCxnSpPr>
        <p:spPr bwMode="auto">
          <a:xfrm>
            <a:off x="1830336" y="4279639"/>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FAD27A6C-A071-E547-B4DE-E14F727BC5D9}"/>
              </a:ext>
            </a:extLst>
          </p:cNvPr>
          <p:cNvCxnSpPr/>
          <p:nvPr/>
        </p:nvCxnSpPr>
        <p:spPr bwMode="auto">
          <a:xfrm>
            <a:off x="2379140" y="3764783"/>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E2E6FA8-8002-8E43-8AF4-25404DDA4FD7}"/>
              </a:ext>
            </a:extLst>
          </p:cNvPr>
          <p:cNvCxnSpPr/>
          <p:nvPr/>
        </p:nvCxnSpPr>
        <p:spPr bwMode="auto">
          <a:xfrm>
            <a:off x="2379133" y="3776996"/>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71DE13-9543-6241-A687-95E7D115BF05}"/>
              </a:ext>
            </a:extLst>
          </p:cNvPr>
          <p:cNvCxnSpPr/>
          <p:nvPr/>
        </p:nvCxnSpPr>
        <p:spPr bwMode="auto">
          <a:xfrm>
            <a:off x="2379135" y="3776991"/>
            <a:ext cx="676146" cy="813010"/>
          </a:xfrm>
          <a:prstGeom prst="straightConnector1">
            <a:avLst/>
          </a:prstGeom>
          <a:no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312DB89-3769-054A-9C6F-B8C8EA91BA5E}"/>
              </a:ext>
            </a:extLst>
          </p:cNvPr>
          <p:cNvCxnSpPr/>
          <p:nvPr/>
        </p:nvCxnSpPr>
        <p:spPr bwMode="auto">
          <a:xfrm flipV="1">
            <a:off x="3054740" y="3793101"/>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6EAC04B-1B59-4047-B741-E9214436D8DF}"/>
              </a:ext>
            </a:extLst>
          </p:cNvPr>
          <p:cNvCxnSpPr/>
          <p:nvPr/>
        </p:nvCxnSpPr>
        <p:spPr bwMode="auto">
          <a:xfrm flipV="1">
            <a:off x="3061672" y="3793101"/>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6D71312-6D66-A94D-946D-F4C2FAA9EA5A}"/>
              </a:ext>
            </a:extLst>
          </p:cNvPr>
          <p:cNvCxnSpPr/>
          <p:nvPr/>
        </p:nvCxnSpPr>
        <p:spPr bwMode="auto">
          <a:xfrm flipV="1">
            <a:off x="3061672" y="3793101"/>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F252743-7FFC-2D4C-8A2D-4C3C78FCC6A7}"/>
              </a:ext>
            </a:extLst>
          </p:cNvPr>
          <p:cNvCxnSpPr/>
          <p:nvPr/>
        </p:nvCxnSpPr>
        <p:spPr bwMode="auto">
          <a:xfrm flipV="1">
            <a:off x="3061672" y="4036375"/>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923DDB9-4873-704A-A869-FDA44E9F1798}"/>
              </a:ext>
            </a:extLst>
          </p:cNvPr>
          <p:cNvCxnSpPr/>
          <p:nvPr/>
        </p:nvCxnSpPr>
        <p:spPr bwMode="auto">
          <a:xfrm>
            <a:off x="3054740" y="4026589"/>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A025903-37A4-6345-8F4C-308D3B8A7637}"/>
              </a:ext>
            </a:extLst>
          </p:cNvPr>
          <p:cNvCxnSpPr/>
          <p:nvPr/>
        </p:nvCxnSpPr>
        <p:spPr bwMode="auto">
          <a:xfrm>
            <a:off x="3054740" y="4276175"/>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5F5BCEB6-A86A-9E4D-B443-57B45273C5AF}"/>
              </a:ext>
            </a:extLst>
          </p:cNvPr>
          <p:cNvCxnSpPr/>
          <p:nvPr/>
        </p:nvCxnSpPr>
        <p:spPr bwMode="auto">
          <a:xfrm flipV="1">
            <a:off x="3061672" y="4026583"/>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AF18409-3DA0-0A4A-A8BA-2FC5F829AFD0}"/>
              </a:ext>
            </a:extLst>
          </p:cNvPr>
          <p:cNvCxnSpPr/>
          <p:nvPr/>
        </p:nvCxnSpPr>
        <p:spPr bwMode="auto">
          <a:xfrm>
            <a:off x="3061672" y="4036371"/>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AB56222-1383-F444-9B7A-0B5483548508}"/>
              </a:ext>
            </a:extLst>
          </p:cNvPr>
          <p:cNvCxnSpPr/>
          <p:nvPr/>
        </p:nvCxnSpPr>
        <p:spPr bwMode="auto">
          <a:xfrm flipV="1">
            <a:off x="3061672" y="4276175"/>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367DC9A-FB83-4546-B9AC-4E94512D01E2}"/>
              </a:ext>
            </a:extLst>
          </p:cNvPr>
          <p:cNvCxnSpPr/>
          <p:nvPr/>
        </p:nvCxnSpPr>
        <p:spPr bwMode="auto">
          <a:xfrm flipV="1">
            <a:off x="3876477" y="379778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7E16722-7A2F-C945-B3E8-BDD61412CF58}"/>
              </a:ext>
            </a:extLst>
          </p:cNvPr>
          <p:cNvCxnSpPr/>
          <p:nvPr/>
        </p:nvCxnSpPr>
        <p:spPr bwMode="auto">
          <a:xfrm flipV="1">
            <a:off x="3883409" y="379778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109A985-79AB-1348-97ED-19621BB8322A}"/>
              </a:ext>
            </a:extLst>
          </p:cNvPr>
          <p:cNvCxnSpPr/>
          <p:nvPr/>
        </p:nvCxnSpPr>
        <p:spPr bwMode="auto">
          <a:xfrm flipV="1">
            <a:off x="3883409" y="379778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A2B3F01-84DD-B142-B08C-91DD7370EBA6}"/>
              </a:ext>
            </a:extLst>
          </p:cNvPr>
          <p:cNvCxnSpPr/>
          <p:nvPr/>
        </p:nvCxnSpPr>
        <p:spPr bwMode="auto">
          <a:xfrm>
            <a:off x="3876477" y="3769469"/>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4330749-B916-0847-B3EC-02F19D7788B0}"/>
              </a:ext>
            </a:extLst>
          </p:cNvPr>
          <p:cNvCxnSpPr/>
          <p:nvPr/>
        </p:nvCxnSpPr>
        <p:spPr bwMode="auto">
          <a:xfrm>
            <a:off x="3876477" y="379310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FF21071-A8DA-384F-92C4-18692CDCD271}"/>
              </a:ext>
            </a:extLst>
          </p:cNvPr>
          <p:cNvCxnSpPr/>
          <p:nvPr/>
        </p:nvCxnSpPr>
        <p:spPr bwMode="auto">
          <a:xfrm>
            <a:off x="3883409" y="379310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B567B99-8C87-234A-8D81-188D0057F136}"/>
              </a:ext>
            </a:extLst>
          </p:cNvPr>
          <p:cNvCxnSpPr/>
          <p:nvPr/>
        </p:nvCxnSpPr>
        <p:spPr bwMode="auto">
          <a:xfrm flipV="1">
            <a:off x="3883409" y="4041061"/>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571C6A21-0201-8B49-899D-D84686EACA87}"/>
              </a:ext>
            </a:extLst>
          </p:cNvPr>
          <p:cNvCxnSpPr/>
          <p:nvPr/>
        </p:nvCxnSpPr>
        <p:spPr bwMode="auto">
          <a:xfrm>
            <a:off x="3876477" y="4031275"/>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8B8A69-0AB7-5B45-8DDC-F4A792A2674D}"/>
              </a:ext>
            </a:extLst>
          </p:cNvPr>
          <p:cNvCxnSpPr/>
          <p:nvPr/>
        </p:nvCxnSpPr>
        <p:spPr bwMode="auto">
          <a:xfrm>
            <a:off x="3876477" y="428086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5B0028D-A71F-6E43-87EC-4AA810FB205A}"/>
              </a:ext>
            </a:extLst>
          </p:cNvPr>
          <p:cNvCxnSpPr/>
          <p:nvPr/>
        </p:nvCxnSpPr>
        <p:spPr bwMode="auto">
          <a:xfrm flipV="1">
            <a:off x="3883409" y="403126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13524C5-FC80-754A-AFB6-88AC70DBD52D}"/>
              </a:ext>
            </a:extLst>
          </p:cNvPr>
          <p:cNvCxnSpPr/>
          <p:nvPr/>
        </p:nvCxnSpPr>
        <p:spPr bwMode="auto">
          <a:xfrm>
            <a:off x="3883409" y="404105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E124CA5-9039-9F40-86DE-081855E63CAF}"/>
              </a:ext>
            </a:extLst>
          </p:cNvPr>
          <p:cNvCxnSpPr/>
          <p:nvPr/>
        </p:nvCxnSpPr>
        <p:spPr bwMode="auto">
          <a:xfrm flipV="1">
            <a:off x="3883409" y="4280861"/>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36" name="Down Arrow 35">
            <a:extLst>
              <a:ext uri="{FF2B5EF4-FFF2-40B4-BE49-F238E27FC236}">
                <a16:creationId xmlns:a16="http://schemas.microsoft.com/office/drawing/2014/main" id="{7C3E7BB0-9CD2-7444-B34F-3466C44D4AE1}"/>
              </a:ext>
            </a:extLst>
          </p:cNvPr>
          <p:cNvSpPr/>
          <p:nvPr/>
        </p:nvSpPr>
        <p:spPr bwMode="auto">
          <a:xfrm rot="10800000">
            <a:off x="4539257" y="4627562"/>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grpSp>
        <p:nvGrpSpPr>
          <p:cNvPr id="55" name="Group 54">
            <a:extLst>
              <a:ext uri="{FF2B5EF4-FFF2-40B4-BE49-F238E27FC236}">
                <a16:creationId xmlns:a16="http://schemas.microsoft.com/office/drawing/2014/main" id="{B991F02D-C78E-9A4E-A402-BFBEE01205C6}"/>
              </a:ext>
            </a:extLst>
          </p:cNvPr>
          <p:cNvGrpSpPr/>
          <p:nvPr/>
        </p:nvGrpSpPr>
        <p:grpSpPr>
          <a:xfrm>
            <a:off x="1944460" y="2365947"/>
            <a:ext cx="869345" cy="1266012"/>
            <a:chOff x="2269284" y="1841480"/>
            <a:chExt cx="869345" cy="1266012"/>
          </a:xfrm>
        </p:grpSpPr>
        <p:sp>
          <p:nvSpPr>
            <p:cNvPr id="11" name="Rectangle 10">
              <a:extLst>
                <a:ext uri="{FF2B5EF4-FFF2-40B4-BE49-F238E27FC236}">
                  <a16:creationId xmlns:a16="http://schemas.microsoft.com/office/drawing/2014/main" id="{7B449B7D-98DB-1246-8BA1-C6967D39F1A1}"/>
                </a:ext>
              </a:extLst>
            </p:cNvPr>
            <p:cNvSpPr/>
            <p:nvPr/>
          </p:nvSpPr>
          <p:spPr bwMode="auto">
            <a:xfrm>
              <a:off x="2280521" y="2382046"/>
              <a:ext cx="432000" cy="360000"/>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37" name="Rectangle 36">
              <a:extLst>
                <a:ext uri="{FF2B5EF4-FFF2-40B4-BE49-F238E27FC236}">
                  <a16:creationId xmlns:a16="http://schemas.microsoft.com/office/drawing/2014/main" id="{BD023193-B4BF-DB4D-9650-89EEDCB379C2}"/>
                </a:ext>
              </a:extLst>
            </p:cNvPr>
            <p:cNvSpPr/>
            <p:nvPr/>
          </p:nvSpPr>
          <p:spPr bwMode="auto">
            <a:xfrm>
              <a:off x="2280521" y="2747492"/>
              <a:ext cx="432000" cy="360000"/>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38" name="Rectangle 37">
              <a:extLst>
                <a:ext uri="{FF2B5EF4-FFF2-40B4-BE49-F238E27FC236}">
                  <a16:creationId xmlns:a16="http://schemas.microsoft.com/office/drawing/2014/main" id="{1D01C146-03B2-C847-A82B-604844F6DB38}"/>
                </a:ext>
              </a:extLst>
            </p:cNvPr>
            <p:cNvSpPr/>
            <p:nvPr/>
          </p:nvSpPr>
          <p:spPr bwMode="auto">
            <a:xfrm>
              <a:off x="2700238" y="2382046"/>
              <a:ext cx="432000" cy="360000"/>
            </a:xfrm>
            <a:prstGeom prst="rect">
              <a:avLst/>
            </a:prstGeom>
            <a:solidFill>
              <a:schemeClr val="accent5">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39" name="Rectangle 38">
              <a:extLst>
                <a:ext uri="{FF2B5EF4-FFF2-40B4-BE49-F238E27FC236}">
                  <a16:creationId xmlns:a16="http://schemas.microsoft.com/office/drawing/2014/main" id="{F278B0D9-976D-0841-8CAA-38E172E8D680}"/>
                </a:ext>
              </a:extLst>
            </p:cNvPr>
            <p:cNvSpPr/>
            <p:nvPr/>
          </p:nvSpPr>
          <p:spPr bwMode="auto">
            <a:xfrm>
              <a:off x="2706629" y="2747492"/>
              <a:ext cx="432000" cy="360000"/>
            </a:xfrm>
            <a:prstGeom prst="rect">
              <a:avLst/>
            </a:prstGeom>
            <a:solidFill>
              <a:schemeClr val="accent3">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0" name="Rectangle 39">
              <a:extLst>
                <a:ext uri="{FF2B5EF4-FFF2-40B4-BE49-F238E27FC236}">
                  <a16:creationId xmlns:a16="http://schemas.microsoft.com/office/drawing/2014/main" id="{83F729F8-3218-2446-B67C-D49838BDD466}"/>
                </a:ext>
              </a:extLst>
            </p:cNvPr>
            <p:cNvSpPr/>
            <p:nvPr/>
          </p:nvSpPr>
          <p:spPr bwMode="auto">
            <a:xfrm>
              <a:off x="2269284" y="1841480"/>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grpSp>
      <p:sp>
        <p:nvSpPr>
          <p:cNvPr id="41" name="TextBox 40">
            <a:extLst>
              <a:ext uri="{FF2B5EF4-FFF2-40B4-BE49-F238E27FC236}">
                <a16:creationId xmlns:a16="http://schemas.microsoft.com/office/drawing/2014/main" id="{7EFB68B3-7930-A346-B9FB-0B8008391480}"/>
              </a:ext>
            </a:extLst>
          </p:cNvPr>
          <p:cNvSpPr txBox="1"/>
          <p:nvPr/>
        </p:nvSpPr>
        <p:spPr>
          <a:xfrm>
            <a:off x="4783097" y="4882510"/>
            <a:ext cx="466794" cy="397032"/>
          </a:xfrm>
          <a:prstGeom prst="rect">
            <a:avLst/>
          </a:prstGeom>
          <a:noFill/>
        </p:spPr>
        <p:txBody>
          <a:bodyPr wrap="none" rtlCol="0">
            <a:spAutoFit/>
          </a:bodyPr>
          <a:lstStyle/>
          <a:p>
            <a:r>
              <a:rPr lang="en-US" dirty="0"/>
              <a:t>…</a:t>
            </a:r>
          </a:p>
        </p:txBody>
      </p:sp>
      <p:sp>
        <p:nvSpPr>
          <p:cNvPr id="42" name="Rectangle 41">
            <a:extLst>
              <a:ext uri="{FF2B5EF4-FFF2-40B4-BE49-F238E27FC236}">
                <a16:creationId xmlns:a16="http://schemas.microsoft.com/office/drawing/2014/main" id="{0B0AF2F2-3075-CE47-90F5-B492426AB1A2}"/>
              </a:ext>
            </a:extLst>
          </p:cNvPr>
          <p:cNvSpPr/>
          <p:nvPr/>
        </p:nvSpPr>
        <p:spPr bwMode="auto">
          <a:xfrm>
            <a:off x="5129756" y="4791447"/>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3" name="Straight Arrow Connector 42">
            <a:extLst>
              <a:ext uri="{FF2B5EF4-FFF2-40B4-BE49-F238E27FC236}">
                <a16:creationId xmlns:a16="http://schemas.microsoft.com/office/drawing/2014/main" id="{787417F9-7D0C-AC48-9E6B-DC1E77156085}"/>
              </a:ext>
            </a:extLst>
          </p:cNvPr>
          <p:cNvCxnSpPr/>
          <p:nvPr/>
        </p:nvCxnSpPr>
        <p:spPr bwMode="auto">
          <a:xfrm>
            <a:off x="5562974"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4" name="Rectangle 43">
            <a:extLst>
              <a:ext uri="{FF2B5EF4-FFF2-40B4-BE49-F238E27FC236}">
                <a16:creationId xmlns:a16="http://schemas.microsoft.com/office/drawing/2014/main" id="{9CDE7ABC-384A-2F46-A584-E8C4C92E44E5}"/>
              </a:ext>
            </a:extLst>
          </p:cNvPr>
          <p:cNvSpPr/>
          <p:nvPr/>
        </p:nvSpPr>
        <p:spPr bwMode="auto">
          <a:xfrm>
            <a:off x="5862546" y="4791448"/>
            <a:ext cx="4568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45" name="Rectangle 44">
            <a:extLst>
              <a:ext uri="{FF2B5EF4-FFF2-40B4-BE49-F238E27FC236}">
                <a16:creationId xmlns:a16="http://schemas.microsoft.com/office/drawing/2014/main" id="{9CBBEAB9-C1CC-4245-ABB5-EE5B17D62CD6}"/>
              </a:ext>
            </a:extLst>
          </p:cNvPr>
          <p:cNvSpPr/>
          <p:nvPr/>
        </p:nvSpPr>
        <p:spPr bwMode="auto">
          <a:xfrm>
            <a:off x="6704477" y="4791448"/>
            <a:ext cx="5031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46" name="Straight Arrow Connector 45">
            <a:extLst>
              <a:ext uri="{FF2B5EF4-FFF2-40B4-BE49-F238E27FC236}">
                <a16:creationId xmlns:a16="http://schemas.microsoft.com/office/drawing/2014/main" id="{B9488244-245D-4242-A07F-0F3409848DB8}"/>
              </a:ext>
            </a:extLst>
          </p:cNvPr>
          <p:cNvCxnSpPr/>
          <p:nvPr/>
        </p:nvCxnSpPr>
        <p:spPr bwMode="auto">
          <a:xfrm>
            <a:off x="6320353" y="5140927"/>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7" name="Rectangle 46">
            <a:extLst>
              <a:ext uri="{FF2B5EF4-FFF2-40B4-BE49-F238E27FC236}">
                <a16:creationId xmlns:a16="http://schemas.microsoft.com/office/drawing/2014/main" id="{C70B56A0-8C20-5E48-8E1C-EF0BCF74EB7B}"/>
              </a:ext>
            </a:extLst>
          </p:cNvPr>
          <p:cNvSpPr/>
          <p:nvPr/>
        </p:nvSpPr>
        <p:spPr bwMode="auto">
          <a:xfrm>
            <a:off x="7592708" y="5102957"/>
            <a:ext cx="284649" cy="197655"/>
          </a:xfrm>
          <a:prstGeom prst="rect">
            <a:avLst/>
          </a:prstGeom>
          <a:solidFill>
            <a:schemeClr val="accent2">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48" name="Rectangle 47">
            <a:extLst>
              <a:ext uri="{FF2B5EF4-FFF2-40B4-BE49-F238E27FC236}">
                <a16:creationId xmlns:a16="http://schemas.microsoft.com/office/drawing/2014/main" id="{916C35DE-F238-224E-A4C8-BC010E8F7F09}"/>
              </a:ext>
            </a:extLst>
          </p:cNvPr>
          <p:cNvSpPr/>
          <p:nvPr/>
        </p:nvSpPr>
        <p:spPr bwMode="auto">
          <a:xfrm>
            <a:off x="7592708" y="5309591"/>
            <a:ext cx="284649" cy="197655"/>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9" name="Rectangle 48">
            <a:extLst>
              <a:ext uri="{FF2B5EF4-FFF2-40B4-BE49-F238E27FC236}">
                <a16:creationId xmlns:a16="http://schemas.microsoft.com/office/drawing/2014/main" id="{87FA50C6-4AD4-D44E-B3CB-2E4EBC3B96D1}"/>
              </a:ext>
            </a:extLst>
          </p:cNvPr>
          <p:cNvSpPr/>
          <p:nvPr/>
        </p:nvSpPr>
        <p:spPr bwMode="auto">
          <a:xfrm>
            <a:off x="7887630" y="5102957"/>
            <a:ext cx="284649" cy="197655"/>
          </a:xfrm>
          <a:prstGeom prst="rect">
            <a:avLst/>
          </a:prstGeom>
          <a:solidFill>
            <a:schemeClr val="accent1">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0" name="Rectangle 49">
            <a:extLst>
              <a:ext uri="{FF2B5EF4-FFF2-40B4-BE49-F238E27FC236}">
                <a16:creationId xmlns:a16="http://schemas.microsoft.com/office/drawing/2014/main" id="{B69A2F13-1691-FF4E-9B6E-3A3A066ACE3E}"/>
              </a:ext>
            </a:extLst>
          </p:cNvPr>
          <p:cNvSpPr/>
          <p:nvPr/>
        </p:nvSpPr>
        <p:spPr bwMode="auto">
          <a:xfrm>
            <a:off x="7887630" y="5309591"/>
            <a:ext cx="284649" cy="197655"/>
          </a:xfrm>
          <a:prstGeom prst="rect">
            <a:avLst/>
          </a:prstGeom>
          <a:solidFill>
            <a:schemeClr val="bg2">
              <a:lumMod val="9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1" name="Rectangle 50">
            <a:extLst>
              <a:ext uri="{FF2B5EF4-FFF2-40B4-BE49-F238E27FC236}">
                <a16:creationId xmlns:a16="http://schemas.microsoft.com/office/drawing/2014/main" id="{4DE23B9F-0915-2840-B380-593335F6E09B}"/>
              </a:ext>
            </a:extLst>
          </p:cNvPr>
          <p:cNvSpPr/>
          <p:nvPr/>
        </p:nvSpPr>
        <p:spPr bwMode="auto">
          <a:xfrm>
            <a:off x="7592708" y="4791447"/>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800" dirty="0"/>
              <a:t>Block</a:t>
            </a:r>
          </a:p>
          <a:p>
            <a:pPr algn="ctr"/>
            <a:r>
              <a:rPr lang="en-US" sz="800" dirty="0"/>
              <a:t>#237</a:t>
            </a:r>
          </a:p>
        </p:txBody>
      </p:sp>
      <p:cxnSp>
        <p:nvCxnSpPr>
          <p:cNvPr id="52" name="Straight Arrow Connector 51">
            <a:extLst>
              <a:ext uri="{FF2B5EF4-FFF2-40B4-BE49-F238E27FC236}">
                <a16:creationId xmlns:a16="http://schemas.microsoft.com/office/drawing/2014/main" id="{AF511B9B-B50C-4543-B9CF-8B3B7645BC73}"/>
              </a:ext>
            </a:extLst>
          </p:cNvPr>
          <p:cNvCxnSpPr/>
          <p:nvPr/>
        </p:nvCxnSpPr>
        <p:spPr bwMode="auto">
          <a:xfrm>
            <a:off x="7207610"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3" name="TextBox 52">
            <a:extLst>
              <a:ext uri="{FF2B5EF4-FFF2-40B4-BE49-F238E27FC236}">
                <a16:creationId xmlns:a16="http://schemas.microsoft.com/office/drawing/2014/main" id="{E3324245-64F5-5C43-A933-89D7446411AC}"/>
              </a:ext>
            </a:extLst>
          </p:cNvPr>
          <p:cNvSpPr txBox="1"/>
          <p:nvPr/>
        </p:nvSpPr>
        <p:spPr>
          <a:xfrm>
            <a:off x="1830336" y="6220732"/>
            <a:ext cx="1628331" cy="338554"/>
          </a:xfrm>
          <a:prstGeom prst="rect">
            <a:avLst/>
          </a:prstGeom>
          <a:noFill/>
        </p:spPr>
        <p:txBody>
          <a:bodyPr wrap="none" rtlCol="0">
            <a:spAutoFit/>
          </a:bodyPr>
          <a:lstStyle/>
          <a:p>
            <a:r>
              <a:rPr lang="en-US" sz="1600" dirty="0">
                <a:solidFill>
                  <a:schemeClr val="tx1"/>
                </a:solidFill>
              </a:rPr>
              <a:t>[Castro/Liskov02]</a:t>
            </a:r>
          </a:p>
        </p:txBody>
      </p:sp>
      <p:sp>
        <p:nvSpPr>
          <p:cNvPr id="54" name="TextBox 53">
            <a:extLst>
              <a:ext uri="{FF2B5EF4-FFF2-40B4-BE49-F238E27FC236}">
                <a16:creationId xmlns:a16="http://schemas.microsoft.com/office/drawing/2014/main" id="{6FE150C1-3ECB-2448-A1F6-2AE085253636}"/>
              </a:ext>
            </a:extLst>
          </p:cNvPr>
          <p:cNvSpPr txBox="1"/>
          <p:nvPr/>
        </p:nvSpPr>
        <p:spPr>
          <a:xfrm>
            <a:off x="3950752" y="5410434"/>
            <a:ext cx="1148904" cy="307777"/>
          </a:xfrm>
          <a:prstGeom prst="rect">
            <a:avLst/>
          </a:prstGeom>
          <a:noFill/>
        </p:spPr>
        <p:txBody>
          <a:bodyPr wrap="none" rtlCol="0">
            <a:spAutoFit/>
          </a:bodyPr>
          <a:lstStyle/>
          <a:p>
            <a:pPr marL="0" lvl="1"/>
            <a:r>
              <a:rPr lang="en-US" altLang="en-US" sz="1400" dirty="0">
                <a:solidFill>
                  <a:schemeClr val="tx1"/>
                </a:solidFill>
              </a:rPr>
              <a:t>Deliver batch</a:t>
            </a:r>
          </a:p>
        </p:txBody>
      </p:sp>
      <p:sp>
        <p:nvSpPr>
          <p:cNvPr id="56" name="TextBox 55">
            <a:extLst>
              <a:ext uri="{FF2B5EF4-FFF2-40B4-BE49-F238E27FC236}">
                <a16:creationId xmlns:a16="http://schemas.microsoft.com/office/drawing/2014/main" id="{4E3E4F3F-0A53-534A-951E-84395003157A}"/>
              </a:ext>
            </a:extLst>
          </p:cNvPr>
          <p:cNvSpPr txBox="1"/>
          <p:nvPr/>
        </p:nvSpPr>
        <p:spPr>
          <a:xfrm>
            <a:off x="2189871" y="4541417"/>
            <a:ext cx="928716" cy="276999"/>
          </a:xfrm>
          <a:prstGeom prst="rect">
            <a:avLst/>
          </a:prstGeom>
          <a:noFill/>
        </p:spPr>
        <p:txBody>
          <a:bodyPr wrap="none" rtlCol="0">
            <a:spAutoFit/>
          </a:bodyPr>
          <a:lstStyle/>
          <a:p>
            <a:r>
              <a:rPr lang="en-US" sz="1200" dirty="0"/>
              <a:t>Pre-prepare</a:t>
            </a:r>
          </a:p>
        </p:txBody>
      </p:sp>
      <p:sp>
        <p:nvSpPr>
          <p:cNvPr id="58" name="TextBox 57">
            <a:extLst>
              <a:ext uri="{FF2B5EF4-FFF2-40B4-BE49-F238E27FC236}">
                <a16:creationId xmlns:a16="http://schemas.microsoft.com/office/drawing/2014/main" id="{9C55FE55-AAE0-1844-8845-5405CA65471A}"/>
              </a:ext>
            </a:extLst>
          </p:cNvPr>
          <p:cNvSpPr txBox="1"/>
          <p:nvPr/>
        </p:nvSpPr>
        <p:spPr>
          <a:xfrm>
            <a:off x="8190929" y="3582378"/>
            <a:ext cx="1787653" cy="286232"/>
          </a:xfrm>
          <a:prstGeom prst="rect">
            <a:avLst/>
          </a:prstGeom>
          <a:noFill/>
        </p:spPr>
        <p:txBody>
          <a:bodyPr wrap="square" rtlCol="0">
            <a:spAutoFit/>
          </a:bodyPr>
          <a:lstStyle/>
          <a:p>
            <a:r>
              <a:rPr lang="en-US" sz="1400" dirty="0">
                <a:solidFill>
                  <a:schemeClr val="tx1"/>
                </a:solidFill>
              </a:rPr>
              <a:t>Node 0 (Primary)</a:t>
            </a:r>
          </a:p>
        </p:txBody>
      </p:sp>
      <p:sp>
        <p:nvSpPr>
          <p:cNvPr id="59" name="TextBox 58">
            <a:extLst>
              <a:ext uri="{FF2B5EF4-FFF2-40B4-BE49-F238E27FC236}">
                <a16:creationId xmlns:a16="http://schemas.microsoft.com/office/drawing/2014/main" id="{4E2C31DA-6DB9-8145-A947-B54D79C7EFEA}"/>
              </a:ext>
            </a:extLst>
          </p:cNvPr>
          <p:cNvSpPr txBox="1"/>
          <p:nvPr/>
        </p:nvSpPr>
        <p:spPr>
          <a:xfrm>
            <a:off x="8208090" y="3840139"/>
            <a:ext cx="1515634" cy="286232"/>
          </a:xfrm>
          <a:prstGeom prst="rect">
            <a:avLst/>
          </a:prstGeom>
          <a:noFill/>
        </p:spPr>
        <p:txBody>
          <a:bodyPr wrap="square" rtlCol="0">
            <a:spAutoFit/>
          </a:bodyPr>
          <a:lstStyle/>
          <a:p>
            <a:r>
              <a:rPr lang="en-US" sz="1400" dirty="0">
                <a:solidFill>
                  <a:schemeClr val="tx1"/>
                </a:solidFill>
              </a:rPr>
              <a:t>Node 1</a:t>
            </a:r>
          </a:p>
        </p:txBody>
      </p:sp>
      <p:sp>
        <p:nvSpPr>
          <p:cNvPr id="60" name="TextBox 59">
            <a:extLst>
              <a:ext uri="{FF2B5EF4-FFF2-40B4-BE49-F238E27FC236}">
                <a16:creationId xmlns:a16="http://schemas.microsoft.com/office/drawing/2014/main" id="{199EE3F6-C5E4-2D4E-979E-63EDAA49AB40}"/>
              </a:ext>
            </a:extLst>
          </p:cNvPr>
          <p:cNvSpPr txBox="1"/>
          <p:nvPr/>
        </p:nvSpPr>
        <p:spPr>
          <a:xfrm>
            <a:off x="8190930" y="4097238"/>
            <a:ext cx="1515634" cy="286232"/>
          </a:xfrm>
          <a:prstGeom prst="rect">
            <a:avLst/>
          </a:prstGeom>
          <a:noFill/>
        </p:spPr>
        <p:txBody>
          <a:bodyPr wrap="square" rtlCol="0">
            <a:spAutoFit/>
          </a:bodyPr>
          <a:lstStyle/>
          <a:p>
            <a:r>
              <a:rPr lang="en-US" sz="1400" dirty="0">
                <a:solidFill>
                  <a:schemeClr val="tx1"/>
                </a:solidFill>
              </a:rPr>
              <a:t>Node 2</a:t>
            </a:r>
          </a:p>
        </p:txBody>
      </p:sp>
      <p:sp>
        <p:nvSpPr>
          <p:cNvPr id="61" name="TextBox 60">
            <a:extLst>
              <a:ext uri="{FF2B5EF4-FFF2-40B4-BE49-F238E27FC236}">
                <a16:creationId xmlns:a16="http://schemas.microsoft.com/office/drawing/2014/main" id="{7BB3D8B4-9215-FA4F-BFD0-0DF7459C4E25}"/>
              </a:ext>
            </a:extLst>
          </p:cNvPr>
          <p:cNvSpPr txBox="1"/>
          <p:nvPr/>
        </p:nvSpPr>
        <p:spPr>
          <a:xfrm>
            <a:off x="8190930" y="4383469"/>
            <a:ext cx="1515634" cy="286232"/>
          </a:xfrm>
          <a:prstGeom prst="rect">
            <a:avLst/>
          </a:prstGeom>
          <a:noFill/>
        </p:spPr>
        <p:txBody>
          <a:bodyPr wrap="square" rtlCol="0">
            <a:spAutoFit/>
          </a:bodyPr>
          <a:lstStyle/>
          <a:p>
            <a:r>
              <a:rPr lang="en-US" sz="1400" dirty="0">
                <a:solidFill>
                  <a:schemeClr val="tx1"/>
                </a:solidFill>
              </a:rPr>
              <a:t>Node 3</a:t>
            </a:r>
          </a:p>
        </p:txBody>
      </p:sp>
      <p:sp>
        <p:nvSpPr>
          <p:cNvPr id="62" name="TextBox 61">
            <a:extLst>
              <a:ext uri="{FF2B5EF4-FFF2-40B4-BE49-F238E27FC236}">
                <a16:creationId xmlns:a16="http://schemas.microsoft.com/office/drawing/2014/main" id="{F0DCDAC5-05F6-264A-8314-C666D7C71D7F}"/>
              </a:ext>
            </a:extLst>
          </p:cNvPr>
          <p:cNvSpPr txBox="1"/>
          <p:nvPr/>
        </p:nvSpPr>
        <p:spPr>
          <a:xfrm>
            <a:off x="3103235" y="4541412"/>
            <a:ext cx="674287" cy="276999"/>
          </a:xfrm>
          <a:prstGeom prst="rect">
            <a:avLst/>
          </a:prstGeom>
          <a:noFill/>
        </p:spPr>
        <p:txBody>
          <a:bodyPr wrap="none" rtlCol="0">
            <a:spAutoFit/>
          </a:bodyPr>
          <a:lstStyle/>
          <a:p>
            <a:r>
              <a:rPr lang="en-US" sz="1200" dirty="0"/>
              <a:t>Prepare</a:t>
            </a:r>
          </a:p>
        </p:txBody>
      </p:sp>
      <p:sp>
        <p:nvSpPr>
          <p:cNvPr id="63" name="TextBox 62">
            <a:extLst>
              <a:ext uri="{FF2B5EF4-FFF2-40B4-BE49-F238E27FC236}">
                <a16:creationId xmlns:a16="http://schemas.microsoft.com/office/drawing/2014/main" id="{0943BF81-0560-D949-AAE8-D88772E594CC}"/>
              </a:ext>
            </a:extLst>
          </p:cNvPr>
          <p:cNvSpPr txBox="1"/>
          <p:nvPr/>
        </p:nvSpPr>
        <p:spPr>
          <a:xfrm>
            <a:off x="3914394" y="4537667"/>
            <a:ext cx="681597" cy="276999"/>
          </a:xfrm>
          <a:prstGeom prst="rect">
            <a:avLst/>
          </a:prstGeom>
          <a:noFill/>
        </p:spPr>
        <p:txBody>
          <a:bodyPr wrap="none" rtlCol="0">
            <a:spAutoFit/>
          </a:bodyPr>
          <a:lstStyle/>
          <a:p>
            <a:r>
              <a:rPr lang="en-US" sz="1200" dirty="0"/>
              <a:t>Commit</a:t>
            </a:r>
          </a:p>
        </p:txBody>
      </p:sp>
    </p:spTree>
    <p:extLst>
      <p:ext uri="{BB962C8B-B14F-4D97-AF65-F5344CB8AC3E}">
        <p14:creationId xmlns:p14="http://schemas.microsoft.com/office/powerpoint/2010/main" val="11247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randombar(horizontal)">
                                      <p:cBhvr>
                                        <p:cTn id="16" dur="500"/>
                                        <p:tgtEl>
                                          <p:spTgt spid="5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par>
                                <p:cTn id="45" presetID="14"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par>
                                <p:cTn id="48" presetID="14" presetClass="entr" presetSubtype="1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par>
                                <p:cTn id="51" presetID="14" presetClass="entr" presetSubtype="1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par>
                                <p:cTn id="57" presetID="14" presetClass="entr" presetSubtype="1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par>
                                <p:cTn id="65" presetID="14" presetClass="entr" presetSubtype="1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par>
                                <p:cTn id="68" presetID="14" presetClass="entr" presetSubtype="1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par>
                                <p:cTn id="74" presetID="14"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randombar(horizontal)">
                                      <p:cBhvr>
                                        <p:cTn id="76" dur="500"/>
                                        <p:tgtEl>
                                          <p:spTgt spid="28"/>
                                        </p:tgtEl>
                                      </p:cBhvr>
                                    </p:animEffect>
                                  </p:childTnLst>
                                </p:cTn>
                              </p:par>
                              <p:par>
                                <p:cTn id="77" presetID="14" presetClass="entr" presetSubtype="1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par>
                                <p:cTn id="80" presetID="14" presetClass="entr" presetSubtype="1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randombar(horizontal)">
                                      <p:cBhvr>
                                        <p:cTn id="82" dur="500"/>
                                        <p:tgtEl>
                                          <p:spTgt spid="30"/>
                                        </p:tgtEl>
                                      </p:cBhvr>
                                    </p:animEffect>
                                  </p:childTnLst>
                                </p:cTn>
                              </p:par>
                              <p:par>
                                <p:cTn id="83" presetID="14" presetClass="entr" presetSubtype="1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randombar(horizontal)">
                                      <p:cBhvr>
                                        <p:cTn id="88" dur="500"/>
                                        <p:tgtEl>
                                          <p:spTgt spid="32"/>
                                        </p:tgtEl>
                                      </p:cBhvr>
                                    </p:animEffect>
                                  </p:childTnLst>
                                </p:cTn>
                              </p:par>
                              <p:par>
                                <p:cTn id="89" presetID="14" presetClass="entr" presetSubtype="1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randombar(horizontal)">
                                      <p:cBhvr>
                                        <p:cTn id="91" dur="500"/>
                                        <p:tgtEl>
                                          <p:spTgt spid="33"/>
                                        </p:tgtEl>
                                      </p:cBhvr>
                                    </p:animEffect>
                                  </p:childTnLst>
                                </p:cTn>
                              </p:par>
                              <p:par>
                                <p:cTn id="92" presetID="14" presetClass="entr" presetSubtype="1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randombar(horizontal)">
                                      <p:cBhvr>
                                        <p:cTn id="94" dur="500"/>
                                        <p:tgtEl>
                                          <p:spTgt spid="34"/>
                                        </p:tgtEl>
                                      </p:cBhvr>
                                    </p:animEffect>
                                  </p:childTnLst>
                                </p:cTn>
                              </p:par>
                              <p:par>
                                <p:cTn id="95" presetID="14" presetClass="entr" presetSubtype="1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randombar(horizontal)">
                                      <p:cBhvr>
                                        <p:cTn id="97" dur="500"/>
                                        <p:tgtEl>
                                          <p:spTgt spid="3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randombar(horizontal)">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1"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randombar(horizontal)">
                                      <p:cBhvr>
                                        <p:cTn id="108" dur="500"/>
                                        <p:tgtEl>
                                          <p:spTgt spid="41"/>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randombar(horizontal)">
                                      <p:cBhvr>
                                        <p:cTn id="111" dur="500"/>
                                        <p:tgtEl>
                                          <p:spTgt spid="42"/>
                                        </p:tgtEl>
                                      </p:cBhvr>
                                    </p:animEffect>
                                  </p:childTnLst>
                                </p:cTn>
                              </p:par>
                              <p:par>
                                <p:cTn id="112" presetID="14" presetClass="entr" presetSubtype="1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randombar(horizontal)">
                                      <p:cBhvr>
                                        <p:cTn id="114" dur="500"/>
                                        <p:tgtEl>
                                          <p:spTgt spid="43"/>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randombar(horizontal)">
                                      <p:cBhvr>
                                        <p:cTn id="117" dur="500"/>
                                        <p:tgtEl>
                                          <p:spTgt spid="44"/>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randombar(horizontal)">
                                      <p:cBhvr>
                                        <p:cTn id="120" dur="500"/>
                                        <p:tgtEl>
                                          <p:spTgt spid="45"/>
                                        </p:tgtEl>
                                      </p:cBhvr>
                                    </p:animEffect>
                                  </p:childTnLst>
                                </p:cTn>
                              </p:par>
                              <p:par>
                                <p:cTn id="121" presetID="14" presetClass="entr" presetSubtype="10"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randombar(horizontal)">
                                      <p:cBhvr>
                                        <p:cTn id="123" dur="500"/>
                                        <p:tgtEl>
                                          <p:spTgt spid="46"/>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randombar(horizontal)">
                                      <p:cBhvr>
                                        <p:cTn id="126" dur="500"/>
                                        <p:tgtEl>
                                          <p:spTgt spid="47"/>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randombar(horizontal)">
                                      <p:cBhvr>
                                        <p:cTn id="129" dur="500"/>
                                        <p:tgtEl>
                                          <p:spTgt spid="48"/>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randombar(horizontal)">
                                      <p:cBhvr>
                                        <p:cTn id="132" dur="500"/>
                                        <p:tgtEl>
                                          <p:spTgt spid="49"/>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randombar(horizontal)">
                                      <p:cBhvr>
                                        <p:cTn id="135" dur="500"/>
                                        <p:tgtEl>
                                          <p:spTgt spid="50"/>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randombar(horizontal)">
                                      <p:cBhvr>
                                        <p:cTn id="138" dur="500"/>
                                        <p:tgtEl>
                                          <p:spTgt spid="51"/>
                                        </p:tgtEl>
                                      </p:cBhvr>
                                    </p:animEffect>
                                  </p:childTnLst>
                                </p:cTn>
                              </p:par>
                              <p:par>
                                <p:cTn id="139" presetID="14" presetClass="entr" presetSubtype="10" fill="hold"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randombar(horizontal)">
                                      <p:cBhvr>
                                        <p:cTn id="141" dur="500"/>
                                        <p:tgtEl>
                                          <p:spTgt spid="52"/>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wipe(down)">
                                      <p:cBhvr>
                                        <p:cTn id="1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41" grpId="1"/>
      <p:bldP spid="42" grpId="0" animBg="1"/>
      <p:bldP spid="44" grpId="0" animBg="1"/>
      <p:bldP spid="45" grpId="0" animBg="1"/>
      <p:bldP spid="47" grpId="0" animBg="1"/>
      <p:bldP spid="48" grpId="0" animBg="1"/>
      <p:bldP spid="49" grpId="0" animBg="1"/>
      <p:bldP spid="50" grpId="0" animBg="1"/>
      <p:bldP spid="51" grpId="0" animBg="1"/>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ABDD-8F52-8949-9B80-15BDCB35E7FF}"/>
              </a:ext>
            </a:extLst>
          </p:cNvPr>
          <p:cNvSpPr>
            <a:spLocks noGrp="1"/>
          </p:cNvSpPr>
          <p:nvPr>
            <p:ph type="title"/>
          </p:nvPr>
        </p:nvSpPr>
        <p:spPr/>
        <p:txBody>
          <a:bodyPr/>
          <a:lstStyle/>
          <a:p>
            <a:r>
              <a:rPr lang="de-DE" dirty="0"/>
              <a:t>This </a:t>
            </a:r>
            <a:r>
              <a:rPr lang="de-DE" dirty="0" err="1"/>
              <a:t>lecture</a:t>
            </a:r>
            <a:endParaRPr lang="de-DE" dirty="0"/>
          </a:p>
        </p:txBody>
      </p:sp>
      <p:sp>
        <p:nvSpPr>
          <p:cNvPr id="3" name="Content Placeholder 2">
            <a:extLst>
              <a:ext uri="{FF2B5EF4-FFF2-40B4-BE49-F238E27FC236}">
                <a16:creationId xmlns:a16="http://schemas.microsoft.com/office/drawing/2014/main" id="{F5161CB6-C4E5-CD48-A9A1-5A27733D9778}"/>
              </a:ext>
            </a:extLst>
          </p:cNvPr>
          <p:cNvSpPr>
            <a:spLocks noGrp="1"/>
          </p:cNvSpPr>
          <p:nvPr>
            <p:ph idx="1"/>
          </p:nvPr>
        </p:nvSpPr>
        <p:spPr/>
        <p:txBody>
          <a:bodyPr/>
          <a:lstStyle/>
          <a:p>
            <a:r>
              <a:rPr lang="de-DE" b="1" dirty="0"/>
              <a:t>1st </a:t>
            </a:r>
            <a:r>
              <a:rPr lang="de-DE" b="1" dirty="0" err="1"/>
              <a:t>part</a:t>
            </a:r>
            <a:r>
              <a:rPr lang="de-DE" b="1" dirty="0"/>
              <a:t> (BFT </a:t>
            </a:r>
            <a:r>
              <a:rPr lang="de-DE" b="1" dirty="0" err="1"/>
              <a:t>basics</a:t>
            </a:r>
            <a:r>
              <a:rPr lang="de-DE" b="1" dirty="0"/>
              <a:t>)</a:t>
            </a:r>
          </a:p>
          <a:p>
            <a:pPr lvl="1"/>
            <a:r>
              <a:rPr lang="de-DE" dirty="0" err="1"/>
              <a:t>Resilience</a:t>
            </a:r>
            <a:r>
              <a:rPr lang="de-DE" dirty="0"/>
              <a:t> </a:t>
            </a:r>
            <a:r>
              <a:rPr lang="de-DE" dirty="0" err="1"/>
              <a:t>lower</a:t>
            </a:r>
            <a:r>
              <a:rPr lang="de-DE" dirty="0"/>
              <a:t> </a:t>
            </a:r>
            <a:r>
              <a:rPr lang="de-DE" dirty="0" err="1"/>
              <a:t>bounds</a:t>
            </a:r>
            <a:endParaRPr lang="de-DE" dirty="0"/>
          </a:p>
          <a:p>
            <a:pPr lvl="1"/>
            <a:r>
              <a:rPr lang="de-DE" dirty="0"/>
              <a:t>BFT </a:t>
            </a:r>
            <a:r>
              <a:rPr lang="de-DE" dirty="0" err="1"/>
              <a:t>consensus</a:t>
            </a:r>
            <a:r>
              <a:rPr lang="de-DE" dirty="0"/>
              <a:t> </a:t>
            </a:r>
            <a:r>
              <a:rPr lang="de-DE" dirty="0" err="1"/>
              <a:t>and</a:t>
            </a:r>
            <a:r>
              <a:rPr lang="de-DE" dirty="0"/>
              <a:t> </a:t>
            </a:r>
            <a:r>
              <a:rPr lang="de-DE" dirty="0" err="1"/>
              <a:t>state-machine</a:t>
            </a:r>
            <a:r>
              <a:rPr lang="de-DE" dirty="0"/>
              <a:t> </a:t>
            </a:r>
            <a:r>
              <a:rPr lang="de-DE" dirty="0" err="1"/>
              <a:t>replication</a:t>
            </a:r>
            <a:endParaRPr lang="de-DE" dirty="0"/>
          </a:p>
          <a:p>
            <a:pPr lvl="1"/>
            <a:endParaRPr lang="de-DE" dirty="0"/>
          </a:p>
          <a:p>
            <a:r>
              <a:rPr lang="de-DE" b="1" dirty="0"/>
              <a:t>2nd </a:t>
            </a:r>
            <a:r>
              <a:rPr lang="de-DE" b="1" dirty="0" err="1"/>
              <a:t>part</a:t>
            </a:r>
            <a:r>
              <a:rPr lang="de-DE" b="1" dirty="0"/>
              <a:t> (BFT </a:t>
            </a:r>
            <a:r>
              <a:rPr lang="de-DE" b="1" dirty="0" err="1"/>
              <a:t>and</a:t>
            </a:r>
            <a:r>
              <a:rPr lang="de-DE" b="1" dirty="0"/>
              <a:t> </a:t>
            </a:r>
            <a:r>
              <a:rPr lang="de-DE" b="1" dirty="0" err="1"/>
              <a:t>Blockchain</a:t>
            </a:r>
            <a:r>
              <a:rPr lang="de-DE" b="1" dirty="0"/>
              <a:t> in IBM)</a:t>
            </a:r>
          </a:p>
          <a:p>
            <a:pPr lvl="1"/>
            <a:r>
              <a:rPr lang="de-DE" dirty="0" err="1"/>
              <a:t>Hyperledger</a:t>
            </a:r>
            <a:r>
              <a:rPr lang="de-DE" dirty="0"/>
              <a:t> </a:t>
            </a:r>
            <a:r>
              <a:rPr lang="de-DE" dirty="0" err="1"/>
              <a:t>Fabric</a:t>
            </a:r>
            <a:endParaRPr lang="de-DE" dirty="0"/>
          </a:p>
          <a:p>
            <a:pPr lvl="1"/>
            <a:r>
              <a:rPr lang="de-DE" dirty="0"/>
              <a:t>Mir-BFT</a:t>
            </a:r>
          </a:p>
        </p:txBody>
      </p:sp>
    </p:spTree>
    <p:extLst>
      <p:ext uri="{BB962C8B-B14F-4D97-AF65-F5344CB8AC3E}">
        <p14:creationId xmlns:p14="http://schemas.microsoft.com/office/powerpoint/2010/main" val="417674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B2A0-FAC8-E648-83A1-8C9FA09978D7}"/>
              </a:ext>
            </a:extLst>
          </p:cNvPr>
          <p:cNvSpPr>
            <a:spLocks noGrp="1"/>
          </p:cNvSpPr>
          <p:nvPr>
            <p:ph type="title"/>
          </p:nvPr>
        </p:nvSpPr>
        <p:spPr>
          <a:xfrm>
            <a:off x="243417" y="593725"/>
            <a:ext cx="11774412" cy="731838"/>
          </a:xfrm>
        </p:spPr>
        <p:txBody>
          <a:bodyPr/>
          <a:lstStyle/>
          <a:p>
            <a:r>
              <a:rPr lang="en-US" dirty="0"/>
              <a:t>Understanding bottlenecks: PBFT – Common case protocol</a:t>
            </a:r>
          </a:p>
        </p:txBody>
      </p:sp>
      <p:cxnSp>
        <p:nvCxnSpPr>
          <p:cNvPr id="4" name="Straight Connector 3">
            <a:extLst>
              <a:ext uri="{FF2B5EF4-FFF2-40B4-BE49-F238E27FC236}">
                <a16:creationId xmlns:a16="http://schemas.microsoft.com/office/drawing/2014/main" id="{996DD9D1-1A71-B646-99A2-FD8145FE2599}"/>
              </a:ext>
            </a:extLst>
          </p:cNvPr>
          <p:cNvCxnSpPr/>
          <p:nvPr/>
        </p:nvCxnSpPr>
        <p:spPr bwMode="auto">
          <a:xfrm>
            <a:off x="1830336" y="3764778"/>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248FB09-2855-964C-8D31-95AF7C16B6FE}"/>
              </a:ext>
            </a:extLst>
          </p:cNvPr>
          <p:cNvCxnSpPr/>
          <p:nvPr/>
        </p:nvCxnSpPr>
        <p:spPr bwMode="auto">
          <a:xfrm>
            <a:off x="1830336" y="4026583"/>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7C9EE07-AA23-7243-954A-4EE409103862}"/>
              </a:ext>
            </a:extLst>
          </p:cNvPr>
          <p:cNvCxnSpPr/>
          <p:nvPr/>
        </p:nvCxnSpPr>
        <p:spPr bwMode="auto">
          <a:xfrm>
            <a:off x="1830335" y="4565870"/>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E67EAC96-FA96-8B4E-93F5-08EB5A6D3FED}"/>
              </a:ext>
            </a:extLst>
          </p:cNvPr>
          <p:cNvCxnSpPr/>
          <p:nvPr/>
        </p:nvCxnSpPr>
        <p:spPr bwMode="auto">
          <a:xfrm>
            <a:off x="1830336" y="4279639"/>
            <a:ext cx="6271867"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FAD27A6C-A071-E547-B4DE-E14F727BC5D9}"/>
              </a:ext>
            </a:extLst>
          </p:cNvPr>
          <p:cNvCxnSpPr/>
          <p:nvPr/>
        </p:nvCxnSpPr>
        <p:spPr bwMode="auto">
          <a:xfrm>
            <a:off x="2379140" y="3764783"/>
            <a:ext cx="676901" cy="261805"/>
          </a:xfrm>
          <a:prstGeom prst="straightConnector1">
            <a:avLst/>
          </a:prstGeom>
          <a:no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E2E6FA8-8002-8E43-8AF4-25404DDA4FD7}"/>
              </a:ext>
            </a:extLst>
          </p:cNvPr>
          <p:cNvCxnSpPr/>
          <p:nvPr/>
        </p:nvCxnSpPr>
        <p:spPr bwMode="auto">
          <a:xfrm>
            <a:off x="2379133" y="3776996"/>
            <a:ext cx="676148" cy="502647"/>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71DE13-9543-6241-A687-95E7D115BF05}"/>
              </a:ext>
            </a:extLst>
          </p:cNvPr>
          <p:cNvCxnSpPr/>
          <p:nvPr/>
        </p:nvCxnSpPr>
        <p:spPr bwMode="auto">
          <a:xfrm>
            <a:off x="2379135" y="3776991"/>
            <a:ext cx="676146" cy="813010"/>
          </a:xfrm>
          <a:prstGeom prst="straightConnector1">
            <a:avLst/>
          </a:prstGeom>
          <a:no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312DB89-3769-054A-9C6F-B8C8EA91BA5E}"/>
              </a:ext>
            </a:extLst>
          </p:cNvPr>
          <p:cNvCxnSpPr/>
          <p:nvPr/>
        </p:nvCxnSpPr>
        <p:spPr bwMode="auto">
          <a:xfrm flipV="1">
            <a:off x="3054740" y="3793101"/>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6EAC04B-1B59-4047-B741-E9214436D8DF}"/>
              </a:ext>
            </a:extLst>
          </p:cNvPr>
          <p:cNvCxnSpPr/>
          <p:nvPr/>
        </p:nvCxnSpPr>
        <p:spPr bwMode="auto">
          <a:xfrm flipV="1">
            <a:off x="3061672" y="3793101"/>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6D71312-6D66-A94D-946D-F4C2FAA9EA5A}"/>
              </a:ext>
            </a:extLst>
          </p:cNvPr>
          <p:cNvCxnSpPr/>
          <p:nvPr/>
        </p:nvCxnSpPr>
        <p:spPr bwMode="auto">
          <a:xfrm flipV="1">
            <a:off x="3061672" y="3793101"/>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F252743-7FFC-2D4C-8A2D-4C3C78FCC6A7}"/>
              </a:ext>
            </a:extLst>
          </p:cNvPr>
          <p:cNvCxnSpPr/>
          <p:nvPr/>
        </p:nvCxnSpPr>
        <p:spPr bwMode="auto">
          <a:xfrm flipV="1">
            <a:off x="3061672" y="4036375"/>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923DDB9-4873-704A-A869-FDA44E9F1798}"/>
              </a:ext>
            </a:extLst>
          </p:cNvPr>
          <p:cNvCxnSpPr/>
          <p:nvPr/>
        </p:nvCxnSpPr>
        <p:spPr bwMode="auto">
          <a:xfrm>
            <a:off x="3054740" y="4026589"/>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A025903-37A4-6345-8F4C-308D3B8A7637}"/>
              </a:ext>
            </a:extLst>
          </p:cNvPr>
          <p:cNvCxnSpPr/>
          <p:nvPr/>
        </p:nvCxnSpPr>
        <p:spPr bwMode="auto">
          <a:xfrm>
            <a:off x="3054740" y="4276175"/>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5F5BCEB6-A86A-9E4D-B443-57B45273C5AF}"/>
              </a:ext>
            </a:extLst>
          </p:cNvPr>
          <p:cNvCxnSpPr/>
          <p:nvPr/>
        </p:nvCxnSpPr>
        <p:spPr bwMode="auto">
          <a:xfrm flipV="1">
            <a:off x="3061672" y="4026583"/>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AF18409-3DA0-0A4A-A8BA-2FC5F829AFD0}"/>
              </a:ext>
            </a:extLst>
          </p:cNvPr>
          <p:cNvCxnSpPr/>
          <p:nvPr/>
        </p:nvCxnSpPr>
        <p:spPr bwMode="auto">
          <a:xfrm>
            <a:off x="3061672" y="4036371"/>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AB56222-1383-F444-9B7A-0B5483548508}"/>
              </a:ext>
            </a:extLst>
          </p:cNvPr>
          <p:cNvCxnSpPr/>
          <p:nvPr/>
        </p:nvCxnSpPr>
        <p:spPr bwMode="auto">
          <a:xfrm flipV="1">
            <a:off x="3061672" y="4276175"/>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367DC9A-FB83-4546-B9AC-4E94512D01E2}"/>
              </a:ext>
            </a:extLst>
          </p:cNvPr>
          <p:cNvCxnSpPr/>
          <p:nvPr/>
        </p:nvCxnSpPr>
        <p:spPr bwMode="auto">
          <a:xfrm flipV="1">
            <a:off x="3876477" y="379778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7E16722-7A2F-C945-B3E8-BDD61412CF58}"/>
              </a:ext>
            </a:extLst>
          </p:cNvPr>
          <p:cNvCxnSpPr/>
          <p:nvPr/>
        </p:nvCxnSpPr>
        <p:spPr bwMode="auto">
          <a:xfrm flipV="1">
            <a:off x="3883409" y="379778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109A985-79AB-1348-97ED-19621BB8322A}"/>
              </a:ext>
            </a:extLst>
          </p:cNvPr>
          <p:cNvCxnSpPr/>
          <p:nvPr/>
        </p:nvCxnSpPr>
        <p:spPr bwMode="auto">
          <a:xfrm flipV="1">
            <a:off x="3883409" y="379778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A2B3F01-84DD-B142-B08C-91DD7370EBA6}"/>
              </a:ext>
            </a:extLst>
          </p:cNvPr>
          <p:cNvCxnSpPr/>
          <p:nvPr/>
        </p:nvCxnSpPr>
        <p:spPr bwMode="auto">
          <a:xfrm>
            <a:off x="3876477" y="3769469"/>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4330749-B916-0847-B3EC-02F19D7788B0}"/>
              </a:ext>
            </a:extLst>
          </p:cNvPr>
          <p:cNvCxnSpPr/>
          <p:nvPr/>
        </p:nvCxnSpPr>
        <p:spPr bwMode="auto">
          <a:xfrm>
            <a:off x="3876477" y="379310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FF21071-A8DA-384F-92C4-18692CDCD271}"/>
              </a:ext>
            </a:extLst>
          </p:cNvPr>
          <p:cNvCxnSpPr/>
          <p:nvPr/>
        </p:nvCxnSpPr>
        <p:spPr bwMode="auto">
          <a:xfrm>
            <a:off x="3883409" y="379310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B567B99-8C87-234A-8D81-188D0057F136}"/>
              </a:ext>
            </a:extLst>
          </p:cNvPr>
          <p:cNvCxnSpPr/>
          <p:nvPr/>
        </p:nvCxnSpPr>
        <p:spPr bwMode="auto">
          <a:xfrm flipV="1">
            <a:off x="3883409" y="4041061"/>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571C6A21-0201-8B49-899D-D84686EACA87}"/>
              </a:ext>
            </a:extLst>
          </p:cNvPr>
          <p:cNvCxnSpPr/>
          <p:nvPr/>
        </p:nvCxnSpPr>
        <p:spPr bwMode="auto">
          <a:xfrm>
            <a:off x="3876477" y="4031275"/>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8B8A69-0AB7-5B45-8DDC-F4A792A2674D}"/>
              </a:ext>
            </a:extLst>
          </p:cNvPr>
          <p:cNvCxnSpPr/>
          <p:nvPr/>
        </p:nvCxnSpPr>
        <p:spPr bwMode="auto">
          <a:xfrm>
            <a:off x="3876477" y="428086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5B0028D-A71F-6E43-87EC-4AA810FB205A}"/>
              </a:ext>
            </a:extLst>
          </p:cNvPr>
          <p:cNvCxnSpPr/>
          <p:nvPr/>
        </p:nvCxnSpPr>
        <p:spPr bwMode="auto">
          <a:xfrm flipV="1">
            <a:off x="3883409" y="403126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13524C5-FC80-754A-AFB6-88AC70DBD52D}"/>
              </a:ext>
            </a:extLst>
          </p:cNvPr>
          <p:cNvCxnSpPr/>
          <p:nvPr/>
        </p:nvCxnSpPr>
        <p:spPr bwMode="auto">
          <a:xfrm>
            <a:off x="3883409" y="404105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E124CA5-9039-9F40-86DE-081855E63CAF}"/>
              </a:ext>
            </a:extLst>
          </p:cNvPr>
          <p:cNvCxnSpPr/>
          <p:nvPr/>
        </p:nvCxnSpPr>
        <p:spPr bwMode="auto">
          <a:xfrm flipV="1">
            <a:off x="3883409" y="4280861"/>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36" name="Down Arrow 35">
            <a:extLst>
              <a:ext uri="{FF2B5EF4-FFF2-40B4-BE49-F238E27FC236}">
                <a16:creationId xmlns:a16="http://schemas.microsoft.com/office/drawing/2014/main" id="{7C3E7BB0-9CD2-7444-B34F-3466C44D4AE1}"/>
              </a:ext>
            </a:extLst>
          </p:cNvPr>
          <p:cNvSpPr/>
          <p:nvPr/>
        </p:nvSpPr>
        <p:spPr bwMode="auto">
          <a:xfrm rot="10800000">
            <a:off x="4539257" y="4627562"/>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grpSp>
        <p:nvGrpSpPr>
          <p:cNvPr id="55" name="Group 54">
            <a:extLst>
              <a:ext uri="{FF2B5EF4-FFF2-40B4-BE49-F238E27FC236}">
                <a16:creationId xmlns:a16="http://schemas.microsoft.com/office/drawing/2014/main" id="{B991F02D-C78E-9A4E-A402-BFBEE01205C6}"/>
              </a:ext>
            </a:extLst>
          </p:cNvPr>
          <p:cNvGrpSpPr/>
          <p:nvPr/>
        </p:nvGrpSpPr>
        <p:grpSpPr>
          <a:xfrm>
            <a:off x="1944460" y="2365947"/>
            <a:ext cx="869345" cy="1266012"/>
            <a:chOff x="2269284" y="1841480"/>
            <a:chExt cx="869345" cy="1266012"/>
          </a:xfrm>
        </p:grpSpPr>
        <p:sp>
          <p:nvSpPr>
            <p:cNvPr id="11" name="Rectangle 10">
              <a:extLst>
                <a:ext uri="{FF2B5EF4-FFF2-40B4-BE49-F238E27FC236}">
                  <a16:creationId xmlns:a16="http://schemas.microsoft.com/office/drawing/2014/main" id="{7B449B7D-98DB-1246-8BA1-C6967D39F1A1}"/>
                </a:ext>
              </a:extLst>
            </p:cNvPr>
            <p:cNvSpPr/>
            <p:nvPr/>
          </p:nvSpPr>
          <p:spPr bwMode="auto">
            <a:xfrm>
              <a:off x="2280521" y="2382046"/>
              <a:ext cx="432000" cy="360000"/>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37" name="Rectangle 36">
              <a:extLst>
                <a:ext uri="{FF2B5EF4-FFF2-40B4-BE49-F238E27FC236}">
                  <a16:creationId xmlns:a16="http://schemas.microsoft.com/office/drawing/2014/main" id="{BD023193-B4BF-DB4D-9650-89EEDCB379C2}"/>
                </a:ext>
              </a:extLst>
            </p:cNvPr>
            <p:cNvSpPr/>
            <p:nvPr/>
          </p:nvSpPr>
          <p:spPr bwMode="auto">
            <a:xfrm>
              <a:off x="2280521" y="2747492"/>
              <a:ext cx="432000" cy="360000"/>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38" name="Rectangle 37">
              <a:extLst>
                <a:ext uri="{FF2B5EF4-FFF2-40B4-BE49-F238E27FC236}">
                  <a16:creationId xmlns:a16="http://schemas.microsoft.com/office/drawing/2014/main" id="{1D01C146-03B2-C847-A82B-604844F6DB38}"/>
                </a:ext>
              </a:extLst>
            </p:cNvPr>
            <p:cNvSpPr/>
            <p:nvPr/>
          </p:nvSpPr>
          <p:spPr bwMode="auto">
            <a:xfrm>
              <a:off x="2700238" y="2382046"/>
              <a:ext cx="432000" cy="360000"/>
            </a:xfrm>
            <a:prstGeom prst="rect">
              <a:avLst/>
            </a:prstGeom>
            <a:solidFill>
              <a:schemeClr val="accent5">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39" name="Rectangle 38">
              <a:extLst>
                <a:ext uri="{FF2B5EF4-FFF2-40B4-BE49-F238E27FC236}">
                  <a16:creationId xmlns:a16="http://schemas.microsoft.com/office/drawing/2014/main" id="{F278B0D9-976D-0841-8CAA-38E172E8D680}"/>
                </a:ext>
              </a:extLst>
            </p:cNvPr>
            <p:cNvSpPr/>
            <p:nvPr/>
          </p:nvSpPr>
          <p:spPr bwMode="auto">
            <a:xfrm>
              <a:off x="2706629" y="2747492"/>
              <a:ext cx="432000" cy="360000"/>
            </a:xfrm>
            <a:prstGeom prst="rect">
              <a:avLst/>
            </a:prstGeom>
            <a:solidFill>
              <a:schemeClr val="accent3">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40" name="Rectangle 39">
              <a:extLst>
                <a:ext uri="{FF2B5EF4-FFF2-40B4-BE49-F238E27FC236}">
                  <a16:creationId xmlns:a16="http://schemas.microsoft.com/office/drawing/2014/main" id="{83F729F8-3218-2446-B67C-D49838BDD466}"/>
                </a:ext>
              </a:extLst>
            </p:cNvPr>
            <p:cNvSpPr/>
            <p:nvPr/>
          </p:nvSpPr>
          <p:spPr bwMode="auto">
            <a:xfrm>
              <a:off x="2269284" y="1841480"/>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grpSp>
      <p:sp>
        <p:nvSpPr>
          <p:cNvPr id="41" name="TextBox 40">
            <a:extLst>
              <a:ext uri="{FF2B5EF4-FFF2-40B4-BE49-F238E27FC236}">
                <a16:creationId xmlns:a16="http://schemas.microsoft.com/office/drawing/2014/main" id="{7EFB68B3-7930-A346-B9FB-0B8008391480}"/>
              </a:ext>
            </a:extLst>
          </p:cNvPr>
          <p:cNvSpPr txBox="1"/>
          <p:nvPr/>
        </p:nvSpPr>
        <p:spPr>
          <a:xfrm>
            <a:off x="4783097" y="4882510"/>
            <a:ext cx="466794" cy="397032"/>
          </a:xfrm>
          <a:prstGeom prst="rect">
            <a:avLst/>
          </a:prstGeom>
          <a:noFill/>
        </p:spPr>
        <p:txBody>
          <a:bodyPr wrap="none" rtlCol="0">
            <a:spAutoFit/>
          </a:bodyPr>
          <a:lstStyle/>
          <a:p>
            <a:r>
              <a:rPr lang="en-US" dirty="0"/>
              <a:t>…</a:t>
            </a:r>
          </a:p>
        </p:txBody>
      </p:sp>
      <p:sp>
        <p:nvSpPr>
          <p:cNvPr id="42" name="Rectangle 41">
            <a:extLst>
              <a:ext uri="{FF2B5EF4-FFF2-40B4-BE49-F238E27FC236}">
                <a16:creationId xmlns:a16="http://schemas.microsoft.com/office/drawing/2014/main" id="{0B0AF2F2-3075-CE47-90F5-B492426AB1A2}"/>
              </a:ext>
            </a:extLst>
          </p:cNvPr>
          <p:cNvSpPr/>
          <p:nvPr/>
        </p:nvSpPr>
        <p:spPr bwMode="auto">
          <a:xfrm>
            <a:off x="5129756" y="4791447"/>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#234</a:t>
            </a:r>
          </a:p>
        </p:txBody>
      </p:sp>
      <p:cxnSp>
        <p:nvCxnSpPr>
          <p:cNvPr id="43" name="Straight Arrow Connector 42">
            <a:extLst>
              <a:ext uri="{FF2B5EF4-FFF2-40B4-BE49-F238E27FC236}">
                <a16:creationId xmlns:a16="http://schemas.microsoft.com/office/drawing/2014/main" id="{787417F9-7D0C-AC48-9E6B-DC1E77156085}"/>
              </a:ext>
            </a:extLst>
          </p:cNvPr>
          <p:cNvCxnSpPr/>
          <p:nvPr/>
        </p:nvCxnSpPr>
        <p:spPr bwMode="auto">
          <a:xfrm>
            <a:off x="5562974"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4" name="Rectangle 43">
            <a:extLst>
              <a:ext uri="{FF2B5EF4-FFF2-40B4-BE49-F238E27FC236}">
                <a16:creationId xmlns:a16="http://schemas.microsoft.com/office/drawing/2014/main" id="{9CDE7ABC-384A-2F46-A584-E8C4C92E44E5}"/>
              </a:ext>
            </a:extLst>
          </p:cNvPr>
          <p:cNvSpPr/>
          <p:nvPr/>
        </p:nvSpPr>
        <p:spPr bwMode="auto">
          <a:xfrm>
            <a:off x="5862546" y="4791448"/>
            <a:ext cx="4568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#235</a:t>
            </a:r>
          </a:p>
        </p:txBody>
      </p:sp>
      <p:sp>
        <p:nvSpPr>
          <p:cNvPr id="45" name="Rectangle 44">
            <a:extLst>
              <a:ext uri="{FF2B5EF4-FFF2-40B4-BE49-F238E27FC236}">
                <a16:creationId xmlns:a16="http://schemas.microsoft.com/office/drawing/2014/main" id="{9CBBEAB9-C1CC-4245-ABB5-EE5B17D62CD6}"/>
              </a:ext>
            </a:extLst>
          </p:cNvPr>
          <p:cNvSpPr/>
          <p:nvPr/>
        </p:nvSpPr>
        <p:spPr bwMode="auto">
          <a:xfrm>
            <a:off x="6704477" y="4791448"/>
            <a:ext cx="503133"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#236</a:t>
            </a:r>
          </a:p>
        </p:txBody>
      </p:sp>
      <p:cxnSp>
        <p:nvCxnSpPr>
          <p:cNvPr id="46" name="Straight Arrow Connector 45">
            <a:extLst>
              <a:ext uri="{FF2B5EF4-FFF2-40B4-BE49-F238E27FC236}">
                <a16:creationId xmlns:a16="http://schemas.microsoft.com/office/drawing/2014/main" id="{B9488244-245D-4242-A07F-0F3409848DB8}"/>
              </a:ext>
            </a:extLst>
          </p:cNvPr>
          <p:cNvCxnSpPr/>
          <p:nvPr/>
        </p:nvCxnSpPr>
        <p:spPr bwMode="auto">
          <a:xfrm>
            <a:off x="6320353" y="5140927"/>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47" name="Rectangle 46">
            <a:extLst>
              <a:ext uri="{FF2B5EF4-FFF2-40B4-BE49-F238E27FC236}">
                <a16:creationId xmlns:a16="http://schemas.microsoft.com/office/drawing/2014/main" id="{C70B56A0-8C20-5E48-8E1C-EF0BCF74EB7B}"/>
              </a:ext>
            </a:extLst>
          </p:cNvPr>
          <p:cNvSpPr/>
          <p:nvPr/>
        </p:nvSpPr>
        <p:spPr bwMode="auto">
          <a:xfrm>
            <a:off x="7592708" y="5102957"/>
            <a:ext cx="284649" cy="197655"/>
          </a:xfrm>
          <a:prstGeom prst="rect">
            <a:avLst/>
          </a:prstGeom>
          <a:solidFill>
            <a:schemeClr val="accent2">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48" name="Rectangle 47">
            <a:extLst>
              <a:ext uri="{FF2B5EF4-FFF2-40B4-BE49-F238E27FC236}">
                <a16:creationId xmlns:a16="http://schemas.microsoft.com/office/drawing/2014/main" id="{916C35DE-F238-224E-A4C8-BC010E8F7F09}"/>
              </a:ext>
            </a:extLst>
          </p:cNvPr>
          <p:cNvSpPr/>
          <p:nvPr/>
        </p:nvSpPr>
        <p:spPr bwMode="auto">
          <a:xfrm>
            <a:off x="7592708" y="5309591"/>
            <a:ext cx="284649" cy="197655"/>
          </a:xfrm>
          <a:prstGeom prst="rect">
            <a:avLst/>
          </a:prstGeom>
          <a:solidFill>
            <a:schemeClr val="accent6">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Tx2</a:t>
            </a:r>
          </a:p>
        </p:txBody>
      </p:sp>
      <p:sp>
        <p:nvSpPr>
          <p:cNvPr id="49" name="Rectangle 48">
            <a:extLst>
              <a:ext uri="{FF2B5EF4-FFF2-40B4-BE49-F238E27FC236}">
                <a16:creationId xmlns:a16="http://schemas.microsoft.com/office/drawing/2014/main" id="{87FA50C6-4AD4-D44E-B3CB-2E4EBC3B96D1}"/>
              </a:ext>
            </a:extLst>
          </p:cNvPr>
          <p:cNvSpPr/>
          <p:nvPr/>
        </p:nvSpPr>
        <p:spPr bwMode="auto">
          <a:xfrm>
            <a:off x="7887630" y="5102957"/>
            <a:ext cx="284649" cy="197655"/>
          </a:xfrm>
          <a:prstGeom prst="rect">
            <a:avLst/>
          </a:prstGeom>
          <a:solidFill>
            <a:schemeClr val="accent1">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Tx3</a:t>
            </a:r>
          </a:p>
        </p:txBody>
      </p:sp>
      <p:sp>
        <p:nvSpPr>
          <p:cNvPr id="50" name="Rectangle 49">
            <a:extLst>
              <a:ext uri="{FF2B5EF4-FFF2-40B4-BE49-F238E27FC236}">
                <a16:creationId xmlns:a16="http://schemas.microsoft.com/office/drawing/2014/main" id="{B69A2F13-1691-FF4E-9B6E-3A3A066ACE3E}"/>
              </a:ext>
            </a:extLst>
          </p:cNvPr>
          <p:cNvSpPr/>
          <p:nvPr/>
        </p:nvSpPr>
        <p:spPr bwMode="auto">
          <a:xfrm>
            <a:off x="7887630" y="5309591"/>
            <a:ext cx="284649" cy="197655"/>
          </a:xfrm>
          <a:prstGeom prst="rect">
            <a:avLst/>
          </a:prstGeom>
          <a:solidFill>
            <a:schemeClr val="bg2">
              <a:lumMod val="9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Tx4</a:t>
            </a:r>
          </a:p>
        </p:txBody>
      </p:sp>
      <p:sp>
        <p:nvSpPr>
          <p:cNvPr id="51" name="Rectangle 50">
            <a:extLst>
              <a:ext uri="{FF2B5EF4-FFF2-40B4-BE49-F238E27FC236}">
                <a16:creationId xmlns:a16="http://schemas.microsoft.com/office/drawing/2014/main" id="{4DE23B9F-0915-2840-B380-593335F6E09B}"/>
              </a:ext>
            </a:extLst>
          </p:cNvPr>
          <p:cNvSpPr/>
          <p:nvPr/>
        </p:nvSpPr>
        <p:spPr bwMode="auto">
          <a:xfrm>
            <a:off x="7592708" y="4791447"/>
            <a:ext cx="579571" cy="31150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800" dirty="0"/>
              <a:t>Block</a:t>
            </a:r>
          </a:p>
          <a:p>
            <a:pPr algn="ctr"/>
            <a:r>
              <a:rPr lang="en-US" sz="800" dirty="0"/>
              <a:t>#237</a:t>
            </a:r>
          </a:p>
        </p:txBody>
      </p:sp>
      <p:cxnSp>
        <p:nvCxnSpPr>
          <p:cNvPr id="52" name="Straight Arrow Connector 51">
            <a:extLst>
              <a:ext uri="{FF2B5EF4-FFF2-40B4-BE49-F238E27FC236}">
                <a16:creationId xmlns:a16="http://schemas.microsoft.com/office/drawing/2014/main" id="{AF511B9B-B50C-4543-B9CF-8B3B7645BC73}"/>
              </a:ext>
            </a:extLst>
          </p:cNvPr>
          <p:cNvCxnSpPr/>
          <p:nvPr/>
        </p:nvCxnSpPr>
        <p:spPr bwMode="auto">
          <a:xfrm>
            <a:off x="7207610" y="5128762"/>
            <a:ext cx="373851" cy="0"/>
          </a:xfrm>
          <a:prstGeom prst="straightConnector1">
            <a:avLst/>
          </a:prstGeom>
          <a:noFill/>
          <a:ln w="9525" cap="flat" cmpd="sng" algn="ctr">
            <a:solidFill>
              <a:schemeClr val="tx1"/>
            </a:solidFill>
            <a:prstDash val="solid"/>
            <a:round/>
            <a:headEnd type="triangle" w="med" len="med"/>
            <a:tailEnd type="none"/>
          </a:ln>
          <a:effectLst/>
        </p:spPr>
      </p:cxnSp>
      <p:sp>
        <p:nvSpPr>
          <p:cNvPr id="53" name="TextBox 52">
            <a:extLst>
              <a:ext uri="{FF2B5EF4-FFF2-40B4-BE49-F238E27FC236}">
                <a16:creationId xmlns:a16="http://schemas.microsoft.com/office/drawing/2014/main" id="{E3324245-64F5-5C43-A933-89D7446411AC}"/>
              </a:ext>
            </a:extLst>
          </p:cNvPr>
          <p:cNvSpPr txBox="1"/>
          <p:nvPr/>
        </p:nvSpPr>
        <p:spPr>
          <a:xfrm>
            <a:off x="1830336" y="6220732"/>
            <a:ext cx="1628331" cy="338554"/>
          </a:xfrm>
          <a:prstGeom prst="rect">
            <a:avLst/>
          </a:prstGeom>
          <a:noFill/>
        </p:spPr>
        <p:txBody>
          <a:bodyPr wrap="none" rtlCol="0">
            <a:spAutoFit/>
          </a:bodyPr>
          <a:lstStyle/>
          <a:p>
            <a:r>
              <a:rPr lang="en-US" sz="1600" dirty="0">
                <a:solidFill>
                  <a:schemeClr val="tx1"/>
                </a:solidFill>
              </a:rPr>
              <a:t>[Castro/Liskov02]</a:t>
            </a:r>
          </a:p>
        </p:txBody>
      </p:sp>
      <p:sp>
        <p:nvSpPr>
          <p:cNvPr id="54" name="TextBox 53">
            <a:extLst>
              <a:ext uri="{FF2B5EF4-FFF2-40B4-BE49-F238E27FC236}">
                <a16:creationId xmlns:a16="http://schemas.microsoft.com/office/drawing/2014/main" id="{6FE150C1-3ECB-2448-A1F6-2AE085253636}"/>
              </a:ext>
            </a:extLst>
          </p:cNvPr>
          <p:cNvSpPr txBox="1"/>
          <p:nvPr/>
        </p:nvSpPr>
        <p:spPr>
          <a:xfrm>
            <a:off x="3950752" y="5410434"/>
            <a:ext cx="1148904" cy="307777"/>
          </a:xfrm>
          <a:prstGeom prst="rect">
            <a:avLst/>
          </a:prstGeom>
          <a:noFill/>
        </p:spPr>
        <p:txBody>
          <a:bodyPr wrap="none" rtlCol="0">
            <a:spAutoFit/>
          </a:bodyPr>
          <a:lstStyle/>
          <a:p>
            <a:pPr marL="0" lvl="1"/>
            <a:r>
              <a:rPr lang="en-US" altLang="en-US" sz="1400" dirty="0">
                <a:solidFill>
                  <a:schemeClr val="tx1"/>
                </a:solidFill>
              </a:rPr>
              <a:t>Deliver batch</a:t>
            </a:r>
          </a:p>
        </p:txBody>
      </p:sp>
      <p:sp>
        <p:nvSpPr>
          <p:cNvPr id="56" name="TextBox 55">
            <a:extLst>
              <a:ext uri="{FF2B5EF4-FFF2-40B4-BE49-F238E27FC236}">
                <a16:creationId xmlns:a16="http://schemas.microsoft.com/office/drawing/2014/main" id="{4E3E4F3F-0A53-534A-951E-84395003157A}"/>
              </a:ext>
            </a:extLst>
          </p:cNvPr>
          <p:cNvSpPr txBox="1"/>
          <p:nvPr/>
        </p:nvSpPr>
        <p:spPr>
          <a:xfrm>
            <a:off x="2189871" y="4541417"/>
            <a:ext cx="928716" cy="276999"/>
          </a:xfrm>
          <a:prstGeom prst="rect">
            <a:avLst/>
          </a:prstGeom>
          <a:noFill/>
        </p:spPr>
        <p:txBody>
          <a:bodyPr wrap="none" rtlCol="0">
            <a:spAutoFit/>
          </a:bodyPr>
          <a:lstStyle/>
          <a:p>
            <a:r>
              <a:rPr lang="en-US" sz="1200" dirty="0"/>
              <a:t>Pre-prepare</a:t>
            </a:r>
          </a:p>
        </p:txBody>
      </p:sp>
      <p:sp>
        <p:nvSpPr>
          <p:cNvPr id="58" name="TextBox 57">
            <a:extLst>
              <a:ext uri="{FF2B5EF4-FFF2-40B4-BE49-F238E27FC236}">
                <a16:creationId xmlns:a16="http://schemas.microsoft.com/office/drawing/2014/main" id="{9C55FE55-AAE0-1844-8845-5405CA65471A}"/>
              </a:ext>
            </a:extLst>
          </p:cNvPr>
          <p:cNvSpPr txBox="1"/>
          <p:nvPr/>
        </p:nvSpPr>
        <p:spPr>
          <a:xfrm>
            <a:off x="8190929" y="3582378"/>
            <a:ext cx="1787653" cy="286232"/>
          </a:xfrm>
          <a:prstGeom prst="rect">
            <a:avLst/>
          </a:prstGeom>
          <a:noFill/>
        </p:spPr>
        <p:txBody>
          <a:bodyPr wrap="square" rtlCol="0">
            <a:spAutoFit/>
          </a:bodyPr>
          <a:lstStyle/>
          <a:p>
            <a:r>
              <a:rPr lang="en-US" sz="1400" dirty="0">
                <a:solidFill>
                  <a:schemeClr val="tx1"/>
                </a:solidFill>
              </a:rPr>
              <a:t>Node 0 (Primary)</a:t>
            </a:r>
          </a:p>
        </p:txBody>
      </p:sp>
      <p:sp>
        <p:nvSpPr>
          <p:cNvPr id="59" name="TextBox 58">
            <a:extLst>
              <a:ext uri="{FF2B5EF4-FFF2-40B4-BE49-F238E27FC236}">
                <a16:creationId xmlns:a16="http://schemas.microsoft.com/office/drawing/2014/main" id="{4E2C31DA-6DB9-8145-A947-B54D79C7EFEA}"/>
              </a:ext>
            </a:extLst>
          </p:cNvPr>
          <p:cNvSpPr txBox="1"/>
          <p:nvPr/>
        </p:nvSpPr>
        <p:spPr>
          <a:xfrm>
            <a:off x="8208090" y="3840139"/>
            <a:ext cx="1515634" cy="286232"/>
          </a:xfrm>
          <a:prstGeom prst="rect">
            <a:avLst/>
          </a:prstGeom>
          <a:noFill/>
        </p:spPr>
        <p:txBody>
          <a:bodyPr wrap="square" rtlCol="0">
            <a:spAutoFit/>
          </a:bodyPr>
          <a:lstStyle/>
          <a:p>
            <a:r>
              <a:rPr lang="en-US" sz="1400" dirty="0">
                <a:solidFill>
                  <a:schemeClr val="tx1"/>
                </a:solidFill>
              </a:rPr>
              <a:t>Node 1</a:t>
            </a:r>
          </a:p>
        </p:txBody>
      </p:sp>
      <p:sp>
        <p:nvSpPr>
          <p:cNvPr id="60" name="TextBox 59">
            <a:extLst>
              <a:ext uri="{FF2B5EF4-FFF2-40B4-BE49-F238E27FC236}">
                <a16:creationId xmlns:a16="http://schemas.microsoft.com/office/drawing/2014/main" id="{199EE3F6-C5E4-2D4E-979E-63EDAA49AB40}"/>
              </a:ext>
            </a:extLst>
          </p:cNvPr>
          <p:cNvSpPr txBox="1"/>
          <p:nvPr/>
        </p:nvSpPr>
        <p:spPr>
          <a:xfrm>
            <a:off x="8190930" y="4097238"/>
            <a:ext cx="1515634" cy="286232"/>
          </a:xfrm>
          <a:prstGeom prst="rect">
            <a:avLst/>
          </a:prstGeom>
          <a:noFill/>
        </p:spPr>
        <p:txBody>
          <a:bodyPr wrap="square" rtlCol="0">
            <a:spAutoFit/>
          </a:bodyPr>
          <a:lstStyle/>
          <a:p>
            <a:r>
              <a:rPr lang="en-US" sz="1400" dirty="0">
                <a:solidFill>
                  <a:schemeClr val="tx1"/>
                </a:solidFill>
              </a:rPr>
              <a:t>Node 2</a:t>
            </a:r>
          </a:p>
        </p:txBody>
      </p:sp>
      <p:sp>
        <p:nvSpPr>
          <p:cNvPr id="61" name="TextBox 60">
            <a:extLst>
              <a:ext uri="{FF2B5EF4-FFF2-40B4-BE49-F238E27FC236}">
                <a16:creationId xmlns:a16="http://schemas.microsoft.com/office/drawing/2014/main" id="{7BB3D8B4-9215-FA4F-BFD0-0DF7459C4E25}"/>
              </a:ext>
            </a:extLst>
          </p:cNvPr>
          <p:cNvSpPr txBox="1"/>
          <p:nvPr/>
        </p:nvSpPr>
        <p:spPr>
          <a:xfrm>
            <a:off x="8190930" y="4383469"/>
            <a:ext cx="1515634" cy="286232"/>
          </a:xfrm>
          <a:prstGeom prst="rect">
            <a:avLst/>
          </a:prstGeom>
          <a:noFill/>
        </p:spPr>
        <p:txBody>
          <a:bodyPr wrap="square" rtlCol="0">
            <a:spAutoFit/>
          </a:bodyPr>
          <a:lstStyle/>
          <a:p>
            <a:r>
              <a:rPr lang="en-US" sz="1400" dirty="0">
                <a:solidFill>
                  <a:schemeClr val="tx1"/>
                </a:solidFill>
              </a:rPr>
              <a:t>Node 3</a:t>
            </a:r>
          </a:p>
        </p:txBody>
      </p:sp>
      <p:sp>
        <p:nvSpPr>
          <p:cNvPr id="62" name="TextBox 61">
            <a:extLst>
              <a:ext uri="{FF2B5EF4-FFF2-40B4-BE49-F238E27FC236}">
                <a16:creationId xmlns:a16="http://schemas.microsoft.com/office/drawing/2014/main" id="{F0DCDAC5-05F6-264A-8314-C666D7C71D7F}"/>
              </a:ext>
            </a:extLst>
          </p:cNvPr>
          <p:cNvSpPr txBox="1"/>
          <p:nvPr/>
        </p:nvSpPr>
        <p:spPr>
          <a:xfrm>
            <a:off x="3103235" y="4541412"/>
            <a:ext cx="674287" cy="276999"/>
          </a:xfrm>
          <a:prstGeom prst="rect">
            <a:avLst/>
          </a:prstGeom>
          <a:noFill/>
        </p:spPr>
        <p:txBody>
          <a:bodyPr wrap="none" rtlCol="0">
            <a:spAutoFit/>
          </a:bodyPr>
          <a:lstStyle/>
          <a:p>
            <a:r>
              <a:rPr lang="en-US" sz="1200" dirty="0"/>
              <a:t>Prepare</a:t>
            </a:r>
          </a:p>
        </p:txBody>
      </p:sp>
      <p:sp>
        <p:nvSpPr>
          <p:cNvPr id="63" name="TextBox 62">
            <a:extLst>
              <a:ext uri="{FF2B5EF4-FFF2-40B4-BE49-F238E27FC236}">
                <a16:creationId xmlns:a16="http://schemas.microsoft.com/office/drawing/2014/main" id="{0943BF81-0560-D949-AAE8-D88772E594CC}"/>
              </a:ext>
            </a:extLst>
          </p:cNvPr>
          <p:cNvSpPr txBox="1"/>
          <p:nvPr/>
        </p:nvSpPr>
        <p:spPr>
          <a:xfrm>
            <a:off x="3914394" y="4537667"/>
            <a:ext cx="681597" cy="276999"/>
          </a:xfrm>
          <a:prstGeom prst="rect">
            <a:avLst/>
          </a:prstGeom>
          <a:noFill/>
        </p:spPr>
        <p:txBody>
          <a:bodyPr wrap="none" rtlCol="0">
            <a:spAutoFit/>
          </a:bodyPr>
          <a:lstStyle/>
          <a:p>
            <a:r>
              <a:rPr lang="en-US" sz="1200" dirty="0"/>
              <a:t>Commit</a:t>
            </a:r>
          </a:p>
        </p:txBody>
      </p:sp>
      <p:cxnSp>
        <p:nvCxnSpPr>
          <p:cNvPr id="64" name="Straight Arrow Connector 63">
            <a:extLst>
              <a:ext uri="{FF2B5EF4-FFF2-40B4-BE49-F238E27FC236}">
                <a16:creationId xmlns:a16="http://schemas.microsoft.com/office/drawing/2014/main" id="{FF53F2DA-577F-634B-9BC3-946219078ACF}"/>
              </a:ext>
            </a:extLst>
          </p:cNvPr>
          <p:cNvCxnSpPr>
            <a:cxnSpLocks/>
          </p:cNvCxnSpPr>
          <p:nvPr/>
        </p:nvCxnSpPr>
        <p:spPr bwMode="auto">
          <a:xfrm flipH="1">
            <a:off x="3824616" y="1871183"/>
            <a:ext cx="2432015" cy="1039904"/>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190F4CF3-B85E-7640-951C-594264046D17}"/>
              </a:ext>
            </a:extLst>
          </p:cNvPr>
          <p:cNvCxnSpPr>
            <a:cxnSpLocks/>
          </p:cNvCxnSpPr>
          <p:nvPr/>
        </p:nvCxnSpPr>
        <p:spPr bwMode="auto">
          <a:xfrm flipH="1">
            <a:off x="4775595" y="1882761"/>
            <a:ext cx="1481036" cy="1034640"/>
          </a:xfrm>
          <a:prstGeom prst="straightConnector1">
            <a:avLst/>
          </a:prstGeom>
          <a:noFill/>
          <a:ln w="9525" cap="flat" cmpd="sng" algn="ctr">
            <a:solidFill>
              <a:schemeClr val="tx1"/>
            </a:solidFill>
            <a:prstDash val="solid"/>
            <a:round/>
            <a:headEnd type="none" w="med" len="med"/>
            <a:tailEnd type="triangle"/>
          </a:ln>
          <a:effectLst/>
        </p:spPr>
      </p:cxnSp>
      <p:sp>
        <p:nvSpPr>
          <p:cNvPr id="66" name="TextBox 65">
            <a:extLst>
              <a:ext uri="{FF2B5EF4-FFF2-40B4-BE49-F238E27FC236}">
                <a16:creationId xmlns:a16="http://schemas.microsoft.com/office/drawing/2014/main" id="{29F61ADD-7B57-2F41-AD62-69F4E9CBC526}"/>
              </a:ext>
            </a:extLst>
          </p:cNvPr>
          <p:cNvSpPr txBox="1"/>
          <p:nvPr/>
        </p:nvSpPr>
        <p:spPr>
          <a:xfrm>
            <a:off x="5561325" y="1561721"/>
            <a:ext cx="1646285" cy="369332"/>
          </a:xfrm>
          <a:prstGeom prst="rect">
            <a:avLst/>
          </a:prstGeom>
          <a:noFill/>
        </p:spPr>
        <p:txBody>
          <a:bodyPr wrap="none" rtlCol="0">
            <a:spAutoFit/>
          </a:bodyPr>
          <a:lstStyle/>
          <a:p>
            <a:r>
              <a:rPr lang="en-US" dirty="0"/>
              <a:t>Small messages</a:t>
            </a:r>
          </a:p>
        </p:txBody>
      </p:sp>
      <p:cxnSp>
        <p:nvCxnSpPr>
          <p:cNvPr id="67" name="Straight Arrow Connector 66">
            <a:extLst>
              <a:ext uri="{FF2B5EF4-FFF2-40B4-BE49-F238E27FC236}">
                <a16:creationId xmlns:a16="http://schemas.microsoft.com/office/drawing/2014/main" id="{92036D91-C4FB-B94D-B73F-4D0430DB3466}"/>
              </a:ext>
            </a:extLst>
          </p:cNvPr>
          <p:cNvCxnSpPr>
            <a:cxnSpLocks/>
            <a:stCxn id="68" idx="2"/>
          </p:cNvCxnSpPr>
          <p:nvPr/>
        </p:nvCxnSpPr>
        <p:spPr bwMode="auto">
          <a:xfrm>
            <a:off x="1740888" y="1844789"/>
            <a:ext cx="456763" cy="450908"/>
          </a:xfrm>
          <a:prstGeom prst="straightConnector1">
            <a:avLst/>
          </a:prstGeom>
          <a:noFill/>
          <a:ln w="9525" cap="flat" cmpd="sng" algn="ctr">
            <a:solidFill>
              <a:schemeClr val="tx1"/>
            </a:solidFill>
            <a:prstDash val="solid"/>
            <a:round/>
            <a:headEnd type="none" w="med" len="med"/>
            <a:tailEnd type="triangle"/>
          </a:ln>
          <a:effectLst/>
        </p:spPr>
      </p:cxnSp>
      <p:sp>
        <p:nvSpPr>
          <p:cNvPr id="68" name="TextBox 67">
            <a:extLst>
              <a:ext uri="{FF2B5EF4-FFF2-40B4-BE49-F238E27FC236}">
                <a16:creationId xmlns:a16="http://schemas.microsoft.com/office/drawing/2014/main" id="{83C570B0-40BC-4C45-BB75-81DC7AC31CED}"/>
              </a:ext>
            </a:extLst>
          </p:cNvPr>
          <p:cNvSpPr txBox="1"/>
          <p:nvPr/>
        </p:nvSpPr>
        <p:spPr>
          <a:xfrm>
            <a:off x="747507" y="1475457"/>
            <a:ext cx="1986762" cy="369332"/>
          </a:xfrm>
          <a:prstGeom prst="rect">
            <a:avLst/>
          </a:prstGeom>
          <a:noFill/>
        </p:spPr>
        <p:txBody>
          <a:bodyPr wrap="none" rtlCol="0">
            <a:spAutoFit/>
          </a:bodyPr>
          <a:lstStyle/>
          <a:p>
            <a:r>
              <a:rPr lang="en-US" dirty="0"/>
              <a:t>Very large message</a:t>
            </a:r>
          </a:p>
        </p:txBody>
      </p:sp>
      <p:sp>
        <p:nvSpPr>
          <p:cNvPr id="69" name="Rectangle 68">
            <a:extLst>
              <a:ext uri="{FF2B5EF4-FFF2-40B4-BE49-F238E27FC236}">
                <a16:creationId xmlns:a16="http://schemas.microsoft.com/office/drawing/2014/main" id="{B3ED158A-BC91-834D-AD44-C572A6F9A6FC}"/>
              </a:ext>
            </a:extLst>
          </p:cNvPr>
          <p:cNvSpPr/>
          <p:nvPr/>
        </p:nvSpPr>
        <p:spPr bwMode="auto">
          <a:xfrm>
            <a:off x="2919553" y="3117373"/>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sp>
        <p:nvSpPr>
          <p:cNvPr id="70" name="Rectangle 69">
            <a:extLst>
              <a:ext uri="{FF2B5EF4-FFF2-40B4-BE49-F238E27FC236}">
                <a16:creationId xmlns:a16="http://schemas.microsoft.com/office/drawing/2014/main" id="{757F0461-F7C4-7345-BDBE-111A528B53AF}"/>
              </a:ext>
            </a:extLst>
          </p:cNvPr>
          <p:cNvSpPr/>
          <p:nvPr/>
        </p:nvSpPr>
        <p:spPr bwMode="auto">
          <a:xfrm>
            <a:off x="3950752" y="3106772"/>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spTree>
    <p:extLst>
      <p:ext uri="{BB962C8B-B14F-4D97-AF65-F5344CB8AC3E}">
        <p14:creationId xmlns:p14="http://schemas.microsoft.com/office/powerpoint/2010/main" val="1804931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7445-E522-BA44-A9C9-D6618731ADF9}"/>
              </a:ext>
            </a:extLst>
          </p:cNvPr>
          <p:cNvSpPr>
            <a:spLocks noGrp="1"/>
          </p:cNvSpPr>
          <p:nvPr>
            <p:ph type="title"/>
          </p:nvPr>
        </p:nvSpPr>
        <p:spPr/>
        <p:txBody>
          <a:bodyPr/>
          <a:lstStyle/>
          <a:p>
            <a:r>
              <a:rPr lang="en-US" dirty="0"/>
              <a:t>Understanding bottlenecks: PBFT</a:t>
            </a:r>
          </a:p>
        </p:txBody>
      </p:sp>
      <p:graphicFrame>
        <p:nvGraphicFramePr>
          <p:cNvPr id="7" name="Chart 6">
            <a:extLst>
              <a:ext uri="{FF2B5EF4-FFF2-40B4-BE49-F238E27FC236}">
                <a16:creationId xmlns:a16="http://schemas.microsoft.com/office/drawing/2014/main" id="{0D875D50-D28F-EE4A-9323-8219FA1903F3}"/>
              </a:ext>
            </a:extLst>
          </p:cNvPr>
          <p:cNvGraphicFramePr>
            <a:graphicFrameLocks/>
          </p:cNvGraphicFramePr>
          <p:nvPr>
            <p:extLst>
              <p:ext uri="{D42A27DB-BD31-4B8C-83A1-F6EECF244321}">
                <p14:modId xmlns:p14="http://schemas.microsoft.com/office/powerpoint/2010/main" val="3703373379"/>
              </p:ext>
            </p:extLst>
          </p:nvPr>
        </p:nvGraphicFramePr>
        <p:xfrm>
          <a:off x="174171" y="1325563"/>
          <a:ext cx="6066972" cy="3972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07ABAE8-D31F-5B46-BC92-387B23067724}"/>
              </a:ext>
            </a:extLst>
          </p:cNvPr>
          <p:cNvGraphicFramePr>
            <a:graphicFrameLocks/>
          </p:cNvGraphicFramePr>
          <p:nvPr>
            <p:extLst>
              <p:ext uri="{D42A27DB-BD31-4B8C-83A1-F6EECF244321}">
                <p14:modId xmlns:p14="http://schemas.microsoft.com/office/powerpoint/2010/main" val="459901413"/>
              </p:ext>
            </p:extLst>
          </p:nvPr>
        </p:nvGraphicFramePr>
        <p:xfrm>
          <a:off x="6034617" y="2960914"/>
          <a:ext cx="6066972" cy="3546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975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B039E1E-F49B-B447-8DD1-AA089FA8E7CB}"/>
              </a:ext>
            </a:extLst>
          </p:cNvPr>
          <p:cNvCxnSpPr>
            <a:cxnSpLocks/>
          </p:cNvCxnSpPr>
          <p:nvPr/>
        </p:nvCxnSpPr>
        <p:spPr>
          <a:xfrm>
            <a:off x="1561364" y="2993132"/>
            <a:ext cx="4848719" cy="134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F27C9DA-5F9C-4345-8E9F-7D3DD5CE354A}"/>
              </a:ext>
            </a:extLst>
          </p:cNvPr>
          <p:cNvCxnSpPr>
            <a:cxnSpLocks/>
          </p:cNvCxnSpPr>
          <p:nvPr/>
        </p:nvCxnSpPr>
        <p:spPr>
          <a:xfrm>
            <a:off x="1561364" y="3540825"/>
            <a:ext cx="48487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4CDA47-8BC6-EB48-861E-16088210E90F}"/>
              </a:ext>
            </a:extLst>
          </p:cNvPr>
          <p:cNvCxnSpPr>
            <a:cxnSpLocks/>
          </p:cNvCxnSpPr>
          <p:nvPr/>
        </p:nvCxnSpPr>
        <p:spPr>
          <a:xfrm>
            <a:off x="1561364" y="4636212"/>
            <a:ext cx="48487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076FDD-9694-7749-9E0B-9190D2D7CF64}"/>
              </a:ext>
            </a:extLst>
          </p:cNvPr>
          <p:cNvCxnSpPr>
            <a:cxnSpLocks/>
          </p:cNvCxnSpPr>
          <p:nvPr/>
        </p:nvCxnSpPr>
        <p:spPr>
          <a:xfrm>
            <a:off x="1561364" y="4088518"/>
            <a:ext cx="48487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B9E585A5-482F-5846-9CC1-308B49AAF3A3}"/>
              </a:ext>
            </a:extLst>
          </p:cNvPr>
          <p:cNvGrpSpPr/>
          <p:nvPr/>
        </p:nvGrpSpPr>
        <p:grpSpPr>
          <a:xfrm>
            <a:off x="1715414" y="2539222"/>
            <a:ext cx="4113384" cy="2081237"/>
            <a:chOff x="2838508" y="1198001"/>
            <a:chExt cx="4113384" cy="2081237"/>
          </a:xfrm>
        </p:grpSpPr>
        <p:cxnSp>
          <p:nvCxnSpPr>
            <p:cNvPr id="8" name="Straight Arrow Connector 7">
              <a:extLst>
                <a:ext uri="{FF2B5EF4-FFF2-40B4-BE49-F238E27FC236}">
                  <a16:creationId xmlns:a16="http://schemas.microsoft.com/office/drawing/2014/main" id="{A4961A4B-2B68-384D-940C-D04B5A998ABA}"/>
                </a:ext>
              </a:extLst>
            </p:cNvPr>
            <p:cNvCxnSpPr>
              <a:cxnSpLocks/>
            </p:cNvCxnSpPr>
            <p:nvPr/>
          </p:nvCxnSpPr>
          <p:spPr>
            <a:xfrm>
              <a:off x="3243434" y="1636157"/>
              <a:ext cx="1317372" cy="16430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2545CE-625E-9741-9555-3AA925497A04}"/>
                </a:ext>
              </a:extLst>
            </p:cNvPr>
            <p:cNvCxnSpPr>
              <a:cxnSpLocks/>
            </p:cNvCxnSpPr>
            <p:nvPr/>
          </p:nvCxnSpPr>
          <p:spPr>
            <a:xfrm>
              <a:off x="3243434" y="1636157"/>
              <a:ext cx="1169129" cy="1095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CB9A84-4088-D44E-9A47-AC405FCB88B3}"/>
                </a:ext>
              </a:extLst>
            </p:cNvPr>
            <p:cNvCxnSpPr>
              <a:cxnSpLocks/>
            </p:cNvCxnSpPr>
            <p:nvPr/>
          </p:nvCxnSpPr>
          <p:spPr>
            <a:xfrm>
              <a:off x="3243434" y="1636157"/>
              <a:ext cx="1169129" cy="5686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0C96366-A497-3141-8133-43D9FA7331B1}"/>
                </a:ext>
              </a:extLst>
            </p:cNvPr>
            <p:cNvSpPr/>
            <p:nvPr/>
          </p:nvSpPr>
          <p:spPr>
            <a:xfrm>
              <a:off x="2838508" y="1198001"/>
              <a:ext cx="418035" cy="435151"/>
            </a:xfrm>
            <a:prstGeom prst="rect">
              <a:avLst/>
            </a:prstGeom>
            <a:solidFill>
              <a:srgbClr val="A3BDD1"/>
            </a:solidFill>
            <a:ln w="38100">
              <a:solidFill>
                <a:srgbClr val="002060"/>
              </a:solidFill>
              <a:prstDash val="solid"/>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#0</a:t>
              </a:r>
            </a:p>
          </p:txBody>
        </p:sp>
        <p:sp>
          <p:nvSpPr>
            <p:cNvPr id="16" name="Rectangle 15">
              <a:extLst>
                <a:ext uri="{FF2B5EF4-FFF2-40B4-BE49-F238E27FC236}">
                  <a16:creationId xmlns:a16="http://schemas.microsoft.com/office/drawing/2014/main" id="{F6ABAFF8-D857-8446-8F1D-29A1EDD4808A}"/>
                </a:ext>
              </a:extLst>
            </p:cNvPr>
            <p:cNvSpPr/>
            <p:nvPr/>
          </p:nvSpPr>
          <p:spPr>
            <a:xfrm>
              <a:off x="4406140" y="1198001"/>
              <a:ext cx="418035" cy="438156"/>
            </a:xfrm>
            <a:prstGeom prst="rect">
              <a:avLst/>
            </a:prstGeom>
            <a:solidFill>
              <a:srgbClr val="A3BDD1"/>
            </a:solidFill>
            <a:ln w="38100">
              <a:solidFill>
                <a:srgbClr val="002060"/>
              </a:solidFill>
              <a:prstDash val="solid"/>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#8</a:t>
              </a:r>
            </a:p>
          </p:txBody>
        </p:sp>
        <p:sp>
          <p:nvSpPr>
            <p:cNvPr id="17" name="Rectangle 16">
              <a:extLst>
                <a:ext uri="{FF2B5EF4-FFF2-40B4-BE49-F238E27FC236}">
                  <a16:creationId xmlns:a16="http://schemas.microsoft.com/office/drawing/2014/main" id="{D4773780-FC3C-2F4C-9B14-74C3382F9BA1}"/>
                </a:ext>
              </a:extLst>
            </p:cNvPr>
            <p:cNvSpPr/>
            <p:nvPr/>
          </p:nvSpPr>
          <p:spPr>
            <a:xfrm>
              <a:off x="5189955" y="1198001"/>
              <a:ext cx="418035" cy="438156"/>
            </a:xfrm>
            <a:prstGeom prst="rect">
              <a:avLst/>
            </a:prstGeom>
            <a:solidFill>
              <a:srgbClr val="A3BDD1"/>
            </a:solidFill>
            <a:ln w="38100">
              <a:solidFill>
                <a:srgbClr val="002060"/>
              </a:solidFill>
              <a:prstDash val="solid"/>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#12</a:t>
              </a:r>
            </a:p>
          </p:txBody>
        </p:sp>
        <p:sp>
          <p:nvSpPr>
            <p:cNvPr id="18" name="Rectangle 17">
              <a:extLst>
                <a:ext uri="{FF2B5EF4-FFF2-40B4-BE49-F238E27FC236}">
                  <a16:creationId xmlns:a16="http://schemas.microsoft.com/office/drawing/2014/main" id="{24D261C4-6C56-3A4B-B51C-B831E49DF3BB}"/>
                </a:ext>
              </a:extLst>
            </p:cNvPr>
            <p:cNvSpPr/>
            <p:nvPr/>
          </p:nvSpPr>
          <p:spPr>
            <a:xfrm>
              <a:off x="3622324" y="1198001"/>
              <a:ext cx="418035" cy="438156"/>
            </a:xfrm>
            <a:prstGeom prst="rect">
              <a:avLst/>
            </a:prstGeom>
            <a:solidFill>
              <a:srgbClr val="A3BDD1"/>
            </a:solidFill>
            <a:ln w="38100">
              <a:solidFill>
                <a:srgbClr val="002060"/>
              </a:solidFill>
              <a:prstDash val="solid"/>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#4</a:t>
              </a:r>
            </a:p>
          </p:txBody>
        </p:sp>
        <p:cxnSp>
          <p:nvCxnSpPr>
            <p:cNvPr id="19" name="Straight Arrow Connector 18">
              <a:extLst>
                <a:ext uri="{FF2B5EF4-FFF2-40B4-BE49-F238E27FC236}">
                  <a16:creationId xmlns:a16="http://schemas.microsoft.com/office/drawing/2014/main" id="{900C3757-0EE7-4840-BEC1-5BFD4FD0F4A0}"/>
                </a:ext>
              </a:extLst>
            </p:cNvPr>
            <p:cNvCxnSpPr>
              <a:cxnSpLocks/>
            </p:cNvCxnSpPr>
            <p:nvPr/>
          </p:nvCxnSpPr>
          <p:spPr>
            <a:xfrm>
              <a:off x="4054198" y="1636157"/>
              <a:ext cx="1317372" cy="16430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3A9F81-B3E9-4348-B008-AB306CC696EC}"/>
                </a:ext>
              </a:extLst>
            </p:cNvPr>
            <p:cNvCxnSpPr>
              <a:cxnSpLocks/>
            </p:cNvCxnSpPr>
            <p:nvPr/>
          </p:nvCxnSpPr>
          <p:spPr>
            <a:xfrm>
              <a:off x="4054198" y="1636157"/>
              <a:ext cx="1169129" cy="1095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817EF0-9F20-6448-A3CC-A420DD3C5486}"/>
                </a:ext>
              </a:extLst>
            </p:cNvPr>
            <p:cNvCxnSpPr>
              <a:cxnSpLocks/>
            </p:cNvCxnSpPr>
            <p:nvPr/>
          </p:nvCxnSpPr>
          <p:spPr>
            <a:xfrm>
              <a:off x="4054198" y="1636157"/>
              <a:ext cx="1169129" cy="5686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CD33ED-E282-954F-A0E9-FA2F686E0080}"/>
                </a:ext>
              </a:extLst>
            </p:cNvPr>
            <p:cNvCxnSpPr>
              <a:cxnSpLocks/>
            </p:cNvCxnSpPr>
            <p:nvPr/>
          </p:nvCxnSpPr>
          <p:spPr>
            <a:xfrm>
              <a:off x="4824906" y="1636157"/>
              <a:ext cx="1317372" cy="16430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FEA5B6-E2C1-C04D-949A-4C8045875BC3}"/>
                </a:ext>
              </a:extLst>
            </p:cNvPr>
            <p:cNvCxnSpPr>
              <a:cxnSpLocks/>
            </p:cNvCxnSpPr>
            <p:nvPr/>
          </p:nvCxnSpPr>
          <p:spPr>
            <a:xfrm>
              <a:off x="4824906" y="1636157"/>
              <a:ext cx="1169129" cy="1095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B461A56-554E-1641-8B50-5E607C98DA8B}"/>
                </a:ext>
              </a:extLst>
            </p:cNvPr>
            <p:cNvCxnSpPr>
              <a:cxnSpLocks/>
            </p:cNvCxnSpPr>
            <p:nvPr/>
          </p:nvCxnSpPr>
          <p:spPr>
            <a:xfrm>
              <a:off x="4824906" y="1636157"/>
              <a:ext cx="1169129" cy="5686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F30DA8-629B-3146-8743-EE1A7BB040AC}"/>
                </a:ext>
              </a:extLst>
            </p:cNvPr>
            <p:cNvCxnSpPr>
              <a:cxnSpLocks/>
            </p:cNvCxnSpPr>
            <p:nvPr/>
          </p:nvCxnSpPr>
          <p:spPr>
            <a:xfrm>
              <a:off x="5634520" y="1636157"/>
              <a:ext cx="1317372" cy="16430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2989FFC-972A-9A49-AF67-9E6174265A8F}"/>
                </a:ext>
              </a:extLst>
            </p:cNvPr>
            <p:cNvCxnSpPr>
              <a:cxnSpLocks/>
            </p:cNvCxnSpPr>
            <p:nvPr/>
          </p:nvCxnSpPr>
          <p:spPr>
            <a:xfrm>
              <a:off x="5634520" y="1636157"/>
              <a:ext cx="1169129" cy="109538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E76B59E-9039-9F4B-B400-09DAF741D837}"/>
                </a:ext>
              </a:extLst>
            </p:cNvPr>
            <p:cNvCxnSpPr>
              <a:cxnSpLocks/>
            </p:cNvCxnSpPr>
            <p:nvPr/>
          </p:nvCxnSpPr>
          <p:spPr>
            <a:xfrm>
              <a:off x="5599897" y="1599866"/>
              <a:ext cx="1007487" cy="60081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B4BF96A7-6861-3F46-9C3A-67AC4E7E5D64}"/>
              </a:ext>
            </a:extLst>
          </p:cNvPr>
          <p:cNvGrpSpPr/>
          <p:nvPr/>
        </p:nvGrpSpPr>
        <p:grpSpPr>
          <a:xfrm>
            <a:off x="1687679" y="2962962"/>
            <a:ext cx="4026803" cy="1665373"/>
            <a:chOff x="2772146" y="2714852"/>
            <a:chExt cx="4026803" cy="1665373"/>
          </a:xfrm>
        </p:grpSpPr>
        <p:grpSp>
          <p:nvGrpSpPr>
            <p:cNvPr id="11" name="Group 10">
              <a:extLst>
                <a:ext uri="{FF2B5EF4-FFF2-40B4-BE49-F238E27FC236}">
                  <a16:creationId xmlns:a16="http://schemas.microsoft.com/office/drawing/2014/main" id="{DB1319D6-3874-5147-8D51-30B698BD009A}"/>
                </a:ext>
              </a:extLst>
            </p:cNvPr>
            <p:cNvGrpSpPr/>
            <p:nvPr/>
          </p:nvGrpSpPr>
          <p:grpSpPr>
            <a:xfrm>
              <a:off x="4754261" y="2744736"/>
              <a:ext cx="1254106" cy="1622087"/>
              <a:chOff x="6797105" y="3601102"/>
              <a:chExt cx="864001" cy="1066201"/>
            </a:xfrm>
          </p:grpSpPr>
          <p:cxnSp>
            <p:nvCxnSpPr>
              <p:cNvPr id="12" name="Straight Arrow Connector 11">
                <a:extLst>
                  <a:ext uri="{FF2B5EF4-FFF2-40B4-BE49-F238E27FC236}">
                    <a16:creationId xmlns:a16="http://schemas.microsoft.com/office/drawing/2014/main" id="{34AEEA29-1A8B-384C-AAFF-EB2527C62D76}"/>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CA5D44-AD13-3C42-91B8-B0866309BB6F}"/>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EAF19E-6E22-2548-A393-29F9E807FA82}"/>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BD320820-E0FC-4949-BC1C-54774DAD32CB}"/>
                </a:ext>
              </a:extLst>
            </p:cNvPr>
            <p:cNvGrpSpPr/>
            <p:nvPr/>
          </p:nvGrpSpPr>
          <p:grpSpPr>
            <a:xfrm>
              <a:off x="3958669" y="2758138"/>
              <a:ext cx="1254106" cy="1622087"/>
              <a:chOff x="6797105" y="3601102"/>
              <a:chExt cx="864001" cy="1066201"/>
            </a:xfrm>
          </p:grpSpPr>
          <p:cxnSp>
            <p:nvCxnSpPr>
              <p:cNvPr id="62" name="Straight Arrow Connector 61">
                <a:extLst>
                  <a:ext uri="{FF2B5EF4-FFF2-40B4-BE49-F238E27FC236}">
                    <a16:creationId xmlns:a16="http://schemas.microsoft.com/office/drawing/2014/main" id="{1C9214DB-B826-7241-9428-701FE9511E81}"/>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33256F6-4EE2-B64F-84C1-EBEA6B2277FD}"/>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587FD0B-6FEA-7B4D-B278-F98C313E2C14}"/>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09B8449A-B288-214F-9F14-AC54D915BA2A}"/>
                </a:ext>
              </a:extLst>
            </p:cNvPr>
            <p:cNvGrpSpPr/>
            <p:nvPr/>
          </p:nvGrpSpPr>
          <p:grpSpPr>
            <a:xfrm>
              <a:off x="3176904" y="2750787"/>
              <a:ext cx="1254106" cy="1622087"/>
              <a:chOff x="6797105" y="3601102"/>
              <a:chExt cx="864001" cy="1066201"/>
            </a:xfrm>
          </p:grpSpPr>
          <p:cxnSp>
            <p:nvCxnSpPr>
              <p:cNvPr id="66" name="Straight Arrow Connector 65">
                <a:extLst>
                  <a:ext uri="{FF2B5EF4-FFF2-40B4-BE49-F238E27FC236}">
                    <a16:creationId xmlns:a16="http://schemas.microsoft.com/office/drawing/2014/main" id="{1ADE73BA-7845-134A-90BF-2E4C05F2DC5A}"/>
                  </a:ext>
                </a:extLst>
              </p:cNvPr>
              <p:cNvCxnSpPr/>
              <p:nvPr/>
            </p:nvCxnSpPr>
            <p:spPr>
              <a:xfrm flipV="1">
                <a:off x="6797105" y="4293504"/>
                <a:ext cx="864001" cy="37379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723148B-4D91-A348-B1FC-7D64F754DD3E}"/>
                  </a:ext>
                </a:extLst>
              </p:cNvPr>
              <p:cNvCxnSpPr/>
              <p:nvPr/>
            </p:nvCxnSpPr>
            <p:spPr>
              <a:xfrm flipV="1">
                <a:off x="6797105" y="3954202"/>
                <a:ext cx="787456" cy="71310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397D1C5-08D6-CB48-8365-19102602B7CF}"/>
                  </a:ext>
                </a:extLst>
              </p:cNvPr>
              <p:cNvCxnSpPr/>
              <p:nvPr/>
            </p:nvCxnSpPr>
            <p:spPr>
              <a:xfrm flipV="1">
                <a:off x="6797105" y="3601102"/>
                <a:ext cx="835586" cy="10662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D8A8B7C7-BC6D-7D45-9E0B-72394F4173C3}"/>
                </a:ext>
              </a:extLst>
            </p:cNvPr>
            <p:cNvCxnSpPr>
              <a:cxnSpLocks/>
            </p:cNvCxnSpPr>
            <p:nvPr/>
          </p:nvCxnSpPr>
          <p:spPr>
            <a:xfrm flipV="1">
              <a:off x="5544843" y="3804188"/>
              <a:ext cx="1254106" cy="56868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89592C2-455F-6A47-B533-12B96DFA8A1B}"/>
                </a:ext>
              </a:extLst>
            </p:cNvPr>
            <p:cNvCxnSpPr>
              <a:cxnSpLocks/>
            </p:cNvCxnSpPr>
            <p:nvPr/>
          </p:nvCxnSpPr>
          <p:spPr>
            <a:xfrm flipV="1">
              <a:off x="5544843" y="3287984"/>
              <a:ext cx="1143000" cy="1084893"/>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84C2262-DECC-1F4D-97A9-33567DC45A5F}"/>
                </a:ext>
              </a:extLst>
            </p:cNvPr>
            <p:cNvCxnSpPr>
              <a:cxnSpLocks/>
            </p:cNvCxnSpPr>
            <p:nvPr/>
          </p:nvCxnSpPr>
          <p:spPr>
            <a:xfrm flipV="1">
              <a:off x="5544843" y="2714852"/>
              <a:ext cx="896121" cy="1658023"/>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42DDCC1-354F-CF4D-9F58-1B314ADCBBBD}"/>
                </a:ext>
              </a:extLst>
            </p:cNvPr>
            <p:cNvSpPr/>
            <p:nvPr/>
          </p:nvSpPr>
          <p:spPr>
            <a:xfrm>
              <a:off x="2772146" y="3930274"/>
              <a:ext cx="418035" cy="438156"/>
            </a:xfrm>
            <a:prstGeom prst="rect">
              <a:avLst/>
            </a:prstGeom>
            <a:solidFill>
              <a:srgbClr val="A1B3B2"/>
            </a:solidFill>
            <a:ln w="38100">
              <a:solidFill>
                <a:schemeClr val="accent6">
                  <a:lumMod val="50000"/>
                </a:schemeClr>
              </a:solidFill>
              <a:prstDash val="soli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#3</a:t>
              </a:r>
            </a:p>
          </p:txBody>
        </p:sp>
        <p:sp>
          <p:nvSpPr>
            <p:cNvPr id="74" name="Rectangle 73">
              <a:extLst>
                <a:ext uri="{FF2B5EF4-FFF2-40B4-BE49-F238E27FC236}">
                  <a16:creationId xmlns:a16="http://schemas.microsoft.com/office/drawing/2014/main" id="{7464DA32-C380-CD4F-9E02-2491E8CA111E}"/>
                </a:ext>
              </a:extLst>
            </p:cNvPr>
            <p:cNvSpPr/>
            <p:nvPr/>
          </p:nvSpPr>
          <p:spPr>
            <a:xfrm>
              <a:off x="3555960" y="3930274"/>
              <a:ext cx="418035" cy="438156"/>
            </a:xfrm>
            <a:prstGeom prst="rect">
              <a:avLst/>
            </a:prstGeom>
            <a:solidFill>
              <a:srgbClr val="A1B3B2"/>
            </a:solidFill>
            <a:ln w="38100">
              <a:solidFill>
                <a:schemeClr val="accent6">
                  <a:lumMod val="50000"/>
                </a:schemeClr>
              </a:solidFill>
              <a:prstDash val="soli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#7</a:t>
              </a:r>
            </a:p>
          </p:txBody>
        </p:sp>
        <p:sp>
          <p:nvSpPr>
            <p:cNvPr id="77" name="Rectangle 76">
              <a:extLst>
                <a:ext uri="{FF2B5EF4-FFF2-40B4-BE49-F238E27FC236}">
                  <a16:creationId xmlns:a16="http://schemas.microsoft.com/office/drawing/2014/main" id="{3DF8F4C6-528B-E249-A2E9-9B9405521B27}"/>
                </a:ext>
              </a:extLst>
            </p:cNvPr>
            <p:cNvSpPr/>
            <p:nvPr/>
          </p:nvSpPr>
          <p:spPr>
            <a:xfrm>
              <a:off x="4339777" y="3930274"/>
              <a:ext cx="418035" cy="438156"/>
            </a:xfrm>
            <a:prstGeom prst="rect">
              <a:avLst/>
            </a:prstGeom>
            <a:solidFill>
              <a:srgbClr val="A1B3B2"/>
            </a:solidFill>
            <a:ln w="38100">
              <a:solidFill>
                <a:schemeClr val="accent6">
                  <a:lumMod val="50000"/>
                </a:schemeClr>
              </a:solidFill>
              <a:prstDash val="soli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#11</a:t>
              </a:r>
            </a:p>
          </p:txBody>
        </p:sp>
        <p:sp>
          <p:nvSpPr>
            <p:cNvPr id="78" name="Rectangle 77">
              <a:extLst>
                <a:ext uri="{FF2B5EF4-FFF2-40B4-BE49-F238E27FC236}">
                  <a16:creationId xmlns:a16="http://schemas.microsoft.com/office/drawing/2014/main" id="{823B2B38-FDFD-FF42-A43B-E27FA3B11C51}"/>
                </a:ext>
              </a:extLst>
            </p:cNvPr>
            <p:cNvSpPr/>
            <p:nvPr/>
          </p:nvSpPr>
          <p:spPr>
            <a:xfrm>
              <a:off x="5123593" y="3930274"/>
              <a:ext cx="418035" cy="438156"/>
            </a:xfrm>
            <a:prstGeom prst="rect">
              <a:avLst/>
            </a:prstGeom>
            <a:solidFill>
              <a:srgbClr val="A1B3B2"/>
            </a:solidFill>
            <a:ln w="38100">
              <a:solidFill>
                <a:schemeClr val="accent6">
                  <a:lumMod val="50000"/>
                </a:schemeClr>
              </a:solidFill>
              <a:prstDash val="soli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#15</a:t>
              </a:r>
            </a:p>
          </p:txBody>
        </p:sp>
      </p:grpSp>
      <p:grpSp>
        <p:nvGrpSpPr>
          <p:cNvPr id="91" name="Group 90">
            <a:extLst>
              <a:ext uri="{FF2B5EF4-FFF2-40B4-BE49-F238E27FC236}">
                <a16:creationId xmlns:a16="http://schemas.microsoft.com/office/drawing/2014/main" id="{B9CDE27D-6581-A543-B596-1CF73053A4BE}"/>
              </a:ext>
            </a:extLst>
          </p:cNvPr>
          <p:cNvGrpSpPr/>
          <p:nvPr/>
        </p:nvGrpSpPr>
        <p:grpSpPr>
          <a:xfrm>
            <a:off x="1759912" y="2954486"/>
            <a:ext cx="3925157" cy="1655188"/>
            <a:chOff x="2772146" y="2708519"/>
            <a:chExt cx="3925157" cy="1655188"/>
          </a:xfrm>
        </p:grpSpPr>
        <p:grpSp>
          <p:nvGrpSpPr>
            <p:cNvPr id="28" name="Group 27">
              <a:extLst>
                <a:ext uri="{FF2B5EF4-FFF2-40B4-BE49-F238E27FC236}">
                  <a16:creationId xmlns:a16="http://schemas.microsoft.com/office/drawing/2014/main" id="{AFDEBA09-9490-1144-A567-FE7D4611CA4C}"/>
                </a:ext>
              </a:extLst>
            </p:cNvPr>
            <p:cNvGrpSpPr/>
            <p:nvPr/>
          </p:nvGrpSpPr>
          <p:grpSpPr>
            <a:xfrm>
              <a:off x="3179721" y="2708519"/>
              <a:ext cx="1169128" cy="1643081"/>
              <a:chOff x="1712843" y="2313036"/>
              <a:chExt cx="805456" cy="1080000"/>
            </a:xfrm>
          </p:grpSpPr>
          <p:cxnSp>
            <p:nvCxnSpPr>
              <p:cNvPr id="29" name="Straight Arrow Connector 28">
                <a:extLst>
                  <a:ext uri="{FF2B5EF4-FFF2-40B4-BE49-F238E27FC236}">
                    <a16:creationId xmlns:a16="http://schemas.microsoft.com/office/drawing/2014/main" id="{0CFD8D22-8528-D545-8EF6-282CFFF85B3E}"/>
                  </a:ext>
                </a:extLst>
              </p:cNvPr>
              <p:cNvCxnSpPr/>
              <p:nvPr/>
            </p:nvCxnSpPr>
            <p:spPr>
              <a:xfrm>
                <a:off x="1712843" y="2673036"/>
                <a:ext cx="805456" cy="72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1A77C8B-6BC7-CE4D-8FB6-1B496B2456EE}"/>
                  </a:ext>
                </a:extLst>
              </p:cNvPr>
              <p:cNvCxnSpPr/>
              <p:nvPr/>
            </p:nvCxnSpPr>
            <p:spPr>
              <a:xfrm>
                <a:off x="1712843" y="267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4962FB5-8789-7441-B942-A0A4B54CEE16}"/>
                  </a:ext>
                </a:extLst>
              </p:cNvPr>
              <p:cNvCxnSpPr/>
              <p:nvPr/>
            </p:nvCxnSpPr>
            <p:spPr>
              <a:xfrm flipV="1">
                <a:off x="1712843" y="231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FD63F052-73D6-4D48-B496-D3F56C8D6025}"/>
                </a:ext>
              </a:extLst>
            </p:cNvPr>
            <p:cNvSpPr/>
            <p:nvPr/>
          </p:nvSpPr>
          <p:spPr>
            <a:xfrm>
              <a:off x="2772146" y="2834886"/>
              <a:ext cx="418035" cy="438156"/>
            </a:xfrm>
            <a:prstGeom prst="rect">
              <a:avLst/>
            </a:prstGeom>
            <a:solidFill>
              <a:srgbClr val="D1A2A4"/>
            </a:solidFill>
            <a:ln w="38100">
              <a:solidFill>
                <a:srgbClr val="C00000"/>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a:t>
              </a:r>
            </a:p>
          </p:txBody>
        </p:sp>
        <p:grpSp>
          <p:nvGrpSpPr>
            <p:cNvPr id="33" name="Group 32">
              <a:extLst>
                <a:ext uri="{FF2B5EF4-FFF2-40B4-BE49-F238E27FC236}">
                  <a16:creationId xmlns:a16="http://schemas.microsoft.com/office/drawing/2014/main" id="{7C5F1938-6F0C-0D40-BAAB-055220F6E2FC}"/>
                </a:ext>
              </a:extLst>
            </p:cNvPr>
            <p:cNvGrpSpPr/>
            <p:nvPr/>
          </p:nvGrpSpPr>
          <p:grpSpPr>
            <a:xfrm>
              <a:off x="3956198" y="2708521"/>
              <a:ext cx="1169128" cy="1643081"/>
              <a:chOff x="1712843" y="2313036"/>
              <a:chExt cx="805456" cy="1080000"/>
            </a:xfrm>
          </p:grpSpPr>
          <p:cxnSp>
            <p:nvCxnSpPr>
              <p:cNvPr id="34" name="Straight Arrow Connector 33">
                <a:extLst>
                  <a:ext uri="{FF2B5EF4-FFF2-40B4-BE49-F238E27FC236}">
                    <a16:creationId xmlns:a16="http://schemas.microsoft.com/office/drawing/2014/main" id="{9FF2F202-3419-9544-8ADE-538F67BCFB72}"/>
                  </a:ext>
                </a:extLst>
              </p:cNvPr>
              <p:cNvCxnSpPr/>
              <p:nvPr/>
            </p:nvCxnSpPr>
            <p:spPr>
              <a:xfrm>
                <a:off x="1712843" y="2673036"/>
                <a:ext cx="805456" cy="72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1871F48-C449-0649-A8A9-D5D0D5EBB03C}"/>
                  </a:ext>
                </a:extLst>
              </p:cNvPr>
              <p:cNvCxnSpPr/>
              <p:nvPr/>
            </p:nvCxnSpPr>
            <p:spPr>
              <a:xfrm>
                <a:off x="1712843" y="267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C3FBFE8-6933-C44E-AC30-D4CF7CFC7D2C}"/>
                  </a:ext>
                </a:extLst>
              </p:cNvPr>
              <p:cNvCxnSpPr/>
              <p:nvPr/>
            </p:nvCxnSpPr>
            <p:spPr>
              <a:xfrm flipV="1">
                <a:off x="1712843" y="231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0992E66E-8282-0949-9B57-93222BFACA1C}"/>
                </a:ext>
              </a:extLst>
            </p:cNvPr>
            <p:cNvCxnSpPr>
              <a:cxnSpLocks/>
            </p:cNvCxnSpPr>
            <p:nvPr/>
          </p:nvCxnSpPr>
          <p:spPr>
            <a:xfrm>
              <a:off x="5528175" y="3268318"/>
              <a:ext cx="1169128" cy="10953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DEDA90-09CA-CD43-972F-3FEF021694DF}"/>
                </a:ext>
              </a:extLst>
            </p:cNvPr>
            <p:cNvCxnSpPr>
              <a:cxnSpLocks/>
            </p:cNvCxnSpPr>
            <p:nvPr/>
          </p:nvCxnSpPr>
          <p:spPr>
            <a:xfrm>
              <a:off x="5528175" y="3268318"/>
              <a:ext cx="1169128" cy="5476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FBFEA6E-70B5-4342-9EF1-D9A70684BA08}"/>
                </a:ext>
              </a:extLst>
            </p:cNvPr>
            <p:cNvCxnSpPr>
              <a:cxnSpLocks/>
            </p:cNvCxnSpPr>
            <p:nvPr/>
          </p:nvCxnSpPr>
          <p:spPr>
            <a:xfrm flipV="1">
              <a:off x="5528175" y="2720625"/>
              <a:ext cx="1169128" cy="5476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064EAD9-4A8D-5144-8359-FCF3C3434383}"/>
                </a:ext>
              </a:extLst>
            </p:cNvPr>
            <p:cNvGrpSpPr/>
            <p:nvPr/>
          </p:nvGrpSpPr>
          <p:grpSpPr>
            <a:xfrm>
              <a:off x="4747217" y="2720626"/>
              <a:ext cx="1169128" cy="1643081"/>
              <a:chOff x="1712843" y="2313036"/>
              <a:chExt cx="805456" cy="1080000"/>
            </a:xfrm>
          </p:grpSpPr>
          <p:cxnSp>
            <p:nvCxnSpPr>
              <p:cNvPr id="41" name="Straight Arrow Connector 40">
                <a:extLst>
                  <a:ext uri="{FF2B5EF4-FFF2-40B4-BE49-F238E27FC236}">
                    <a16:creationId xmlns:a16="http://schemas.microsoft.com/office/drawing/2014/main" id="{B32D6E29-11E6-AE44-9462-BF695BF2D561}"/>
                  </a:ext>
                </a:extLst>
              </p:cNvPr>
              <p:cNvCxnSpPr/>
              <p:nvPr/>
            </p:nvCxnSpPr>
            <p:spPr>
              <a:xfrm>
                <a:off x="1712843" y="2673036"/>
                <a:ext cx="805456" cy="72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63ECC7C-CF26-5C48-9B78-F57E78D3D932}"/>
                  </a:ext>
                </a:extLst>
              </p:cNvPr>
              <p:cNvCxnSpPr/>
              <p:nvPr/>
            </p:nvCxnSpPr>
            <p:spPr>
              <a:xfrm>
                <a:off x="1712843" y="267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4EFEA5A-C7FF-324E-914B-8C777D6A0371}"/>
                  </a:ext>
                </a:extLst>
              </p:cNvPr>
              <p:cNvCxnSpPr/>
              <p:nvPr/>
            </p:nvCxnSpPr>
            <p:spPr>
              <a:xfrm flipV="1">
                <a:off x="1712843" y="2313036"/>
                <a:ext cx="805456" cy="360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E4E6F4FB-0436-1B4D-BAC2-F385A0F3AC40}"/>
                </a:ext>
              </a:extLst>
            </p:cNvPr>
            <p:cNvSpPr/>
            <p:nvPr/>
          </p:nvSpPr>
          <p:spPr>
            <a:xfrm>
              <a:off x="3555960" y="2834886"/>
              <a:ext cx="418035" cy="438156"/>
            </a:xfrm>
            <a:prstGeom prst="rect">
              <a:avLst/>
            </a:prstGeom>
            <a:solidFill>
              <a:srgbClr val="D1A2A4"/>
            </a:solidFill>
            <a:ln w="38100">
              <a:solidFill>
                <a:srgbClr val="C00000"/>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#5</a:t>
              </a:r>
            </a:p>
          </p:txBody>
        </p:sp>
        <p:sp>
          <p:nvSpPr>
            <p:cNvPr id="75" name="Rectangle 74">
              <a:extLst>
                <a:ext uri="{FF2B5EF4-FFF2-40B4-BE49-F238E27FC236}">
                  <a16:creationId xmlns:a16="http://schemas.microsoft.com/office/drawing/2014/main" id="{763EBD8D-40A5-3E4C-AF30-4394C98CDF3E}"/>
                </a:ext>
              </a:extLst>
            </p:cNvPr>
            <p:cNvSpPr/>
            <p:nvPr/>
          </p:nvSpPr>
          <p:spPr>
            <a:xfrm>
              <a:off x="4339777" y="2834886"/>
              <a:ext cx="418035" cy="438156"/>
            </a:xfrm>
            <a:prstGeom prst="rect">
              <a:avLst/>
            </a:prstGeom>
            <a:solidFill>
              <a:srgbClr val="D1A2A4"/>
            </a:solidFill>
            <a:ln w="38100">
              <a:solidFill>
                <a:srgbClr val="C00000"/>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#9</a:t>
              </a:r>
            </a:p>
          </p:txBody>
        </p:sp>
        <p:sp>
          <p:nvSpPr>
            <p:cNvPr id="80" name="Rectangle 79">
              <a:extLst>
                <a:ext uri="{FF2B5EF4-FFF2-40B4-BE49-F238E27FC236}">
                  <a16:creationId xmlns:a16="http://schemas.microsoft.com/office/drawing/2014/main" id="{B6B0C78A-AB6F-974C-ABB4-D00BDF4C98A0}"/>
                </a:ext>
              </a:extLst>
            </p:cNvPr>
            <p:cNvSpPr/>
            <p:nvPr/>
          </p:nvSpPr>
          <p:spPr>
            <a:xfrm>
              <a:off x="5123593" y="2834886"/>
              <a:ext cx="418035" cy="438156"/>
            </a:xfrm>
            <a:prstGeom prst="rect">
              <a:avLst/>
            </a:prstGeom>
            <a:solidFill>
              <a:srgbClr val="D1A2A4"/>
            </a:solidFill>
            <a:ln w="38100">
              <a:solidFill>
                <a:srgbClr val="C00000"/>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#13</a:t>
              </a:r>
            </a:p>
          </p:txBody>
        </p:sp>
      </p:grpSp>
      <p:grpSp>
        <p:nvGrpSpPr>
          <p:cNvPr id="92" name="Group 91">
            <a:extLst>
              <a:ext uri="{FF2B5EF4-FFF2-40B4-BE49-F238E27FC236}">
                <a16:creationId xmlns:a16="http://schemas.microsoft.com/office/drawing/2014/main" id="{5B57C159-984C-7849-AC24-19C07038D19B}"/>
              </a:ext>
            </a:extLst>
          </p:cNvPr>
          <p:cNvGrpSpPr/>
          <p:nvPr/>
        </p:nvGrpSpPr>
        <p:grpSpPr>
          <a:xfrm>
            <a:off x="1831900" y="2941417"/>
            <a:ext cx="3996898" cy="1682220"/>
            <a:chOff x="2573056" y="2692681"/>
            <a:chExt cx="3996898" cy="1682220"/>
          </a:xfrm>
        </p:grpSpPr>
        <p:cxnSp>
          <p:nvCxnSpPr>
            <p:cNvPr id="53" name="Straight Arrow Connector 52">
              <a:extLst>
                <a:ext uri="{FF2B5EF4-FFF2-40B4-BE49-F238E27FC236}">
                  <a16:creationId xmlns:a16="http://schemas.microsoft.com/office/drawing/2014/main" id="{604BE965-F756-BC4D-8213-4D9724ADE633}"/>
                </a:ext>
              </a:extLst>
            </p:cNvPr>
            <p:cNvCxnSpPr>
              <a:cxnSpLocks/>
            </p:cNvCxnSpPr>
            <p:nvPr/>
          </p:nvCxnSpPr>
          <p:spPr>
            <a:xfrm flipV="1">
              <a:off x="5322446" y="2696711"/>
              <a:ext cx="1247508" cy="1116379"/>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3543EAB-E511-7140-8022-91E2D1FA7AFC}"/>
                </a:ext>
              </a:extLst>
            </p:cNvPr>
            <p:cNvCxnSpPr>
              <a:cxnSpLocks/>
            </p:cNvCxnSpPr>
            <p:nvPr/>
          </p:nvCxnSpPr>
          <p:spPr>
            <a:xfrm flipV="1">
              <a:off x="5322446" y="3265396"/>
              <a:ext cx="1143000" cy="547697"/>
            </a:xfrm>
            <a:prstGeom prst="straightConnector1">
              <a:avLst/>
            </a:prstGeom>
            <a:pattFill prst="pct5">
              <a:fgClr>
                <a:srgbClr val="FFC000"/>
              </a:fgClr>
              <a:bgClr>
                <a:schemeClr val="bg1"/>
              </a:bgClr>
            </a:pattFill>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30F0F03-2658-7C42-BDCF-7D2D184A67CF}"/>
                </a:ext>
              </a:extLst>
            </p:cNvPr>
            <p:cNvCxnSpPr>
              <a:cxnSpLocks/>
            </p:cNvCxnSpPr>
            <p:nvPr/>
          </p:nvCxnSpPr>
          <p:spPr>
            <a:xfrm>
              <a:off x="5322446" y="3813089"/>
              <a:ext cx="1084148" cy="547693"/>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C1EDE1B-2B1C-B445-BB48-8B1549E95F0B}"/>
                </a:ext>
              </a:extLst>
            </p:cNvPr>
            <p:cNvSpPr/>
            <p:nvPr/>
          </p:nvSpPr>
          <p:spPr>
            <a:xfrm>
              <a:off x="2573056" y="3382578"/>
              <a:ext cx="418035" cy="438156"/>
            </a:xfrm>
            <a:prstGeom prst="rect">
              <a:avLst/>
            </a:prstGeom>
            <a:solidFill>
              <a:srgbClr val="E2D2A9"/>
            </a:solidFill>
            <a:ln w="38100">
              <a:solidFill>
                <a:srgbClr val="CC9913"/>
              </a:solidFill>
              <a:prstDash val="soli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#2</a:t>
              </a:r>
            </a:p>
          </p:txBody>
        </p:sp>
        <p:grpSp>
          <p:nvGrpSpPr>
            <p:cNvPr id="45" name="Group 44">
              <a:extLst>
                <a:ext uri="{FF2B5EF4-FFF2-40B4-BE49-F238E27FC236}">
                  <a16:creationId xmlns:a16="http://schemas.microsoft.com/office/drawing/2014/main" id="{4EA252C1-AAAC-614F-9AEC-DE7E81499A2D}"/>
                </a:ext>
              </a:extLst>
            </p:cNvPr>
            <p:cNvGrpSpPr/>
            <p:nvPr/>
          </p:nvGrpSpPr>
          <p:grpSpPr>
            <a:xfrm>
              <a:off x="3773784" y="2692681"/>
              <a:ext cx="1247509" cy="1664071"/>
              <a:chOff x="6733338" y="2333101"/>
              <a:chExt cx="859456" cy="1093797"/>
            </a:xfrm>
          </p:grpSpPr>
          <p:cxnSp>
            <p:nvCxnSpPr>
              <p:cNvPr id="46" name="Straight Arrow Connector 45">
                <a:extLst>
                  <a:ext uri="{FF2B5EF4-FFF2-40B4-BE49-F238E27FC236}">
                    <a16:creationId xmlns:a16="http://schemas.microsoft.com/office/drawing/2014/main" id="{B44DD365-4655-4047-935C-2567CCE3B8AF}"/>
                  </a:ext>
                </a:extLst>
              </p:cNvPr>
              <p:cNvCxnSpPr/>
              <p:nvPr/>
            </p:nvCxnSpPr>
            <p:spPr>
              <a:xfrm flipV="1">
                <a:off x="6733339" y="2333101"/>
                <a:ext cx="859455" cy="733798"/>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4325196-595B-B447-9A25-0CD8DB605314}"/>
                  </a:ext>
                </a:extLst>
              </p:cNvPr>
              <p:cNvCxnSpPr/>
              <p:nvPr/>
            </p:nvCxnSpPr>
            <p:spPr>
              <a:xfrm flipV="1">
                <a:off x="6733338" y="2706898"/>
                <a:ext cx="787456" cy="360002"/>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B3188CB-D334-BF4D-8D99-B89497EF451F}"/>
                  </a:ext>
                </a:extLst>
              </p:cNvPr>
              <p:cNvCxnSpPr/>
              <p:nvPr/>
            </p:nvCxnSpPr>
            <p:spPr>
              <a:xfrm>
                <a:off x="6733339" y="3066898"/>
                <a:ext cx="746910" cy="360000"/>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40EBB8-C57D-A740-BD6E-3ED6E5D6E9C1}"/>
                </a:ext>
              </a:extLst>
            </p:cNvPr>
            <p:cNvGrpSpPr/>
            <p:nvPr/>
          </p:nvGrpSpPr>
          <p:grpSpPr>
            <a:xfrm>
              <a:off x="4560524" y="2694697"/>
              <a:ext cx="1247508" cy="1664071"/>
              <a:chOff x="6733339" y="2333101"/>
              <a:chExt cx="859455" cy="1093797"/>
            </a:xfrm>
          </p:grpSpPr>
          <p:cxnSp>
            <p:nvCxnSpPr>
              <p:cNvPr id="50" name="Straight Arrow Connector 49">
                <a:extLst>
                  <a:ext uri="{FF2B5EF4-FFF2-40B4-BE49-F238E27FC236}">
                    <a16:creationId xmlns:a16="http://schemas.microsoft.com/office/drawing/2014/main" id="{A0ABB620-94F8-6B42-AF74-A265E5403D14}"/>
                  </a:ext>
                </a:extLst>
              </p:cNvPr>
              <p:cNvCxnSpPr/>
              <p:nvPr/>
            </p:nvCxnSpPr>
            <p:spPr>
              <a:xfrm flipV="1">
                <a:off x="6733339" y="2333101"/>
                <a:ext cx="859455" cy="733798"/>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4B4BC3-59F7-7C45-A9C5-B902A46816B7}"/>
                  </a:ext>
                </a:extLst>
              </p:cNvPr>
              <p:cNvCxnSpPr/>
              <p:nvPr/>
            </p:nvCxnSpPr>
            <p:spPr>
              <a:xfrm flipV="1">
                <a:off x="6733339" y="2706898"/>
                <a:ext cx="787456" cy="360002"/>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D01BA0E-23B7-C24F-BAEE-AAB2DF7D28E3}"/>
                  </a:ext>
                </a:extLst>
              </p:cNvPr>
              <p:cNvCxnSpPr/>
              <p:nvPr/>
            </p:nvCxnSpPr>
            <p:spPr>
              <a:xfrm>
                <a:off x="6733339" y="3066898"/>
                <a:ext cx="746910" cy="360000"/>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F4F809EA-764C-634F-9AF7-5C7B57EC8D1A}"/>
                </a:ext>
              </a:extLst>
            </p:cNvPr>
            <p:cNvGrpSpPr/>
            <p:nvPr/>
          </p:nvGrpSpPr>
          <p:grpSpPr>
            <a:xfrm>
              <a:off x="2996467" y="2710830"/>
              <a:ext cx="1247509" cy="1664071"/>
              <a:chOff x="6733338" y="2333101"/>
              <a:chExt cx="859456" cy="1093797"/>
            </a:xfrm>
          </p:grpSpPr>
          <p:cxnSp>
            <p:nvCxnSpPr>
              <p:cNvPr id="57" name="Straight Arrow Connector 56">
                <a:extLst>
                  <a:ext uri="{FF2B5EF4-FFF2-40B4-BE49-F238E27FC236}">
                    <a16:creationId xmlns:a16="http://schemas.microsoft.com/office/drawing/2014/main" id="{5DF0B99E-A688-294F-9D6A-0B28BA039B1B}"/>
                  </a:ext>
                </a:extLst>
              </p:cNvPr>
              <p:cNvCxnSpPr/>
              <p:nvPr/>
            </p:nvCxnSpPr>
            <p:spPr>
              <a:xfrm flipV="1">
                <a:off x="6733339" y="2333101"/>
                <a:ext cx="859455" cy="733798"/>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281BDEC-F157-0F4D-992A-DC43C2DD052C}"/>
                  </a:ext>
                </a:extLst>
              </p:cNvPr>
              <p:cNvCxnSpPr/>
              <p:nvPr/>
            </p:nvCxnSpPr>
            <p:spPr>
              <a:xfrm flipV="1">
                <a:off x="6733338" y="2706898"/>
                <a:ext cx="787456" cy="360002"/>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E2CDDAC-AEBC-9040-B0E6-9E603D7ACB0B}"/>
                  </a:ext>
                </a:extLst>
              </p:cNvPr>
              <p:cNvCxnSpPr/>
              <p:nvPr/>
            </p:nvCxnSpPr>
            <p:spPr>
              <a:xfrm>
                <a:off x="6733339" y="3066898"/>
                <a:ext cx="746910" cy="360000"/>
              </a:xfrm>
              <a:prstGeom prst="straightConnector1">
                <a:avLst/>
              </a:prstGeom>
              <a:ln w="28575">
                <a:solidFill>
                  <a:srgbClr val="CC9913"/>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762808DC-EE8D-B940-AC9B-CF4EE671A6ED}"/>
                </a:ext>
              </a:extLst>
            </p:cNvPr>
            <p:cNvSpPr/>
            <p:nvPr/>
          </p:nvSpPr>
          <p:spPr>
            <a:xfrm>
              <a:off x="3356872" y="3382581"/>
              <a:ext cx="418035" cy="438156"/>
            </a:xfrm>
            <a:prstGeom prst="rect">
              <a:avLst/>
            </a:prstGeom>
            <a:solidFill>
              <a:srgbClr val="E2D2A9"/>
            </a:solidFill>
            <a:ln w="38100">
              <a:solidFill>
                <a:srgbClr val="CC9913"/>
              </a:solidFill>
              <a:prstDash val="soli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#6</a:t>
              </a:r>
            </a:p>
          </p:txBody>
        </p:sp>
        <p:sp>
          <p:nvSpPr>
            <p:cNvPr id="76" name="Rectangle 75">
              <a:extLst>
                <a:ext uri="{FF2B5EF4-FFF2-40B4-BE49-F238E27FC236}">
                  <a16:creationId xmlns:a16="http://schemas.microsoft.com/office/drawing/2014/main" id="{574EFEB1-EFE7-C749-8478-AE0000623B5A}"/>
                </a:ext>
              </a:extLst>
            </p:cNvPr>
            <p:cNvSpPr/>
            <p:nvPr/>
          </p:nvSpPr>
          <p:spPr>
            <a:xfrm>
              <a:off x="4140687" y="3382581"/>
              <a:ext cx="418035" cy="438156"/>
            </a:xfrm>
            <a:prstGeom prst="rect">
              <a:avLst/>
            </a:prstGeom>
            <a:solidFill>
              <a:srgbClr val="E2D2A9"/>
            </a:solidFill>
            <a:ln w="38100">
              <a:solidFill>
                <a:srgbClr val="CC9913"/>
              </a:solidFill>
              <a:prstDash val="soli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#10</a:t>
              </a:r>
            </a:p>
          </p:txBody>
        </p:sp>
        <p:sp>
          <p:nvSpPr>
            <p:cNvPr id="79" name="Rectangle 78">
              <a:extLst>
                <a:ext uri="{FF2B5EF4-FFF2-40B4-BE49-F238E27FC236}">
                  <a16:creationId xmlns:a16="http://schemas.microsoft.com/office/drawing/2014/main" id="{88C22136-E671-5F40-BDDC-A3C3CFACFF00}"/>
                </a:ext>
              </a:extLst>
            </p:cNvPr>
            <p:cNvSpPr/>
            <p:nvPr/>
          </p:nvSpPr>
          <p:spPr>
            <a:xfrm>
              <a:off x="4924503" y="3382581"/>
              <a:ext cx="418035" cy="438156"/>
            </a:xfrm>
            <a:prstGeom prst="rect">
              <a:avLst/>
            </a:prstGeom>
            <a:solidFill>
              <a:srgbClr val="E2D2A9"/>
            </a:solidFill>
            <a:ln w="38100">
              <a:solidFill>
                <a:srgbClr val="CC9913"/>
              </a:solidFill>
              <a:prstDash val="soli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a:solidFill>
                    <a:schemeClr val="tx1"/>
                  </a:solidFill>
                  <a:latin typeface="Calibri" panose="020F0502020204030204" pitchFamily="34" charset="0"/>
                  <a:ea typeface="Apple Symbols" panose="02000000000000000000" pitchFamily="2" charset="-79"/>
                  <a:cs typeface="Calibri" panose="020F0502020204030204" pitchFamily="34" charset="0"/>
                </a:rPr>
                <a:t>#14</a:t>
              </a:r>
            </a:p>
          </p:txBody>
        </p:sp>
      </p:grpSp>
      <p:sp>
        <p:nvSpPr>
          <p:cNvPr id="81" name="TextBox 80">
            <a:extLst>
              <a:ext uri="{FF2B5EF4-FFF2-40B4-BE49-F238E27FC236}">
                <a16:creationId xmlns:a16="http://schemas.microsoft.com/office/drawing/2014/main" id="{478F73BE-43EE-4A45-83B0-4A62A06C9137}"/>
              </a:ext>
            </a:extLst>
          </p:cNvPr>
          <p:cNvSpPr txBox="1"/>
          <p:nvPr/>
        </p:nvSpPr>
        <p:spPr>
          <a:xfrm>
            <a:off x="732367" y="2831310"/>
            <a:ext cx="860536" cy="292934"/>
          </a:xfrm>
          <a:prstGeom prst="rect">
            <a:avLst/>
          </a:prstGeom>
          <a:noFill/>
        </p:spPr>
        <p:txBody>
          <a:bodyPr wrap="none" rtlCol="0">
            <a:spAutoFit/>
          </a:bodyPr>
          <a:lstStyle>
            <a:defPPr>
              <a:defRPr lang="en-US"/>
            </a:defPPr>
            <a:lvl1pPr>
              <a:defRPr sz="1200" b="1">
                <a:solidFill>
                  <a:schemeClr val="tx1"/>
                </a:solidFill>
              </a:defRPr>
            </a:lvl1pPr>
          </a:lstStyle>
          <a:p>
            <a:r>
              <a:rPr lang="en-US" dirty="0"/>
              <a:t>node 0</a:t>
            </a:r>
          </a:p>
        </p:txBody>
      </p:sp>
      <p:sp>
        <p:nvSpPr>
          <p:cNvPr id="82" name="TextBox 81">
            <a:extLst>
              <a:ext uri="{FF2B5EF4-FFF2-40B4-BE49-F238E27FC236}">
                <a16:creationId xmlns:a16="http://schemas.microsoft.com/office/drawing/2014/main" id="{AAFC51A5-FA14-EB43-B8B6-04F955F7AD50}"/>
              </a:ext>
            </a:extLst>
          </p:cNvPr>
          <p:cNvSpPr txBox="1"/>
          <p:nvPr/>
        </p:nvSpPr>
        <p:spPr>
          <a:xfrm>
            <a:off x="732367" y="3380579"/>
            <a:ext cx="860536" cy="292934"/>
          </a:xfrm>
          <a:prstGeom prst="rect">
            <a:avLst/>
          </a:prstGeom>
          <a:noFill/>
        </p:spPr>
        <p:txBody>
          <a:bodyPr wrap="none" rtlCol="0">
            <a:spAutoFit/>
          </a:bodyPr>
          <a:lstStyle>
            <a:defPPr>
              <a:defRPr lang="en-US"/>
            </a:defPPr>
            <a:lvl1pPr>
              <a:defRPr sz="1200" b="1">
                <a:solidFill>
                  <a:schemeClr val="tx1"/>
                </a:solidFill>
              </a:defRPr>
            </a:lvl1pPr>
          </a:lstStyle>
          <a:p>
            <a:r>
              <a:rPr lang="en-US" dirty="0"/>
              <a:t>node 1</a:t>
            </a:r>
          </a:p>
        </p:txBody>
      </p:sp>
      <p:sp>
        <p:nvSpPr>
          <p:cNvPr id="83" name="TextBox 82">
            <a:extLst>
              <a:ext uri="{FF2B5EF4-FFF2-40B4-BE49-F238E27FC236}">
                <a16:creationId xmlns:a16="http://schemas.microsoft.com/office/drawing/2014/main" id="{75040191-7250-0B45-B8F3-7C98CC8FED35}"/>
              </a:ext>
            </a:extLst>
          </p:cNvPr>
          <p:cNvSpPr txBox="1"/>
          <p:nvPr/>
        </p:nvSpPr>
        <p:spPr>
          <a:xfrm>
            <a:off x="732367" y="3929847"/>
            <a:ext cx="860536" cy="292934"/>
          </a:xfrm>
          <a:prstGeom prst="rect">
            <a:avLst/>
          </a:prstGeom>
          <a:noFill/>
        </p:spPr>
        <p:txBody>
          <a:bodyPr wrap="none" rtlCol="0">
            <a:spAutoFit/>
          </a:bodyPr>
          <a:lstStyle>
            <a:defPPr>
              <a:defRPr lang="en-US"/>
            </a:defPPr>
            <a:lvl1pPr>
              <a:defRPr sz="1200" b="1">
                <a:solidFill>
                  <a:schemeClr val="tx1"/>
                </a:solidFill>
              </a:defRPr>
            </a:lvl1pPr>
          </a:lstStyle>
          <a:p>
            <a:r>
              <a:rPr lang="en-US" dirty="0"/>
              <a:t>node 2</a:t>
            </a:r>
          </a:p>
        </p:txBody>
      </p:sp>
      <p:sp>
        <p:nvSpPr>
          <p:cNvPr id="84" name="TextBox 83">
            <a:extLst>
              <a:ext uri="{FF2B5EF4-FFF2-40B4-BE49-F238E27FC236}">
                <a16:creationId xmlns:a16="http://schemas.microsoft.com/office/drawing/2014/main" id="{9106A578-937C-2747-BDB1-B983975F85C6}"/>
              </a:ext>
            </a:extLst>
          </p:cNvPr>
          <p:cNvSpPr txBox="1"/>
          <p:nvPr/>
        </p:nvSpPr>
        <p:spPr>
          <a:xfrm>
            <a:off x="732367" y="4479115"/>
            <a:ext cx="860536" cy="292934"/>
          </a:xfrm>
          <a:prstGeom prst="rect">
            <a:avLst/>
          </a:prstGeom>
          <a:noFill/>
        </p:spPr>
        <p:txBody>
          <a:bodyPr wrap="none" rtlCol="0">
            <a:spAutoFit/>
          </a:bodyPr>
          <a:lstStyle>
            <a:defPPr>
              <a:defRPr lang="en-US"/>
            </a:defPPr>
            <a:lvl1pPr>
              <a:defRPr sz="1200" b="1">
                <a:solidFill>
                  <a:schemeClr val="tx1"/>
                </a:solidFill>
              </a:defRPr>
            </a:lvl1pPr>
          </a:lstStyle>
          <a:p>
            <a:r>
              <a:rPr lang="en-US" dirty="0"/>
              <a:t>node 3</a:t>
            </a:r>
          </a:p>
        </p:txBody>
      </p:sp>
      <p:sp>
        <p:nvSpPr>
          <p:cNvPr id="2" name="Title 1">
            <a:extLst>
              <a:ext uri="{FF2B5EF4-FFF2-40B4-BE49-F238E27FC236}">
                <a16:creationId xmlns:a16="http://schemas.microsoft.com/office/drawing/2014/main" id="{6D4DB811-D9CA-5C47-99AD-BCC6FD098B76}"/>
              </a:ext>
            </a:extLst>
          </p:cNvPr>
          <p:cNvSpPr>
            <a:spLocks noGrp="1"/>
          </p:cNvSpPr>
          <p:nvPr>
            <p:ph type="title"/>
          </p:nvPr>
        </p:nvSpPr>
        <p:spPr/>
        <p:txBody>
          <a:bodyPr/>
          <a:lstStyle/>
          <a:p>
            <a:r>
              <a:rPr lang="en-US" dirty="0"/>
              <a:t>Mir: Robust Scaling of Classical BFT</a:t>
            </a:r>
          </a:p>
        </p:txBody>
      </p:sp>
      <p:sp>
        <p:nvSpPr>
          <p:cNvPr id="3" name="Slide Number Placeholder 2">
            <a:extLst>
              <a:ext uri="{FF2B5EF4-FFF2-40B4-BE49-F238E27FC236}">
                <a16:creationId xmlns:a16="http://schemas.microsoft.com/office/drawing/2014/main" id="{5327458A-9156-A749-820F-8FCD05437B88}"/>
              </a:ext>
            </a:extLst>
          </p:cNvPr>
          <p:cNvSpPr>
            <a:spLocks noGrp="1"/>
          </p:cNvSpPr>
          <p:nvPr>
            <p:ph type="sldNum" sz="quarter" idx="10"/>
          </p:nvPr>
        </p:nvSpPr>
        <p:spPr/>
        <p:txBody>
          <a:bodyPr/>
          <a:lstStyle/>
          <a:p>
            <a:fld id="{1DA27F3E-5E11-7C4B-9E44-400A622D663D}" type="slidenum">
              <a:rPr lang="en-US" smtClean="0"/>
              <a:t>52</a:t>
            </a:fld>
            <a:endParaRPr lang="en-US" dirty="0"/>
          </a:p>
        </p:txBody>
      </p:sp>
      <p:sp>
        <p:nvSpPr>
          <p:cNvPr id="95" name="TextBox 94">
            <a:extLst>
              <a:ext uri="{FF2B5EF4-FFF2-40B4-BE49-F238E27FC236}">
                <a16:creationId xmlns:a16="http://schemas.microsoft.com/office/drawing/2014/main" id="{27BF1941-8705-7C45-83B0-FD534F7081D3}"/>
              </a:ext>
            </a:extLst>
          </p:cNvPr>
          <p:cNvSpPr txBox="1"/>
          <p:nvPr/>
        </p:nvSpPr>
        <p:spPr>
          <a:xfrm>
            <a:off x="6410083" y="2359765"/>
            <a:ext cx="2679708" cy="397032"/>
          </a:xfrm>
          <a:prstGeom prst="rect">
            <a:avLst/>
          </a:prstGeom>
          <a:noFill/>
        </p:spPr>
        <p:txBody>
          <a:bodyPr wrap="none" rtlCol="0">
            <a:spAutoFit/>
          </a:bodyPr>
          <a:lstStyle/>
          <a:p>
            <a:r>
              <a:rPr lang="en-US" dirty="0">
                <a:solidFill>
                  <a:srgbClr val="002060"/>
                </a:solidFill>
              </a:rPr>
              <a:t>PBFT: Single leader</a:t>
            </a:r>
          </a:p>
        </p:txBody>
      </p:sp>
      <p:sp>
        <p:nvSpPr>
          <p:cNvPr id="96" name="TextBox 95">
            <a:extLst>
              <a:ext uri="{FF2B5EF4-FFF2-40B4-BE49-F238E27FC236}">
                <a16:creationId xmlns:a16="http://schemas.microsoft.com/office/drawing/2014/main" id="{2C32DCB2-8C37-3E44-B1F4-BE61086260BB}"/>
              </a:ext>
            </a:extLst>
          </p:cNvPr>
          <p:cNvSpPr txBox="1"/>
          <p:nvPr/>
        </p:nvSpPr>
        <p:spPr>
          <a:xfrm>
            <a:off x="6957426" y="2836183"/>
            <a:ext cx="2680542" cy="397032"/>
          </a:xfrm>
          <a:prstGeom prst="rect">
            <a:avLst/>
          </a:prstGeom>
          <a:noFill/>
        </p:spPr>
        <p:txBody>
          <a:bodyPr wrap="none" rtlCol="0">
            <a:spAutoFit/>
          </a:bodyPr>
          <a:lstStyle/>
          <a:p>
            <a:r>
              <a:rPr lang="en-US" dirty="0">
                <a:solidFill>
                  <a:schemeClr val="accent6">
                    <a:lumMod val="50000"/>
                  </a:schemeClr>
                </a:solidFill>
              </a:rPr>
              <a:t>Mir: Parallel leaders</a:t>
            </a:r>
          </a:p>
        </p:txBody>
      </p:sp>
      <p:grpSp>
        <p:nvGrpSpPr>
          <p:cNvPr id="115" name="Group 114">
            <a:extLst>
              <a:ext uri="{FF2B5EF4-FFF2-40B4-BE49-F238E27FC236}">
                <a16:creationId xmlns:a16="http://schemas.microsoft.com/office/drawing/2014/main" id="{3334BF6E-8B16-0045-A459-821509765482}"/>
              </a:ext>
            </a:extLst>
          </p:cNvPr>
          <p:cNvGrpSpPr/>
          <p:nvPr/>
        </p:nvGrpSpPr>
        <p:grpSpPr>
          <a:xfrm>
            <a:off x="1913872" y="1719505"/>
            <a:ext cx="4108974" cy="1395733"/>
            <a:chOff x="1913872" y="1719505"/>
            <a:chExt cx="4108974" cy="1395733"/>
          </a:xfrm>
        </p:grpSpPr>
        <p:sp>
          <p:nvSpPr>
            <p:cNvPr id="97" name="Oval 96">
              <a:extLst>
                <a:ext uri="{FF2B5EF4-FFF2-40B4-BE49-F238E27FC236}">
                  <a16:creationId xmlns:a16="http://schemas.microsoft.com/office/drawing/2014/main" id="{D25A9554-D573-6245-96A3-546EA1C26DC2}"/>
                </a:ext>
              </a:extLst>
            </p:cNvPr>
            <p:cNvSpPr/>
            <p:nvPr/>
          </p:nvSpPr>
          <p:spPr bwMode="auto">
            <a:xfrm rot="18940886">
              <a:off x="1913872" y="2845881"/>
              <a:ext cx="528040" cy="269357"/>
            </a:xfrm>
            <a:prstGeom prst="ellipse">
              <a:avLst/>
            </a:prstGeom>
            <a:solidFill>
              <a:srgbClr val="C00000">
                <a:alpha val="40000"/>
              </a:srgb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8" name="Oval 97">
              <a:extLst>
                <a:ext uri="{FF2B5EF4-FFF2-40B4-BE49-F238E27FC236}">
                  <a16:creationId xmlns:a16="http://schemas.microsoft.com/office/drawing/2014/main" id="{367F5BF3-380D-F348-AF4B-DB1D987641CF}"/>
                </a:ext>
              </a:extLst>
            </p:cNvPr>
            <p:cNvSpPr/>
            <p:nvPr/>
          </p:nvSpPr>
          <p:spPr bwMode="auto">
            <a:xfrm rot="18940886">
              <a:off x="2723922" y="2810871"/>
              <a:ext cx="528040" cy="269357"/>
            </a:xfrm>
            <a:prstGeom prst="ellipse">
              <a:avLst/>
            </a:prstGeom>
            <a:solidFill>
              <a:srgbClr val="C00000">
                <a:alpha val="40000"/>
              </a:srgb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9" name="Oval 98">
              <a:extLst>
                <a:ext uri="{FF2B5EF4-FFF2-40B4-BE49-F238E27FC236}">
                  <a16:creationId xmlns:a16="http://schemas.microsoft.com/office/drawing/2014/main" id="{84368916-52B5-DB4F-9094-3839FF188E11}"/>
                </a:ext>
              </a:extLst>
            </p:cNvPr>
            <p:cNvSpPr/>
            <p:nvPr/>
          </p:nvSpPr>
          <p:spPr bwMode="auto">
            <a:xfrm rot="18940886">
              <a:off x="3509650" y="2841261"/>
              <a:ext cx="528040" cy="269357"/>
            </a:xfrm>
            <a:prstGeom prst="ellipse">
              <a:avLst/>
            </a:prstGeom>
            <a:solidFill>
              <a:srgbClr val="C00000">
                <a:alpha val="40000"/>
              </a:srgb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0" name="Oval 99">
              <a:extLst>
                <a:ext uri="{FF2B5EF4-FFF2-40B4-BE49-F238E27FC236}">
                  <a16:creationId xmlns:a16="http://schemas.microsoft.com/office/drawing/2014/main" id="{F8357078-A1A3-9F43-9878-38E5D1342597}"/>
                </a:ext>
              </a:extLst>
            </p:cNvPr>
            <p:cNvSpPr/>
            <p:nvPr/>
          </p:nvSpPr>
          <p:spPr bwMode="auto">
            <a:xfrm rot="18940886">
              <a:off x="4309379" y="2798423"/>
              <a:ext cx="528040" cy="269357"/>
            </a:xfrm>
            <a:prstGeom prst="ellipse">
              <a:avLst/>
            </a:prstGeom>
            <a:solidFill>
              <a:srgbClr val="C00000">
                <a:alpha val="40000"/>
              </a:srgb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1" name="TextBox 100">
              <a:extLst>
                <a:ext uri="{FF2B5EF4-FFF2-40B4-BE49-F238E27FC236}">
                  <a16:creationId xmlns:a16="http://schemas.microsoft.com/office/drawing/2014/main" id="{B9571EDD-C73F-614C-A0E6-09B2F99F0942}"/>
                </a:ext>
              </a:extLst>
            </p:cNvPr>
            <p:cNvSpPr txBox="1"/>
            <p:nvPr/>
          </p:nvSpPr>
          <p:spPr>
            <a:xfrm>
              <a:off x="4066861" y="1719505"/>
              <a:ext cx="1955985" cy="258532"/>
            </a:xfrm>
            <a:prstGeom prst="rect">
              <a:avLst/>
            </a:prstGeom>
            <a:noFill/>
          </p:spPr>
          <p:txBody>
            <a:bodyPr wrap="none" rtlCol="0">
              <a:spAutoFit/>
            </a:bodyPr>
            <a:lstStyle>
              <a:defPPr>
                <a:defRPr lang="en-US"/>
              </a:defPPr>
              <a:lvl1pPr>
                <a:defRPr sz="1200" b="1">
                  <a:solidFill>
                    <a:schemeClr val="tx1"/>
                  </a:solidFill>
                </a:defRPr>
              </a:lvl1pPr>
            </a:lstStyle>
            <a:p>
              <a:r>
                <a:rPr lang="en-US" dirty="0">
                  <a:solidFill>
                    <a:srgbClr val="C00000"/>
                  </a:solidFill>
                </a:rPr>
                <a:t>Single leader bottleneck</a:t>
              </a:r>
            </a:p>
          </p:txBody>
        </p:sp>
        <p:cxnSp>
          <p:nvCxnSpPr>
            <p:cNvPr id="102" name="Straight Arrow Connector 101">
              <a:extLst>
                <a:ext uri="{FF2B5EF4-FFF2-40B4-BE49-F238E27FC236}">
                  <a16:creationId xmlns:a16="http://schemas.microsoft.com/office/drawing/2014/main" id="{C4B75D40-E55B-7B43-9F6F-BEBA81CC9496}"/>
                </a:ext>
              </a:extLst>
            </p:cNvPr>
            <p:cNvCxnSpPr>
              <a:cxnSpLocks/>
              <a:stCxn id="101" idx="2"/>
              <a:endCxn id="97" idx="5"/>
            </p:cNvCxnSpPr>
            <p:nvPr/>
          </p:nvCxnSpPr>
          <p:spPr>
            <a:xfrm flipH="1">
              <a:off x="2377996" y="1978037"/>
              <a:ext cx="2666858" cy="940228"/>
            </a:xfrm>
            <a:prstGeom prst="straightConnector1">
              <a:avLst/>
            </a:prstGeom>
            <a:ln w="31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1C88D87-8C7C-9545-9578-0175E9C588C7}"/>
                </a:ext>
              </a:extLst>
            </p:cNvPr>
            <p:cNvCxnSpPr>
              <a:cxnSpLocks/>
              <a:stCxn id="101" idx="2"/>
              <a:endCxn id="98" idx="5"/>
            </p:cNvCxnSpPr>
            <p:nvPr/>
          </p:nvCxnSpPr>
          <p:spPr>
            <a:xfrm flipH="1">
              <a:off x="3188046" y="1978037"/>
              <a:ext cx="1856808" cy="905218"/>
            </a:xfrm>
            <a:prstGeom prst="straightConnector1">
              <a:avLst/>
            </a:prstGeom>
            <a:ln w="31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367B53C-D1D7-6D46-8A1B-5CAF12D89AE2}"/>
                </a:ext>
              </a:extLst>
            </p:cNvPr>
            <p:cNvCxnSpPr>
              <a:cxnSpLocks/>
              <a:stCxn id="101" idx="2"/>
              <a:endCxn id="99" idx="5"/>
            </p:cNvCxnSpPr>
            <p:nvPr/>
          </p:nvCxnSpPr>
          <p:spPr>
            <a:xfrm flipH="1">
              <a:off x="3973774" y="1978037"/>
              <a:ext cx="1071080" cy="935608"/>
            </a:xfrm>
            <a:prstGeom prst="straightConnector1">
              <a:avLst/>
            </a:prstGeom>
            <a:ln w="31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836C8BC-5ED1-7A4A-ADC0-741AA57C56BD}"/>
                </a:ext>
              </a:extLst>
            </p:cNvPr>
            <p:cNvCxnSpPr>
              <a:cxnSpLocks/>
              <a:stCxn id="101" idx="2"/>
              <a:endCxn id="100" idx="6"/>
            </p:cNvCxnSpPr>
            <p:nvPr/>
          </p:nvCxnSpPr>
          <p:spPr>
            <a:xfrm flipH="1">
              <a:off x="4762297" y="1978037"/>
              <a:ext cx="282557" cy="770608"/>
            </a:xfrm>
            <a:prstGeom prst="straightConnector1">
              <a:avLst/>
            </a:prstGeom>
            <a:ln w="31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2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5"/>
                                        </p:tgtEl>
                                        <p:attrNameLst>
                                          <p:attrName>style.visibility</p:attrName>
                                        </p:attrNameLst>
                                      </p:cBhvr>
                                      <p:to>
                                        <p:strVal val="hidden"/>
                                      </p:to>
                                    </p:set>
                                  </p:childTnLst>
                                </p:cTn>
                              </p:par>
                              <p:par>
                                <p:cTn id="14" presetID="14" presetClass="entr" presetSubtype="1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randombar(horizontal)">
                                      <p:cBhvr>
                                        <p:cTn id="16" dur="500"/>
                                        <p:tgtEl>
                                          <p:spTgt spid="91"/>
                                        </p:tgtEl>
                                      </p:cBhvr>
                                    </p:animEffect>
                                  </p:childTnLst>
                                </p:cTn>
                              </p:par>
                              <p:par>
                                <p:cTn id="17" presetID="14" presetClass="entr" presetSubtype="1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randombar(horizontal)">
                                      <p:cBhvr>
                                        <p:cTn id="19" dur="500"/>
                                        <p:tgtEl>
                                          <p:spTgt spid="92"/>
                                        </p:tgtEl>
                                      </p:cBhvr>
                                    </p:animEffect>
                                  </p:childTnLst>
                                </p:cTn>
                              </p:par>
                              <p:par>
                                <p:cTn id="20" presetID="14" presetClass="entr" presetSubtype="1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randombar(horizontal)">
                                      <p:cBhvr>
                                        <p:cTn id="22" dur="500"/>
                                        <p:tgtEl>
                                          <p:spTgt spid="9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4973-030B-204B-800C-BA720BEC0C77}"/>
              </a:ext>
            </a:extLst>
          </p:cNvPr>
          <p:cNvSpPr>
            <a:spLocks noGrp="1"/>
          </p:cNvSpPr>
          <p:nvPr>
            <p:ph type="title"/>
          </p:nvPr>
        </p:nvSpPr>
        <p:spPr/>
        <p:txBody>
          <a:bodyPr/>
          <a:lstStyle/>
          <a:p>
            <a:r>
              <a:rPr lang="en-US" dirty="0"/>
              <a:t>Main Challenge with Multiple Leaders: Request duplication </a:t>
            </a:r>
          </a:p>
        </p:txBody>
      </p:sp>
      <p:sp>
        <p:nvSpPr>
          <p:cNvPr id="3" name="Content Placeholder 2">
            <a:extLst>
              <a:ext uri="{FF2B5EF4-FFF2-40B4-BE49-F238E27FC236}">
                <a16:creationId xmlns:a16="http://schemas.microsoft.com/office/drawing/2014/main" id="{FBBB1E80-3EDC-A14C-A2F4-C0C5F915447E}"/>
              </a:ext>
            </a:extLst>
          </p:cNvPr>
          <p:cNvSpPr>
            <a:spLocks noGrp="1"/>
          </p:cNvSpPr>
          <p:nvPr>
            <p:ph idx="1"/>
          </p:nvPr>
        </p:nvSpPr>
        <p:spPr/>
        <p:txBody>
          <a:bodyPr/>
          <a:lstStyle/>
          <a:p>
            <a:pPr marL="346075" lvl="1" indent="0">
              <a:buNone/>
            </a:pPr>
            <a:endParaRPr lang="en-US" dirty="0"/>
          </a:p>
          <a:p>
            <a:pPr lvl="1"/>
            <a:endParaRPr lang="en-US" dirty="0"/>
          </a:p>
        </p:txBody>
      </p:sp>
      <p:cxnSp>
        <p:nvCxnSpPr>
          <p:cNvPr id="4" name="Straight Connector 3">
            <a:extLst>
              <a:ext uri="{FF2B5EF4-FFF2-40B4-BE49-F238E27FC236}">
                <a16:creationId xmlns:a16="http://schemas.microsoft.com/office/drawing/2014/main" id="{9DBDBF94-6ED8-D946-8495-0D9C32AC5FE4}"/>
              </a:ext>
            </a:extLst>
          </p:cNvPr>
          <p:cNvCxnSpPr>
            <a:cxnSpLocks/>
          </p:cNvCxnSpPr>
          <p:nvPr/>
        </p:nvCxnSpPr>
        <p:spPr bwMode="auto">
          <a:xfrm>
            <a:off x="865798" y="1802764"/>
            <a:ext cx="8524945" cy="0"/>
          </a:xfrm>
          <a:prstGeom prst="line">
            <a:avLst/>
          </a:prstGeom>
          <a:noFill/>
          <a:ln w="952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B67ED984-0928-E74F-80A2-C50CD1B47961}"/>
              </a:ext>
            </a:extLst>
          </p:cNvPr>
          <p:cNvCxnSpPr>
            <a:cxnSpLocks/>
          </p:cNvCxnSpPr>
          <p:nvPr/>
        </p:nvCxnSpPr>
        <p:spPr bwMode="auto">
          <a:xfrm flipV="1">
            <a:off x="865797" y="3135589"/>
            <a:ext cx="8524946" cy="34450"/>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7AA462D2-0AEF-1B43-B794-5FF1F5C33A28}"/>
              </a:ext>
            </a:extLst>
          </p:cNvPr>
          <p:cNvCxnSpPr>
            <a:cxnSpLocks/>
          </p:cNvCxnSpPr>
          <p:nvPr/>
        </p:nvCxnSpPr>
        <p:spPr bwMode="auto">
          <a:xfrm>
            <a:off x="865797" y="3545551"/>
            <a:ext cx="8524946" cy="0"/>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6C2179BD-7DC8-9743-A5D0-C6880D9986C6}"/>
              </a:ext>
            </a:extLst>
          </p:cNvPr>
          <p:cNvCxnSpPr>
            <a:cxnSpLocks/>
          </p:cNvCxnSpPr>
          <p:nvPr/>
        </p:nvCxnSpPr>
        <p:spPr bwMode="auto">
          <a:xfrm>
            <a:off x="865797" y="2699763"/>
            <a:ext cx="8524946"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5F8FF03-5031-3249-AA5F-4B4A0A06160A}"/>
              </a:ext>
            </a:extLst>
          </p:cNvPr>
          <p:cNvCxnSpPr>
            <a:cxnSpLocks/>
          </p:cNvCxnSpPr>
          <p:nvPr/>
        </p:nvCxnSpPr>
        <p:spPr bwMode="auto">
          <a:xfrm>
            <a:off x="865797" y="3984554"/>
            <a:ext cx="8524946" cy="12932"/>
          </a:xfrm>
          <a:prstGeom prst="line">
            <a:avLst/>
          </a:prstGeom>
          <a:noFill/>
          <a:ln w="9525"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2850E53-863C-4E48-8E64-683985167445}"/>
              </a:ext>
            </a:extLst>
          </p:cNvPr>
          <p:cNvSpPr txBox="1"/>
          <p:nvPr/>
        </p:nvSpPr>
        <p:spPr>
          <a:xfrm>
            <a:off x="10032339" y="2586956"/>
            <a:ext cx="1916244" cy="286232"/>
          </a:xfrm>
          <a:prstGeom prst="rect">
            <a:avLst/>
          </a:prstGeom>
          <a:noFill/>
        </p:spPr>
        <p:txBody>
          <a:bodyPr wrap="square" rtlCol="0">
            <a:spAutoFit/>
          </a:bodyPr>
          <a:lstStyle/>
          <a:p>
            <a:r>
              <a:rPr lang="en-US" sz="1400" dirty="0">
                <a:solidFill>
                  <a:schemeClr val="tx1"/>
                </a:solidFill>
              </a:rPr>
              <a:t>Node 0</a:t>
            </a:r>
          </a:p>
        </p:txBody>
      </p:sp>
      <p:sp>
        <p:nvSpPr>
          <p:cNvPr id="10" name="TextBox 9">
            <a:extLst>
              <a:ext uri="{FF2B5EF4-FFF2-40B4-BE49-F238E27FC236}">
                <a16:creationId xmlns:a16="http://schemas.microsoft.com/office/drawing/2014/main" id="{1AD23359-31FF-544C-A948-2C318207C554}"/>
              </a:ext>
            </a:extLst>
          </p:cNvPr>
          <p:cNvSpPr txBox="1"/>
          <p:nvPr/>
        </p:nvSpPr>
        <p:spPr>
          <a:xfrm>
            <a:off x="10032339" y="3024519"/>
            <a:ext cx="1515634" cy="286232"/>
          </a:xfrm>
          <a:prstGeom prst="rect">
            <a:avLst/>
          </a:prstGeom>
          <a:noFill/>
        </p:spPr>
        <p:txBody>
          <a:bodyPr wrap="square" rtlCol="0">
            <a:spAutoFit/>
          </a:bodyPr>
          <a:lstStyle/>
          <a:p>
            <a:r>
              <a:rPr lang="en-US" sz="1400" dirty="0">
                <a:solidFill>
                  <a:schemeClr val="tx1"/>
                </a:solidFill>
              </a:rPr>
              <a:t>Node 1</a:t>
            </a:r>
          </a:p>
        </p:txBody>
      </p:sp>
      <p:sp>
        <p:nvSpPr>
          <p:cNvPr id="11" name="TextBox 10">
            <a:extLst>
              <a:ext uri="{FF2B5EF4-FFF2-40B4-BE49-F238E27FC236}">
                <a16:creationId xmlns:a16="http://schemas.microsoft.com/office/drawing/2014/main" id="{2A763926-51C0-9C4E-BB48-685476ECC816}"/>
              </a:ext>
            </a:extLst>
          </p:cNvPr>
          <p:cNvSpPr txBox="1"/>
          <p:nvPr/>
        </p:nvSpPr>
        <p:spPr>
          <a:xfrm>
            <a:off x="10032339" y="3397493"/>
            <a:ext cx="1515634" cy="286232"/>
          </a:xfrm>
          <a:prstGeom prst="rect">
            <a:avLst/>
          </a:prstGeom>
          <a:noFill/>
        </p:spPr>
        <p:txBody>
          <a:bodyPr wrap="square" rtlCol="0">
            <a:spAutoFit/>
          </a:bodyPr>
          <a:lstStyle/>
          <a:p>
            <a:r>
              <a:rPr lang="en-US" sz="1400" dirty="0">
                <a:solidFill>
                  <a:schemeClr val="tx1"/>
                </a:solidFill>
              </a:rPr>
              <a:t>Node 2</a:t>
            </a:r>
          </a:p>
        </p:txBody>
      </p:sp>
      <p:sp>
        <p:nvSpPr>
          <p:cNvPr id="12" name="TextBox 11">
            <a:extLst>
              <a:ext uri="{FF2B5EF4-FFF2-40B4-BE49-F238E27FC236}">
                <a16:creationId xmlns:a16="http://schemas.microsoft.com/office/drawing/2014/main" id="{37FC869B-508D-844C-AE1F-56195AA917DE}"/>
              </a:ext>
            </a:extLst>
          </p:cNvPr>
          <p:cNvSpPr txBox="1"/>
          <p:nvPr/>
        </p:nvSpPr>
        <p:spPr>
          <a:xfrm>
            <a:off x="10032339" y="3840515"/>
            <a:ext cx="1515634" cy="286232"/>
          </a:xfrm>
          <a:prstGeom prst="rect">
            <a:avLst/>
          </a:prstGeom>
          <a:noFill/>
        </p:spPr>
        <p:txBody>
          <a:bodyPr wrap="square" rtlCol="0">
            <a:spAutoFit/>
          </a:bodyPr>
          <a:lstStyle/>
          <a:p>
            <a:r>
              <a:rPr lang="en-US" sz="1400" dirty="0">
                <a:solidFill>
                  <a:schemeClr val="tx1"/>
                </a:solidFill>
              </a:rPr>
              <a:t>Node 3</a:t>
            </a:r>
          </a:p>
        </p:txBody>
      </p:sp>
      <p:sp>
        <p:nvSpPr>
          <p:cNvPr id="13" name="TextBox 12">
            <a:extLst>
              <a:ext uri="{FF2B5EF4-FFF2-40B4-BE49-F238E27FC236}">
                <a16:creationId xmlns:a16="http://schemas.microsoft.com/office/drawing/2014/main" id="{CB9EA604-8B92-E94C-B7A0-D5E1829A8910}"/>
              </a:ext>
            </a:extLst>
          </p:cNvPr>
          <p:cNvSpPr txBox="1"/>
          <p:nvPr/>
        </p:nvSpPr>
        <p:spPr>
          <a:xfrm>
            <a:off x="9996445" y="1675930"/>
            <a:ext cx="1916244" cy="286232"/>
          </a:xfrm>
          <a:prstGeom prst="rect">
            <a:avLst/>
          </a:prstGeom>
          <a:noFill/>
        </p:spPr>
        <p:txBody>
          <a:bodyPr wrap="square" rtlCol="0">
            <a:spAutoFit/>
          </a:bodyPr>
          <a:lstStyle/>
          <a:p>
            <a:r>
              <a:rPr lang="en-US" sz="1400" dirty="0">
                <a:solidFill>
                  <a:schemeClr val="tx1"/>
                </a:solidFill>
              </a:rPr>
              <a:t>CLIENT</a:t>
            </a:r>
          </a:p>
        </p:txBody>
      </p:sp>
      <p:cxnSp>
        <p:nvCxnSpPr>
          <p:cNvPr id="15" name="Straight Arrow Connector 14">
            <a:extLst>
              <a:ext uri="{FF2B5EF4-FFF2-40B4-BE49-F238E27FC236}">
                <a16:creationId xmlns:a16="http://schemas.microsoft.com/office/drawing/2014/main" id="{B159B1AD-F75B-794E-B280-9A549267188F}"/>
              </a:ext>
            </a:extLst>
          </p:cNvPr>
          <p:cNvCxnSpPr/>
          <p:nvPr/>
        </p:nvCxnSpPr>
        <p:spPr bwMode="auto">
          <a:xfrm>
            <a:off x="1323833" y="1802764"/>
            <a:ext cx="736979" cy="896999"/>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F2DB125D-1109-A945-ABE6-F1739ECBF2A4}"/>
              </a:ext>
            </a:extLst>
          </p:cNvPr>
          <p:cNvCxnSpPr>
            <a:cxnSpLocks/>
          </p:cNvCxnSpPr>
          <p:nvPr/>
        </p:nvCxnSpPr>
        <p:spPr bwMode="auto">
          <a:xfrm>
            <a:off x="1323832" y="1805273"/>
            <a:ext cx="736980" cy="136476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a:extLst>
              <a:ext uri="{FF2B5EF4-FFF2-40B4-BE49-F238E27FC236}">
                <a16:creationId xmlns:a16="http://schemas.microsoft.com/office/drawing/2014/main" id="{583694F1-8DFF-AE42-8763-8B0AC7060ACA}"/>
              </a:ext>
            </a:extLst>
          </p:cNvPr>
          <p:cNvSpPr/>
          <p:nvPr/>
        </p:nvSpPr>
        <p:spPr bwMode="auto">
          <a:xfrm>
            <a:off x="1736236" y="1962162"/>
            <a:ext cx="324576" cy="286233"/>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18" name="Rectangle 17">
            <a:extLst>
              <a:ext uri="{FF2B5EF4-FFF2-40B4-BE49-F238E27FC236}">
                <a16:creationId xmlns:a16="http://schemas.microsoft.com/office/drawing/2014/main" id="{426A87FA-1E09-4B44-BB99-078708E785B9}"/>
              </a:ext>
            </a:extLst>
          </p:cNvPr>
          <p:cNvSpPr/>
          <p:nvPr/>
        </p:nvSpPr>
        <p:spPr bwMode="auto">
          <a:xfrm>
            <a:off x="1161545" y="2309165"/>
            <a:ext cx="324576" cy="286233"/>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sp>
        <p:nvSpPr>
          <p:cNvPr id="19" name="Rectangle 18">
            <a:extLst>
              <a:ext uri="{FF2B5EF4-FFF2-40B4-BE49-F238E27FC236}">
                <a16:creationId xmlns:a16="http://schemas.microsoft.com/office/drawing/2014/main" id="{61252AC1-A36F-1843-91CD-02CF37739366}"/>
              </a:ext>
            </a:extLst>
          </p:cNvPr>
          <p:cNvSpPr/>
          <p:nvPr/>
        </p:nvSpPr>
        <p:spPr>
          <a:xfrm>
            <a:off x="2163954" y="2316452"/>
            <a:ext cx="349313" cy="383311"/>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1</a:t>
            </a:r>
          </a:p>
        </p:txBody>
      </p:sp>
      <p:sp>
        <p:nvSpPr>
          <p:cNvPr id="20" name="Rectangle 19">
            <a:extLst>
              <a:ext uri="{FF2B5EF4-FFF2-40B4-BE49-F238E27FC236}">
                <a16:creationId xmlns:a16="http://schemas.microsoft.com/office/drawing/2014/main" id="{3CF9D827-9276-244D-87EA-7EBA1116585F}"/>
              </a:ext>
            </a:extLst>
          </p:cNvPr>
          <p:cNvSpPr/>
          <p:nvPr/>
        </p:nvSpPr>
        <p:spPr>
          <a:xfrm>
            <a:off x="2108501" y="2795591"/>
            <a:ext cx="349313" cy="383311"/>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p>
        </p:txBody>
      </p:sp>
      <p:cxnSp>
        <p:nvCxnSpPr>
          <p:cNvPr id="21" name="Straight Arrow Connector 20">
            <a:extLst>
              <a:ext uri="{FF2B5EF4-FFF2-40B4-BE49-F238E27FC236}">
                <a16:creationId xmlns:a16="http://schemas.microsoft.com/office/drawing/2014/main" id="{64DE7A35-1452-3F49-8DAA-9B1E20C17886}"/>
              </a:ext>
            </a:extLst>
          </p:cNvPr>
          <p:cNvCxnSpPr>
            <a:cxnSpLocks/>
          </p:cNvCxnSpPr>
          <p:nvPr/>
        </p:nvCxnSpPr>
        <p:spPr bwMode="auto">
          <a:xfrm>
            <a:off x="2640176" y="2712696"/>
            <a:ext cx="1173707" cy="470275"/>
          </a:xfrm>
          <a:prstGeom prst="straightConnector1">
            <a:avLst/>
          </a:prstGeom>
          <a:noFill/>
          <a:ln w="381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4117028-F48F-8042-B117-6711EFCBD320}"/>
              </a:ext>
            </a:extLst>
          </p:cNvPr>
          <p:cNvCxnSpPr>
            <a:cxnSpLocks/>
          </p:cNvCxnSpPr>
          <p:nvPr/>
        </p:nvCxnSpPr>
        <p:spPr bwMode="auto">
          <a:xfrm>
            <a:off x="2660896" y="2719852"/>
            <a:ext cx="1173708" cy="830494"/>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FCDEB5A-05C0-0048-AD01-D924581B6A30}"/>
              </a:ext>
            </a:extLst>
          </p:cNvPr>
          <p:cNvCxnSpPr>
            <a:cxnSpLocks/>
          </p:cNvCxnSpPr>
          <p:nvPr/>
        </p:nvCxnSpPr>
        <p:spPr bwMode="auto">
          <a:xfrm>
            <a:off x="2640174" y="2712696"/>
            <a:ext cx="1173709" cy="1271858"/>
          </a:xfrm>
          <a:prstGeom prst="straightConnector1">
            <a:avLst/>
          </a:prstGeom>
          <a:noFill/>
          <a:ln w="38100" cap="flat" cmpd="sng" algn="ctr">
            <a:solidFill>
              <a:schemeClr val="tx1"/>
            </a:solidFill>
            <a:prstDash val="solid"/>
            <a:round/>
            <a:headEnd type="none" w="med" len="med"/>
            <a:tailEnd type="triangle"/>
          </a:ln>
          <a:effectLst/>
        </p:spPr>
      </p:cxnSp>
      <p:sp>
        <p:nvSpPr>
          <p:cNvPr id="29" name="Rectangle 28">
            <a:extLst>
              <a:ext uri="{FF2B5EF4-FFF2-40B4-BE49-F238E27FC236}">
                <a16:creationId xmlns:a16="http://schemas.microsoft.com/office/drawing/2014/main" id="{65DADD4B-6267-D74C-BFC7-0C999CB79984}"/>
              </a:ext>
            </a:extLst>
          </p:cNvPr>
          <p:cNvSpPr/>
          <p:nvPr/>
        </p:nvSpPr>
        <p:spPr bwMode="auto">
          <a:xfrm>
            <a:off x="2163954" y="2578473"/>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
        <p:nvSpPr>
          <p:cNvPr id="30" name="Rectangle 29">
            <a:extLst>
              <a:ext uri="{FF2B5EF4-FFF2-40B4-BE49-F238E27FC236}">
                <a16:creationId xmlns:a16="http://schemas.microsoft.com/office/drawing/2014/main" id="{2C2EC873-1DC5-0746-931B-CB050014184D}"/>
              </a:ext>
            </a:extLst>
          </p:cNvPr>
          <p:cNvSpPr/>
          <p:nvPr/>
        </p:nvSpPr>
        <p:spPr bwMode="auto">
          <a:xfrm>
            <a:off x="2116175" y="3051147"/>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cxnSp>
        <p:nvCxnSpPr>
          <p:cNvPr id="31" name="Straight Arrow Connector 30">
            <a:extLst>
              <a:ext uri="{FF2B5EF4-FFF2-40B4-BE49-F238E27FC236}">
                <a16:creationId xmlns:a16="http://schemas.microsoft.com/office/drawing/2014/main" id="{C232D024-94F8-6847-8183-DB3170AD94E0}"/>
              </a:ext>
            </a:extLst>
          </p:cNvPr>
          <p:cNvCxnSpPr>
            <a:cxnSpLocks/>
          </p:cNvCxnSpPr>
          <p:nvPr/>
        </p:nvCxnSpPr>
        <p:spPr bwMode="auto">
          <a:xfrm flipV="1">
            <a:off x="2640173" y="2712695"/>
            <a:ext cx="1285723" cy="457343"/>
          </a:xfrm>
          <a:prstGeom prst="straightConnector1">
            <a:avLst/>
          </a:prstGeom>
          <a:no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0BDE13AE-F314-8C4D-9F16-5266397F8638}"/>
              </a:ext>
            </a:extLst>
          </p:cNvPr>
          <p:cNvCxnSpPr>
            <a:cxnSpLocks/>
          </p:cNvCxnSpPr>
          <p:nvPr/>
        </p:nvCxnSpPr>
        <p:spPr bwMode="auto">
          <a:xfrm>
            <a:off x="2640173" y="3178902"/>
            <a:ext cx="1317029" cy="366649"/>
          </a:xfrm>
          <a:prstGeom prst="straightConnector1">
            <a:avLst/>
          </a:prstGeom>
          <a:no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5AEB6D6-091E-E34A-89C1-E7054209827D}"/>
              </a:ext>
            </a:extLst>
          </p:cNvPr>
          <p:cNvCxnSpPr>
            <a:cxnSpLocks/>
          </p:cNvCxnSpPr>
          <p:nvPr/>
        </p:nvCxnSpPr>
        <p:spPr bwMode="auto">
          <a:xfrm>
            <a:off x="2640173" y="3135589"/>
            <a:ext cx="1317029" cy="861897"/>
          </a:xfrm>
          <a:prstGeom prst="straightConnector1">
            <a:avLst/>
          </a:prstGeom>
          <a:noFill/>
          <a:ln w="38100"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E9A732AA-52DF-6546-BC0E-AD012CA480CB}"/>
              </a:ext>
            </a:extLst>
          </p:cNvPr>
          <p:cNvSpPr txBox="1"/>
          <p:nvPr/>
        </p:nvSpPr>
        <p:spPr>
          <a:xfrm>
            <a:off x="4132004" y="3935057"/>
            <a:ext cx="466794" cy="397032"/>
          </a:xfrm>
          <a:prstGeom prst="rect">
            <a:avLst/>
          </a:prstGeom>
          <a:noFill/>
        </p:spPr>
        <p:txBody>
          <a:bodyPr wrap="none" rtlCol="0">
            <a:spAutoFit/>
          </a:bodyPr>
          <a:lstStyle/>
          <a:p>
            <a:r>
              <a:rPr lang="en-US" dirty="0"/>
              <a:t>…</a:t>
            </a:r>
          </a:p>
        </p:txBody>
      </p:sp>
      <p:sp>
        <p:nvSpPr>
          <p:cNvPr id="35" name="Down Arrow 34">
            <a:extLst>
              <a:ext uri="{FF2B5EF4-FFF2-40B4-BE49-F238E27FC236}">
                <a16:creationId xmlns:a16="http://schemas.microsoft.com/office/drawing/2014/main" id="{E05CDB69-8F4E-B548-995D-82B85C91C2CB}"/>
              </a:ext>
            </a:extLst>
          </p:cNvPr>
          <p:cNvSpPr/>
          <p:nvPr/>
        </p:nvSpPr>
        <p:spPr bwMode="auto">
          <a:xfrm rot="10800000">
            <a:off x="4801954" y="4085121"/>
            <a:ext cx="243840" cy="759031"/>
          </a:xfrm>
          <a:prstGeom prst="downArrow">
            <a:avLst/>
          </a:prstGeom>
          <a:noFill/>
          <a:ln w="9525" cap="flat" cmpd="sng" algn="ctr">
            <a:solidFill>
              <a:srgbClr val="01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2000">
              <a:solidFill>
                <a:schemeClr val="tx1"/>
              </a:solidFill>
              <a:latin typeface="HelvNeue Light for IBM" pitchFamily="34" charset="0"/>
            </a:endParaRPr>
          </a:p>
        </p:txBody>
      </p:sp>
      <p:sp>
        <p:nvSpPr>
          <p:cNvPr id="37" name="Rectangle 36">
            <a:extLst>
              <a:ext uri="{FF2B5EF4-FFF2-40B4-BE49-F238E27FC236}">
                <a16:creationId xmlns:a16="http://schemas.microsoft.com/office/drawing/2014/main" id="{22DF8330-E853-6548-A474-210A05E5D3E6}"/>
              </a:ext>
            </a:extLst>
          </p:cNvPr>
          <p:cNvSpPr/>
          <p:nvPr/>
        </p:nvSpPr>
        <p:spPr bwMode="auto">
          <a:xfrm>
            <a:off x="5392453" y="4249006"/>
            <a:ext cx="505237" cy="715799"/>
          </a:xfrm>
          <a:prstGeom prst="rect">
            <a:avLst/>
          </a:prstGeom>
          <a:solidFill>
            <a:schemeClr val="tx2">
              <a:lumMod val="20000"/>
              <a:lumOff val="80000"/>
            </a:schemeClr>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#1</a:t>
            </a:r>
          </a:p>
        </p:txBody>
      </p:sp>
      <p:sp>
        <p:nvSpPr>
          <p:cNvPr id="38" name="Rectangle 37">
            <a:extLst>
              <a:ext uri="{FF2B5EF4-FFF2-40B4-BE49-F238E27FC236}">
                <a16:creationId xmlns:a16="http://schemas.microsoft.com/office/drawing/2014/main" id="{19289DC5-E5B2-4643-8AB2-70F0B20F6938}"/>
              </a:ext>
            </a:extLst>
          </p:cNvPr>
          <p:cNvSpPr/>
          <p:nvPr/>
        </p:nvSpPr>
        <p:spPr bwMode="auto">
          <a:xfrm>
            <a:off x="6125243" y="4249007"/>
            <a:ext cx="456833" cy="715799"/>
          </a:xfrm>
          <a:prstGeom prst="rect">
            <a:avLst/>
          </a:prstGeom>
          <a:solidFill>
            <a:srgbClr val="FF0000"/>
          </a:solidFill>
          <a:ln w="9525"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200" dirty="0">
                <a:solidFill>
                  <a:srgbClr val="191919"/>
                </a:solidFill>
                <a:latin typeface="HelvNeue Light for IBM" pitchFamily="34" charset="0"/>
              </a:rPr>
              <a:t>#2</a:t>
            </a:r>
          </a:p>
        </p:txBody>
      </p:sp>
      <p:sp>
        <p:nvSpPr>
          <p:cNvPr id="39" name="Rectangle 38">
            <a:extLst>
              <a:ext uri="{FF2B5EF4-FFF2-40B4-BE49-F238E27FC236}">
                <a16:creationId xmlns:a16="http://schemas.microsoft.com/office/drawing/2014/main" id="{2F001E12-DFE5-E048-9F3B-B76FC362D005}"/>
              </a:ext>
            </a:extLst>
          </p:cNvPr>
          <p:cNvSpPr/>
          <p:nvPr/>
        </p:nvSpPr>
        <p:spPr bwMode="auto">
          <a:xfrm>
            <a:off x="5432600" y="4823018"/>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
        <p:nvSpPr>
          <p:cNvPr id="40" name="Rectangle 39">
            <a:extLst>
              <a:ext uri="{FF2B5EF4-FFF2-40B4-BE49-F238E27FC236}">
                <a16:creationId xmlns:a16="http://schemas.microsoft.com/office/drawing/2014/main" id="{D5A74797-3CCF-444E-B724-5DA72BC8C1C1}"/>
              </a:ext>
            </a:extLst>
          </p:cNvPr>
          <p:cNvSpPr/>
          <p:nvPr/>
        </p:nvSpPr>
        <p:spPr bwMode="auto">
          <a:xfrm>
            <a:off x="6171226" y="4780274"/>
            <a:ext cx="172176" cy="127755"/>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dirty="0">
              <a:solidFill>
                <a:schemeClr val="tx1"/>
              </a:solidFill>
              <a:latin typeface="HelvNeue Light for IBM" pitchFamily="34" charset="0"/>
            </a:endParaRPr>
          </a:p>
        </p:txBody>
      </p:sp>
    </p:spTree>
    <p:extLst>
      <p:ext uri="{BB962C8B-B14F-4D97-AF65-F5344CB8AC3E}">
        <p14:creationId xmlns:p14="http://schemas.microsoft.com/office/powerpoint/2010/main" val="364589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par>
                                <p:cTn id="39" presetID="14"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500"/>
                                        <p:tgtEl>
                                          <p:spTgt spid="31"/>
                                        </p:tgtEl>
                                      </p:cBhvr>
                                    </p:animEffect>
                                  </p:childTnLst>
                                </p:cTn>
                              </p:par>
                              <p:par>
                                <p:cTn id="47" presetID="14" presetClass="entr" presetSubtype="1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par>
                                <p:cTn id="50" presetID="14" presetClass="entr" presetSubtype="1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500"/>
                                        <p:tgtEl>
                                          <p:spTgt spid="3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9" grpId="0" animBg="1"/>
      <p:bldP spid="30" grpId="0" animBg="1"/>
      <p:bldP spid="34" grpId="0"/>
      <p:bldP spid="35" grpId="0" animBg="1"/>
      <p:bldP spid="37" grpId="0" animBg="1"/>
      <p:bldP spid="38" grpId="0" animBg="1"/>
      <p:bldP spid="39" grpId="0" animBg="1"/>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4973-030B-204B-800C-BA720BEC0C77}"/>
              </a:ext>
            </a:extLst>
          </p:cNvPr>
          <p:cNvSpPr>
            <a:spLocks noGrp="1"/>
          </p:cNvSpPr>
          <p:nvPr>
            <p:ph type="title"/>
          </p:nvPr>
        </p:nvSpPr>
        <p:spPr/>
        <p:txBody>
          <a:bodyPr/>
          <a:lstStyle/>
          <a:p>
            <a:r>
              <a:rPr lang="en-US" dirty="0"/>
              <a:t>Mir BFT Total Order Broadcast protocol: The main principles</a:t>
            </a:r>
          </a:p>
        </p:txBody>
      </p:sp>
      <p:sp>
        <p:nvSpPr>
          <p:cNvPr id="3" name="Content Placeholder 2">
            <a:extLst>
              <a:ext uri="{FF2B5EF4-FFF2-40B4-BE49-F238E27FC236}">
                <a16:creationId xmlns:a16="http://schemas.microsoft.com/office/drawing/2014/main" id="{FBBB1E80-3EDC-A14C-A2F4-C0C5F915447E}"/>
              </a:ext>
            </a:extLst>
          </p:cNvPr>
          <p:cNvSpPr>
            <a:spLocks noGrp="1"/>
          </p:cNvSpPr>
          <p:nvPr>
            <p:ph idx="1"/>
          </p:nvPr>
        </p:nvSpPr>
        <p:spPr>
          <a:xfrm>
            <a:off x="243417" y="1209449"/>
            <a:ext cx="11948583" cy="4890294"/>
          </a:xfrm>
        </p:spPr>
        <p:txBody>
          <a:bodyPr/>
          <a:lstStyle/>
          <a:p>
            <a:r>
              <a:rPr lang="en-US" sz="2400" b="1" dirty="0"/>
              <a:t>Multiple leaders</a:t>
            </a:r>
          </a:p>
          <a:p>
            <a:pPr lvl="1"/>
            <a:r>
              <a:rPr lang="en-US" dirty="0"/>
              <a:t>Have multiple leaders propose requests in parallel (vs PBFT single leader)</a:t>
            </a:r>
          </a:p>
          <a:p>
            <a:pPr lvl="1"/>
            <a:r>
              <a:rPr lang="en-US" dirty="0" err="1"/>
              <a:t>Sharding</a:t>
            </a:r>
            <a:r>
              <a:rPr lang="en-US" dirty="0"/>
              <a:t> block/batch sequence numbers across leaders, multiplexing several single leader instances</a:t>
            </a:r>
          </a:p>
          <a:p>
            <a:r>
              <a:rPr lang="en-US" sz="2400" b="1" dirty="0"/>
              <a:t>Prevents request duplication</a:t>
            </a:r>
          </a:p>
          <a:p>
            <a:pPr lvl="1"/>
            <a:r>
              <a:rPr lang="en-US" dirty="0"/>
              <a:t>Prevent duplicates using rotating assignment of partitioned </a:t>
            </a:r>
            <a:r>
              <a:rPr lang="en-US" dirty="0" err="1"/>
              <a:t>hashspace</a:t>
            </a:r>
            <a:endParaRPr lang="en-US" b="1" dirty="0"/>
          </a:p>
          <a:p>
            <a:r>
              <a:rPr lang="en-US" sz="2400" b="1" dirty="0"/>
              <a:t>Incrementally built on PBFT/Aardvark</a:t>
            </a:r>
          </a:p>
          <a:p>
            <a:pPr lvl="1"/>
            <a:r>
              <a:rPr lang="en-US" dirty="0"/>
              <a:t>Mir is a strict generalization of PBFT/Aardvark: </a:t>
            </a:r>
            <a:r>
              <a:rPr lang="en-US" b="1" dirty="0"/>
              <a:t>Critical for easier reasoning about correctness </a:t>
            </a:r>
          </a:p>
          <a:p>
            <a:pPr lvl="1"/>
            <a:r>
              <a:rPr lang="en-US" dirty="0"/>
              <a:t>Changes only to PBFT/Aardvark leader(s) election part</a:t>
            </a:r>
          </a:p>
          <a:p>
            <a:pPr lvl="1"/>
            <a:r>
              <a:rPr lang="en-US" dirty="0"/>
              <a:t>Asynchronous* &amp; optimally resilient: n=3f+1 nodes in total up to f can be Byzantine</a:t>
            </a:r>
          </a:p>
          <a:p>
            <a:r>
              <a:rPr lang="en-US" sz="2200" b="1" dirty="0"/>
              <a:t>Implementation &amp; Optimizations</a:t>
            </a:r>
          </a:p>
          <a:p>
            <a:pPr lvl="1"/>
            <a:r>
              <a:rPr lang="en-US" dirty="0"/>
              <a:t>Parallelized networking and implementation</a:t>
            </a:r>
          </a:p>
          <a:p>
            <a:pPr lvl="2"/>
            <a:r>
              <a:rPr lang="en-US" dirty="0"/>
              <a:t>Maintain multiple </a:t>
            </a:r>
            <a:r>
              <a:rPr lang="en-US" dirty="0" err="1"/>
              <a:t>gRPC</a:t>
            </a:r>
            <a:r>
              <a:rPr lang="en-US" dirty="0"/>
              <a:t> connections between each pair of nodes (OSNs)</a:t>
            </a:r>
            <a:endParaRPr lang="en-US" sz="2200" b="1" dirty="0"/>
          </a:p>
          <a:p>
            <a:pPr lvl="1"/>
            <a:r>
              <a:rPr lang="en-US" dirty="0"/>
              <a:t>Signature verification </a:t>
            </a:r>
            <a:r>
              <a:rPr lang="en-US" dirty="0" err="1"/>
              <a:t>sharding</a:t>
            </a:r>
            <a:r>
              <a:rPr lang="en-US" dirty="0"/>
              <a:t> (SVS) optimization</a:t>
            </a:r>
          </a:p>
          <a:p>
            <a:pPr lvl="2"/>
            <a:r>
              <a:rPr lang="en-US" dirty="0"/>
              <a:t>make sure at least one correct node verifies client sig, as opposed to all nodes)</a:t>
            </a:r>
          </a:p>
          <a:p>
            <a:pPr lvl="1"/>
            <a:endParaRPr lang="en-US" dirty="0"/>
          </a:p>
          <a:p>
            <a:pPr marL="346075" lvl="1" indent="0">
              <a:buNone/>
            </a:pPr>
            <a:endParaRPr lang="en-US" dirty="0"/>
          </a:p>
          <a:p>
            <a:pPr lvl="1"/>
            <a:endParaRPr lang="en-US" dirty="0"/>
          </a:p>
        </p:txBody>
      </p:sp>
    </p:spTree>
    <p:extLst>
      <p:ext uri="{BB962C8B-B14F-4D97-AF65-F5344CB8AC3E}">
        <p14:creationId xmlns:p14="http://schemas.microsoft.com/office/powerpoint/2010/main" val="946574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a:t>
            </a:r>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7503544"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a cryptographic hash function H </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Periodic active </a:t>
            </a:r>
            <a:r>
              <a:rPr lang="en-US" b="1" dirty="0"/>
              <a:t>bucket re-assignment </a:t>
            </a:r>
            <a:r>
              <a:rPr lang="en-US" dirty="0"/>
              <a:t>(</a:t>
            </a:r>
            <a:r>
              <a:rPr lang="en-US" b="1" dirty="0"/>
              <a:t>“rotation”)</a:t>
            </a:r>
            <a:endParaRPr lang="en-US" dirty="0"/>
          </a:p>
        </p:txBody>
      </p:sp>
    </p:spTree>
    <p:extLst>
      <p:ext uri="{BB962C8B-B14F-4D97-AF65-F5344CB8AC3E}">
        <p14:creationId xmlns:p14="http://schemas.microsoft.com/office/powerpoint/2010/main" val="1226216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 Bucket </a:t>
            </a:r>
            <a:r>
              <a:rPr lang="en-US" dirty="0" err="1"/>
              <a:t>assignement</a:t>
            </a:r>
            <a:endParaRPr lang="en-US" dirty="0"/>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7503544"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a cryptographic hash function H</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Periodic active </a:t>
            </a:r>
            <a:r>
              <a:rPr lang="en-US" b="1" dirty="0"/>
              <a:t>bucket re-assignment </a:t>
            </a:r>
            <a:r>
              <a:rPr lang="en-US" dirty="0"/>
              <a:t>(</a:t>
            </a:r>
            <a:r>
              <a:rPr lang="en-US" b="1" dirty="0"/>
              <a:t>“rotation”)</a:t>
            </a:r>
            <a:endParaRPr lang="en-US" dirty="0"/>
          </a:p>
          <a:p>
            <a:pPr marL="0" indent="0">
              <a:buNone/>
            </a:pPr>
            <a:endParaRPr lang="en-US" sz="1400" dirty="0"/>
          </a:p>
        </p:txBody>
      </p:sp>
      <p:sp>
        <p:nvSpPr>
          <p:cNvPr id="4" name="Rectangle 3">
            <a:extLst>
              <a:ext uri="{FF2B5EF4-FFF2-40B4-BE49-F238E27FC236}">
                <a16:creationId xmlns:a16="http://schemas.microsoft.com/office/drawing/2014/main" id="{DB32B3CE-4985-1643-A758-908A0149DC24}"/>
              </a:ext>
            </a:extLst>
          </p:cNvPr>
          <p:cNvSpPr/>
          <p:nvPr/>
        </p:nvSpPr>
        <p:spPr bwMode="auto">
          <a:xfrm>
            <a:off x="696000" y="5624835"/>
            <a:ext cx="7200000" cy="5034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5" name="TextBox 4">
            <a:extLst>
              <a:ext uri="{FF2B5EF4-FFF2-40B4-BE49-F238E27FC236}">
                <a16:creationId xmlns:a16="http://schemas.microsoft.com/office/drawing/2014/main" id="{51949B15-4A79-EB45-A5AC-449738A522FE}"/>
              </a:ext>
            </a:extLst>
          </p:cNvPr>
          <p:cNvSpPr txBox="1"/>
          <p:nvPr/>
        </p:nvSpPr>
        <p:spPr>
          <a:xfrm>
            <a:off x="561187" y="6309515"/>
            <a:ext cx="269626" cy="258532"/>
          </a:xfrm>
          <a:prstGeom prst="rect">
            <a:avLst/>
          </a:prstGeom>
          <a:noFill/>
        </p:spPr>
        <p:txBody>
          <a:bodyPr wrap="none" rtlCol="0">
            <a:spAutoFit/>
          </a:bodyPr>
          <a:lstStyle/>
          <a:p>
            <a:r>
              <a:rPr lang="en-US" sz="1200" dirty="0">
                <a:solidFill>
                  <a:schemeClr val="tx1"/>
                </a:solidFill>
              </a:rPr>
              <a:t>0</a:t>
            </a:r>
          </a:p>
        </p:txBody>
      </p:sp>
      <p:sp>
        <p:nvSpPr>
          <p:cNvPr id="6" name="TextBox 5">
            <a:extLst>
              <a:ext uri="{FF2B5EF4-FFF2-40B4-BE49-F238E27FC236}">
                <a16:creationId xmlns:a16="http://schemas.microsoft.com/office/drawing/2014/main" id="{45CA916D-064C-A94B-BB6A-C3EFBA4F5EDF}"/>
              </a:ext>
            </a:extLst>
          </p:cNvPr>
          <p:cNvSpPr txBox="1"/>
          <p:nvPr/>
        </p:nvSpPr>
        <p:spPr>
          <a:xfrm>
            <a:off x="7546131" y="6203488"/>
            <a:ext cx="622286" cy="258532"/>
          </a:xfrm>
          <a:prstGeom prst="rect">
            <a:avLst/>
          </a:prstGeom>
          <a:noFill/>
        </p:spPr>
        <p:txBody>
          <a:bodyPr wrap="none" rtlCol="0">
            <a:spAutoFit/>
          </a:bodyPr>
          <a:lstStyle/>
          <a:p>
            <a:r>
              <a:rPr lang="en-US" sz="1200" dirty="0">
                <a:solidFill>
                  <a:schemeClr val="tx1"/>
                </a:solidFill>
              </a:rPr>
              <a:t>FF…F</a:t>
            </a:r>
          </a:p>
        </p:txBody>
      </p:sp>
      <p:sp>
        <p:nvSpPr>
          <p:cNvPr id="7" name="Rectangle 6">
            <a:extLst>
              <a:ext uri="{FF2B5EF4-FFF2-40B4-BE49-F238E27FC236}">
                <a16:creationId xmlns:a16="http://schemas.microsoft.com/office/drawing/2014/main" id="{6E07D460-B3C7-DB4B-BE64-5B871E9D9C52}"/>
              </a:ext>
            </a:extLst>
          </p:cNvPr>
          <p:cNvSpPr/>
          <p:nvPr/>
        </p:nvSpPr>
        <p:spPr bwMode="auto">
          <a:xfrm>
            <a:off x="696000" y="5624835"/>
            <a:ext cx="1800000" cy="507217"/>
          </a:xfrm>
          <a:prstGeom prst="rect">
            <a:avLst/>
          </a:prstGeom>
          <a:solidFill>
            <a:srgbClr val="2BB1EE"/>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8" name="Rectangle 7">
            <a:extLst>
              <a:ext uri="{FF2B5EF4-FFF2-40B4-BE49-F238E27FC236}">
                <a16:creationId xmlns:a16="http://schemas.microsoft.com/office/drawing/2014/main" id="{883AA608-0749-FE40-8DD4-3EA631A646F9}"/>
              </a:ext>
            </a:extLst>
          </p:cNvPr>
          <p:cNvSpPr/>
          <p:nvPr/>
        </p:nvSpPr>
        <p:spPr bwMode="auto">
          <a:xfrm>
            <a:off x="2496000" y="5624835"/>
            <a:ext cx="1800000" cy="505346"/>
          </a:xfrm>
          <a:prstGeom prst="rect">
            <a:avLst/>
          </a:prstGeom>
          <a:solidFill>
            <a:srgbClr val="E7787D"/>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 name="Rectangle 8">
            <a:extLst>
              <a:ext uri="{FF2B5EF4-FFF2-40B4-BE49-F238E27FC236}">
                <a16:creationId xmlns:a16="http://schemas.microsoft.com/office/drawing/2014/main" id="{8068ED8C-7372-0449-9D13-A7B0E206DCC2}"/>
              </a:ext>
            </a:extLst>
          </p:cNvPr>
          <p:cNvSpPr/>
          <p:nvPr/>
        </p:nvSpPr>
        <p:spPr bwMode="auto">
          <a:xfrm>
            <a:off x="4296000" y="5622964"/>
            <a:ext cx="1800000" cy="510961"/>
          </a:xfrm>
          <a:prstGeom prst="rect">
            <a:avLst/>
          </a:prstGeom>
          <a:solidFill>
            <a:schemeClr val="bg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408739D-3D7D-6F47-8A8D-558239BB9263}"/>
              </a:ext>
            </a:extLst>
          </p:cNvPr>
          <p:cNvSpPr/>
          <p:nvPr/>
        </p:nvSpPr>
        <p:spPr bwMode="auto">
          <a:xfrm>
            <a:off x="6093500" y="5617349"/>
            <a:ext cx="1800000" cy="510961"/>
          </a:xfrm>
          <a:prstGeom prst="rect">
            <a:avLst/>
          </a:prstGeom>
          <a:solidFill>
            <a:srgbClr val="6FFFFA"/>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1" name="TextBox 10">
            <a:extLst>
              <a:ext uri="{FF2B5EF4-FFF2-40B4-BE49-F238E27FC236}">
                <a16:creationId xmlns:a16="http://schemas.microsoft.com/office/drawing/2014/main" id="{6AD631A7-3C3C-2B43-8F54-2BBBC41D5D53}"/>
              </a:ext>
            </a:extLst>
          </p:cNvPr>
          <p:cNvSpPr txBox="1"/>
          <p:nvPr/>
        </p:nvSpPr>
        <p:spPr>
          <a:xfrm>
            <a:off x="1268025" y="5707596"/>
            <a:ext cx="655949" cy="397032"/>
          </a:xfrm>
          <a:prstGeom prst="rect">
            <a:avLst/>
          </a:prstGeom>
          <a:noFill/>
        </p:spPr>
        <p:txBody>
          <a:bodyPr wrap="none" rtlCol="0">
            <a:spAutoFit/>
          </a:bodyPr>
          <a:lstStyle/>
          <a:p>
            <a:r>
              <a:rPr lang="en-US" dirty="0">
                <a:solidFill>
                  <a:schemeClr val="tx1"/>
                </a:solidFill>
              </a:rPr>
              <a:t>#12</a:t>
            </a:r>
          </a:p>
        </p:txBody>
      </p:sp>
      <p:sp>
        <p:nvSpPr>
          <p:cNvPr id="12" name="TextBox 11">
            <a:extLst>
              <a:ext uri="{FF2B5EF4-FFF2-40B4-BE49-F238E27FC236}">
                <a16:creationId xmlns:a16="http://schemas.microsoft.com/office/drawing/2014/main" id="{0CCF0BEC-68CC-E440-9AD7-DD6005E71711}"/>
              </a:ext>
            </a:extLst>
          </p:cNvPr>
          <p:cNvSpPr txBox="1"/>
          <p:nvPr/>
        </p:nvSpPr>
        <p:spPr>
          <a:xfrm>
            <a:off x="4810575" y="5707596"/>
            <a:ext cx="655949" cy="397032"/>
          </a:xfrm>
          <a:prstGeom prst="rect">
            <a:avLst/>
          </a:prstGeom>
          <a:noFill/>
        </p:spPr>
        <p:txBody>
          <a:bodyPr wrap="none" rtlCol="0">
            <a:spAutoFit/>
          </a:bodyPr>
          <a:lstStyle/>
          <a:p>
            <a:r>
              <a:rPr lang="en-US" dirty="0">
                <a:solidFill>
                  <a:schemeClr val="tx1"/>
                </a:solidFill>
              </a:rPr>
              <a:t>#13</a:t>
            </a:r>
          </a:p>
        </p:txBody>
      </p:sp>
      <p:sp>
        <p:nvSpPr>
          <p:cNvPr id="3" name="TextBox 2">
            <a:extLst>
              <a:ext uri="{FF2B5EF4-FFF2-40B4-BE49-F238E27FC236}">
                <a16:creationId xmlns:a16="http://schemas.microsoft.com/office/drawing/2014/main" id="{99C7F78F-2119-594B-AC7D-8AF51E63D0A1}"/>
              </a:ext>
            </a:extLst>
          </p:cNvPr>
          <p:cNvSpPr txBox="1"/>
          <p:nvPr/>
        </p:nvSpPr>
        <p:spPr>
          <a:xfrm>
            <a:off x="3520788" y="6315200"/>
            <a:ext cx="1550424" cy="397032"/>
          </a:xfrm>
          <a:prstGeom prst="rect">
            <a:avLst/>
          </a:prstGeom>
          <a:noFill/>
        </p:spPr>
        <p:txBody>
          <a:bodyPr wrap="none" rtlCol="0">
            <a:spAutoFit/>
          </a:bodyPr>
          <a:lstStyle/>
          <a:p>
            <a:r>
              <a:rPr lang="en-US" dirty="0" err="1">
                <a:solidFill>
                  <a:schemeClr val="tx1"/>
                </a:solidFill>
              </a:rPr>
              <a:t>hashspace</a:t>
            </a:r>
            <a:endParaRPr lang="en-US" dirty="0">
              <a:solidFill>
                <a:schemeClr val="tx1"/>
              </a:solidFill>
            </a:endParaRPr>
          </a:p>
        </p:txBody>
      </p:sp>
      <p:grpSp>
        <p:nvGrpSpPr>
          <p:cNvPr id="14" name="Group 13">
            <a:extLst>
              <a:ext uri="{FF2B5EF4-FFF2-40B4-BE49-F238E27FC236}">
                <a16:creationId xmlns:a16="http://schemas.microsoft.com/office/drawing/2014/main" id="{58DA82AE-F8C9-794A-BF96-595EF147171F}"/>
              </a:ext>
            </a:extLst>
          </p:cNvPr>
          <p:cNvGrpSpPr/>
          <p:nvPr/>
        </p:nvGrpSpPr>
        <p:grpSpPr>
          <a:xfrm>
            <a:off x="9149951" y="2816359"/>
            <a:ext cx="1813479" cy="2322802"/>
            <a:chOff x="5829953" y="2040788"/>
            <a:chExt cx="2186146" cy="2638440"/>
          </a:xfrm>
        </p:grpSpPr>
        <p:grpSp>
          <p:nvGrpSpPr>
            <p:cNvPr id="15" name="Group 14">
              <a:extLst>
                <a:ext uri="{FF2B5EF4-FFF2-40B4-BE49-F238E27FC236}">
                  <a16:creationId xmlns:a16="http://schemas.microsoft.com/office/drawing/2014/main" id="{8090DE1D-5292-7244-BFCE-1E6DD36245C6}"/>
                </a:ext>
              </a:extLst>
            </p:cNvPr>
            <p:cNvGrpSpPr/>
            <p:nvPr/>
          </p:nvGrpSpPr>
          <p:grpSpPr>
            <a:xfrm>
              <a:off x="5829953" y="3397524"/>
              <a:ext cx="2183508" cy="593718"/>
              <a:chOff x="4083699" y="5537067"/>
              <a:chExt cx="2183508" cy="593718"/>
            </a:xfrm>
          </p:grpSpPr>
          <p:sp>
            <p:nvSpPr>
              <p:cNvPr id="38" name="Rectangle 37">
                <a:extLst>
                  <a:ext uri="{FF2B5EF4-FFF2-40B4-BE49-F238E27FC236}">
                    <a16:creationId xmlns:a16="http://schemas.microsoft.com/office/drawing/2014/main" id="{AC6A7D98-8F48-7E43-A195-BD97785F083C}"/>
                  </a:ext>
                </a:extLst>
              </p:cNvPr>
              <p:cNvSpPr/>
              <p:nvPr/>
            </p:nvSpPr>
            <p:spPr>
              <a:xfrm>
                <a:off x="4083699" y="5537067"/>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39" name="Group 38">
                <a:extLst>
                  <a:ext uri="{FF2B5EF4-FFF2-40B4-BE49-F238E27FC236}">
                    <a16:creationId xmlns:a16="http://schemas.microsoft.com/office/drawing/2014/main" id="{F2F77D79-9E95-2B44-B316-272DDC3EDD7D}"/>
                  </a:ext>
                </a:extLst>
              </p:cNvPr>
              <p:cNvGrpSpPr/>
              <p:nvPr/>
            </p:nvGrpSpPr>
            <p:grpSpPr>
              <a:xfrm>
                <a:off x="4240478" y="5653924"/>
                <a:ext cx="1902277" cy="360000"/>
                <a:chOff x="2831959" y="4514068"/>
                <a:chExt cx="1902277" cy="360000"/>
              </a:xfrm>
            </p:grpSpPr>
            <p:sp>
              <p:nvSpPr>
                <p:cNvPr id="40" name="Trapezoid 39">
                  <a:extLst>
                    <a:ext uri="{FF2B5EF4-FFF2-40B4-BE49-F238E27FC236}">
                      <a16:creationId xmlns:a16="http://schemas.microsoft.com/office/drawing/2014/main" id="{E4C4E5BB-21AA-AB4F-886C-288BE1A9921C}"/>
                    </a:ext>
                  </a:extLst>
                </p:cNvPr>
                <p:cNvSpPr/>
                <p:nvPr/>
              </p:nvSpPr>
              <p:spPr>
                <a:xfrm rot="10800000">
                  <a:off x="2831959" y="4514068"/>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rapezoid 40">
                  <a:extLst>
                    <a:ext uri="{FF2B5EF4-FFF2-40B4-BE49-F238E27FC236}">
                      <a16:creationId xmlns:a16="http://schemas.microsoft.com/office/drawing/2014/main" id="{82F90ABB-4C6F-B74B-A2FB-C047998A644B}"/>
                    </a:ext>
                  </a:extLst>
                </p:cNvPr>
                <p:cNvSpPr/>
                <p:nvPr/>
              </p:nvSpPr>
              <p:spPr>
                <a:xfrm rot="10800000">
                  <a:off x="4374236" y="4514068"/>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Trapezoid 41">
                  <a:extLst>
                    <a:ext uri="{FF2B5EF4-FFF2-40B4-BE49-F238E27FC236}">
                      <a16:creationId xmlns:a16="http://schemas.microsoft.com/office/drawing/2014/main" id="{87A249CF-C300-E047-8748-1AE7482E1C2C}"/>
                    </a:ext>
                  </a:extLst>
                </p:cNvPr>
                <p:cNvSpPr/>
                <p:nvPr/>
              </p:nvSpPr>
              <p:spPr>
                <a:xfrm rot="10800000">
                  <a:off x="3857456" y="4514068"/>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A44C5F3E-B32C-4640-90F6-1F824BC621B5}"/>
                    </a:ext>
                  </a:extLst>
                </p:cNvPr>
                <p:cNvSpPr/>
                <p:nvPr/>
              </p:nvSpPr>
              <p:spPr>
                <a:xfrm rot="10800000">
                  <a:off x="3339105" y="4514068"/>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nvGrpSpPr>
            <p:cNvPr id="16" name="Group 15">
              <a:extLst>
                <a:ext uri="{FF2B5EF4-FFF2-40B4-BE49-F238E27FC236}">
                  <a16:creationId xmlns:a16="http://schemas.microsoft.com/office/drawing/2014/main" id="{113D30FE-88BA-1447-A7EE-966B29CDE411}"/>
                </a:ext>
              </a:extLst>
            </p:cNvPr>
            <p:cNvGrpSpPr/>
            <p:nvPr/>
          </p:nvGrpSpPr>
          <p:grpSpPr>
            <a:xfrm>
              <a:off x="5829953" y="4081773"/>
              <a:ext cx="2183508" cy="597455"/>
              <a:chOff x="5661530" y="4723102"/>
              <a:chExt cx="2183508" cy="597455"/>
            </a:xfrm>
          </p:grpSpPr>
          <p:sp>
            <p:nvSpPr>
              <p:cNvPr id="32" name="Rectangle 31">
                <a:extLst>
                  <a:ext uri="{FF2B5EF4-FFF2-40B4-BE49-F238E27FC236}">
                    <a16:creationId xmlns:a16="http://schemas.microsoft.com/office/drawing/2014/main" id="{0A607EE6-E5CA-384A-A782-7C08C3462206}"/>
                  </a:ext>
                </a:extLst>
              </p:cNvPr>
              <p:cNvSpPr/>
              <p:nvPr/>
            </p:nvSpPr>
            <p:spPr>
              <a:xfrm>
                <a:off x="5661530" y="4723102"/>
                <a:ext cx="2183508" cy="597455"/>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33" name="Group 32">
                <a:extLst>
                  <a:ext uri="{FF2B5EF4-FFF2-40B4-BE49-F238E27FC236}">
                    <a16:creationId xmlns:a16="http://schemas.microsoft.com/office/drawing/2014/main" id="{E40D65A6-A556-7E42-A0F4-B0F580530D24}"/>
                  </a:ext>
                </a:extLst>
              </p:cNvPr>
              <p:cNvGrpSpPr/>
              <p:nvPr/>
            </p:nvGrpSpPr>
            <p:grpSpPr>
              <a:xfrm>
                <a:off x="5877113" y="4819949"/>
                <a:ext cx="1808265" cy="373381"/>
                <a:chOff x="4501042" y="5218151"/>
                <a:chExt cx="1808265" cy="373381"/>
              </a:xfrm>
            </p:grpSpPr>
            <p:sp>
              <p:nvSpPr>
                <p:cNvPr id="34" name="Trapezoid 33">
                  <a:extLst>
                    <a:ext uri="{FF2B5EF4-FFF2-40B4-BE49-F238E27FC236}">
                      <a16:creationId xmlns:a16="http://schemas.microsoft.com/office/drawing/2014/main" id="{D0E3145D-1201-5743-8E6C-E2D95B591102}"/>
                    </a:ext>
                  </a:extLst>
                </p:cNvPr>
                <p:cNvSpPr/>
                <p:nvPr/>
              </p:nvSpPr>
              <p:spPr>
                <a:xfrm rot="10800000">
                  <a:off x="4501042" y="5231527"/>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rapezoid 34">
                  <a:extLst>
                    <a:ext uri="{FF2B5EF4-FFF2-40B4-BE49-F238E27FC236}">
                      <a16:creationId xmlns:a16="http://schemas.microsoft.com/office/drawing/2014/main" id="{A9C801D0-27BA-3248-9588-330177F16860}"/>
                    </a:ext>
                  </a:extLst>
                </p:cNvPr>
                <p:cNvSpPr/>
                <p:nvPr/>
              </p:nvSpPr>
              <p:spPr>
                <a:xfrm rot="10800000">
                  <a:off x="5949307" y="5218154"/>
                  <a:ext cx="360000" cy="360002"/>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6" name="Trapezoid 35">
                  <a:extLst>
                    <a:ext uri="{FF2B5EF4-FFF2-40B4-BE49-F238E27FC236}">
                      <a16:creationId xmlns:a16="http://schemas.microsoft.com/office/drawing/2014/main" id="{D21E4533-8501-AC47-AEF5-643E12153FE9}"/>
                    </a:ext>
                  </a:extLst>
                </p:cNvPr>
                <p:cNvSpPr/>
                <p:nvPr/>
              </p:nvSpPr>
              <p:spPr>
                <a:xfrm rot="10800000">
                  <a:off x="5466553" y="5231531"/>
                  <a:ext cx="360000" cy="360001"/>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rapezoid 36">
                  <a:extLst>
                    <a:ext uri="{FF2B5EF4-FFF2-40B4-BE49-F238E27FC236}">
                      <a16:creationId xmlns:a16="http://schemas.microsoft.com/office/drawing/2014/main" id="{5E7B083F-D85B-B645-B1F7-43ACFFF779A5}"/>
                    </a:ext>
                  </a:extLst>
                </p:cNvPr>
                <p:cNvSpPr/>
                <p:nvPr/>
              </p:nvSpPr>
              <p:spPr>
                <a:xfrm rot="10800000">
                  <a:off x="4983798" y="5218151"/>
                  <a:ext cx="360000" cy="360001"/>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F9FF45BD-005F-B541-96D6-36A9F6628473}"/>
                </a:ext>
              </a:extLst>
            </p:cNvPr>
            <p:cNvGrpSpPr/>
            <p:nvPr/>
          </p:nvGrpSpPr>
          <p:grpSpPr>
            <a:xfrm>
              <a:off x="5832591" y="2040788"/>
              <a:ext cx="2180869" cy="595559"/>
              <a:chOff x="456320" y="4933332"/>
              <a:chExt cx="2180869" cy="595559"/>
            </a:xfrm>
          </p:grpSpPr>
          <p:sp>
            <p:nvSpPr>
              <p:cNvPr id="26" name="Rectangle 25">
                <a:extLst>
                  <a:ext uri="{FF2B5EF4-FFF2-40B4-BE49-F238E27FC236}">
                    <a16:creationId xmlns:a16="http://schemas.microsoft.com/office/drawing/2014/main" id="{11CB7E89-3577-FA49-8B84-A1E27B978276}"/>
                  </a:ext>
                </a:extLst>
              </p:cNvPr>
              <p:cNvSpPr/>
              <p:nvPr/>
            </p:nvSpPr>
            <p:spPr>
              <a:xfrm>
                <a:off x="456320" y="4933332"/>
                <a:ext cx="2180869" cy="595559"/>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27" name="Group 26">
                <a:extLst>
                  <a:ext uri="{FF2B5EF4-FFF2-40B4-BE49-F238E27FC236}">
                    <a16:creationId xmlns:a16="http://schemas.microsoft.com/office/drawing/2014/main" id="{D4AA3362-EFBA-0243-AB05-CF50797CB311}"/>
                  </a:ext>
                </a:extLst>
              </p:cNvPr>
              <p:cNvGrpSpPr/>
              <p:nvPr/>
            </p:nvGrpSpPr>
            <p:grpSpPr>
              <a:xfrm>
                <a:off x="607114" y="5060865"/>
                <a:ext cx="1850956" cy="360574"/>
                <a:chOff x="263374" y="4994449"/>
                <a:chExt cx="1850956" cy="360574"/>
              </a:xfrm>
            </p:grpSpPr>
            <p:sp>
              <p:nvSpPr>
                <p:cNvPr id="28" name="Trapezoid 27">
                  <a:extLst>
                    <a:ext uri="{FF2B5EF4-FFF2-40B4-BE49-F238E27FC236}">
                      <a16:creationId xmlns:a16="http://schemas.microsoft.com/office/drawing/2014/main" id="{5FD2D1DF-0ED6-1D44-A61D-235A4FE7422D}"/>
                    </a:ext>
                  </a:extLst>
                </p:cNvPr>
                <p:cNvSpPr/>
                <p:nvPr/>
              </p:nvSpPr>
              <p:spPr>
                <a:xfrm rot="10800000">
                  <a:off x="263374" y="4995023"/>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1C992485-2DB1-3941-A659-6C96E485447F}"/>
                    </a:ext>
                  </a:extLst>
                </p:cNvPr>
                <p:cNvSpPr/>
                <p:nvPr/>
              </p:nvSpPr>
              <p:spPr>
                <a:xfrm rot="10800000">
                  <a:off x="1754330" y="4994449"/>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rapezoid 29">
                  <a:extLst>
                    <a:ext uri="{FF2B5EF4-FFF2-40B4-BE49-F238E27FC236}">
                      <a16:creationId xmlns:a16="http://schemas.microsoft.com/office/drawing/2014/main" id="{FD84DEAA-8961-114A-AFC8-EB6A501B3E16}"/>
                    </a:ext>
                  </a:extLst>
                </p:cNvPr>
                <p:cNvSpPr/>
                <p:nvPr/>
              </p:nvSpPr>
              <p:spPr>
                <a:xfrm rot="10800000">
                  <a:off x="1282399" y="4995022"/>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rapezoid 30">
                  <a:extLst>
                    <a:ext uri="{FF2B5EF4-FFF2-40B4-BE49-F238E27FC236}">
                      <a16:creationId xmlns:a16="http://schemas.microsoft.com/office/drawing/2014/main" id="{EBAF785F-800A-BD41-8D44-EBEE2BD36EEF}"/>
                    </a:ext>
                  </a:extLst>
                </p:cNvPr>
                <p:cNvSpPr/>
                <p:nvPr/>
              </p:nvSpPr>
              <p:spPr>
                <a:xfrm rot="10800000">
                  <a:off x="774169" y="4995023"/>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D5A86D20-94F9-F141-9FB5-EEFEDB0A9A5C}"/>
                </a:ext>
              </a:extLst>
            </p:cNvPr>
            <p:cNvGrpSpPr/>
            <p:nvPr/>
          </p:nvGrpSpPr>
          <p:grpSpPr>
            <a:xfrm>
              <a:off x="5832591" y="2717010"/>
              <a:ext cx="2183508" cy="593718"/>
              <a:chOff x="2991769" y="5088800"/>
              <a:chExt cx="2183508" cy="593718"/>
            </a:xfrm>
          </p:grpSpPr>
          <p:sp>
            <p:nvSpPr>
              <p:cNvPr id="20" name="Rectangle 19">
                <a:extLst>
                  <a:ext uri="{FF2B5EF4-FFF2-40B4-BE49-F238E27FC236}">
                    <a16:creationId xmlns:a16="http://schemas.microsoft.com/office/drawing/2014/main" id="{D925A0DF-1AAB-F244-AEE7-2F4A0C035C10}"/>
                  </a:ext>
                </a:extLst>
              </p:cNvPr>
              <p:cNvSpPr/>
              <p:nvPr/>
            </p:nvSpPr>
            <p:spPr>
              <a:xfrm>
                <a:off x="2991769" y="5088800"/>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21" name="Group 20">
                <a:extLst>
                  <a:ext uri="{FF2B5EF4-FFF2-40B4-BE49-F238E27FC236}">
                    <a16:creationId xmlns:a16="http://schemas.microsoft.com/office/drawing/2014/main" id="{54D76009-B6F6-C74C-9A9C-5EADEBD5F0B5}"/>
                  </a:ext>
                </a:extLst>
              </p:cNvPr>
              <p:cNvGrpSpPr/>
              <p:nvPr/>
            </p:nvGrpSpPr>
            <p:grpSpPr>
              <a:xfrm>
                <a:off x="3137360" y="5223960"/>
                <a:ext cx="1856158" cy="360001"/>
                <a:chOff x="4715464" y="3391343"/>
                <a:chExt cx="1856158" cy="360001"/>
              </a:xfrm>
            </p:grpSpPr>
            <p:sp>
              <p:nvSpPr>
                <p:cNvPr id="22" name="Trapezoid 21">
                  <a:extLst>
                    <a:ext uri="{FF2B5EF4-FFF2-40B4-BE49-F238E27FC236}">
                      <a16:creationId xmlns:a16="http://schemas.microsoft.com/office/drawing/2014/main" id="{EE9585D4-BCAC-0A48-ADFD-781E7C02EE38}"/>
                    </a:ext>
                  </a:extLst>
                </p:cNvPr>
                <p:cNvSpPr/>
                <p:nvPr/>
              </p:nvSpPr>
              <p:spPr>
                <a:xfrm rot="10800000">
                  <a:off x="4715464" y="3391344"/>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3" name="Trapezoid 22">
                  <a:extLst>
                    <a:ext uri="{FF2B5EF4-FFF2-40B4-BE49-F238E27FC236}">
                      <a16:creationId xmlns:a16="http://schemas.microsoft.com/office/drawing/2014/main" id="{02630BF1-450C-D94E-812A-6434CA48756B}"/>
                    </a:ext>
                  </a:extLst>
                </p:cNvPr>
                <p:cNvSpPr/>
                <p:nvPr/>
              </p:nvSpPr>
              <p:spPr>
                <a:xfrm rot="10800000">
                  <a:off x="6211622" y="3391343"/>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Trapezoid 23">
                  <a:extLst>
                    <a:ext uri="{FF2B5EF4-FFF2-40B4-BE49-F238E27FC236}">
                      <a16:creationId xmlns:a16="http://schemas.microsoft.com/office/drawing/2014/main" id="{D9E059CB-FDF5-B742-B1D2-AD9636CD8341}"/>
                    </a:ext>
                  </a:extLst>
                </p:cNvPr>
                <p:cNvSpPr/>
                <p:nvPr/>
              </p:nvSpPr>
              <p:spPr>
                <a:xfrm rot="10800000">
                  <a:off x="5737053" y="3391344"/>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5" name="Trapezoid 24">
                  <a:extLst>
                    <a:ext uri="{FF2B5EF4-FFF2-40B4-BE49-F238E27FC236}">
                      <a16:creationId xmlns:a16="http://schemas.microsoft.com/office/drawing/2014/main" id="{5BE366C4-6B92-2B47-8C87-95FB73A59BD6}"/>
                    </a:ext>
                  </a:extLst>
                </p:cNvPr>
                <p:cNvSpPr/>
                <p:nvPr/>
              </p:nvSpPr>
              <p:spPr>
                <a:xfrm rot="10800000">
                  <a:off x="5231462" y="3391344"/>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sp>
        <p:nvSpPr>
          <p:cNvPr id="44" name="Trapezoid 43">
            <a:extLst>
              <a:ext uri="{FF2B5EF4-FFF2-40B4-BE49-F238E27FC236}">
                <a16:creationId xmlns:a16="http://schemas.microsoft.com/office/drawing/2014/main" id="{979A4280-9EE1-F044-A844-C3D0CB13A16C}"/>
              </a:ext>
            </a:extLst>
          </p:cNvPr>
          <p:cNvSpPr/>
          <p:nvPr/>
        </p:nvSpPr>
        <p:spPr>
          <a:xfrm rot="10800000">
            <a:off x="9279268" y="2931229"/>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Trapezoid 44">
            <a:extLst>
              <a:ext uri="{FF2B5EF4-FFF2-40B4-BE49-F238E27FC236}">
                <a16:creationId xmlns:a16="http://schemas.microsoft.com/office/drawing/2014/main" id="{9C783EB3-F73B-B34D-9B80-C4B731E8FD84}"/>
              </a:ext>
            </a:extLst>
          </p:cNvPr>
          <p:cNvSpPr/>
          <p:nvPr/>
        </p:nvSpPr>
        <p:spPr>
          <a:xfrm rot="10800000">
            <a:off x="9705817" y="3532796"/>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6" name="Trapezoid 45">
            <a:extLst>
              <a:ext uri="{FF2B5EF4-FFF2-40B4-BE49-F238E27FC236}">
                <a16:creationId xmlns:a16="http://schemas.microsoft.com/office/drawing/2014/main" id="{32F93830-0E1B-A947-B4A5-33921870DB68}"/>
              </a:ext>
            </a:extLst>
          </p:cNvPr>
          <p:cNvSpPr/>
          <p:nvPr/>
        </p:nvSpPr>
        <p:spPr>
          <a:xfrm rot="10800000">
            <a:off x="10129707" y="4109520"/>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7" name="Trapezoid 46">
            <a:extLst>
              <a:ext uri="{FF2B5EF4-FFF2-40B4-BE49-F238E27FC236}">
                <a16:creationId xmlns:a16="http://schemas.microsoft.com/office/drawing/2014/main" id="{D3BACC18-0002-1346-8C77-38571C927D99}"/>
              </a:ext>
            </a:extLst>
          </p:cNvPr>
          <p:cNvSpPr/>
          <p:nvPr/>
        </p:nvSpPr>
        <p:spPr>
          <a:xfrm rot="10800000">
            <a:off x="10524250" y="4696720"/>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8" name="TextBox 47">
            <a:extLst>
              <a:ext uri="{FF2B5EF4-FFF2-40B4-BE49-F238E27FC236}">
                <a16:creationId xmlns:a16="http://schemas.microsoft.com/office/drawing/2014/main" id="{A7D7E1C1-9ECE-1248-86BC-1F3AB44F45DC}"/>
              </a:ext>
            </a:extLst>
          </p:cNvPr>
          <p:cNvSpPr txBox="1"/>
          <p:nvPr/>
        </p:nvSpPr>
        <p:spPr>
          <a:xfrm>
            <a:off x="8007485" y="3275997"/>
            <a:ext cx="655949" cy="397032"/>
          </a:xfrm>
          <a:prstGeom prst="rect">
            <a:avLst/>
          </a:prstGeom>
          <a:noFill/>
        </p:spPr>
        <p:txBody>
          <a:bodyPr wrap="none" rtlCol="0">
            <a:spAutoFit/>
          </a:bodyPr>
          <a:lstStyle/>
          <a:p>
            <a:r>
              <a:rPr lang="en-US" dirty="0">
                <a:solidFill>
                  <a:schemeClr val="tx1"/>
                </a:solidFill>
              </a:rPr>
              <a:t>#12</a:t>
            </a:r>
          </a:p>
        </p:txBody>
      </p:sp>
      <p:sp>
        <p:nvSpPr>
          <p:cNvPr id="49" name="TextBox 48">
            <a:extLst>
              <a:ext uri="{FF2B5EF4-FFF2-40B4-BE49-F238E27FC236}">
                <a16:creationId xmlns:a16="http://schemas.microsoft.com/office/drawing/2014/main" id="{367C7142-9FCC-2E4C-9F92-38A7B248F463}"/>
              </a:ext>
            </a:extLst>
          </p:cNvPr>
          <p:cNvSpPr txBox="1"/>
          <p:nvPr/>
        </p:nvSpPr>
        <p:spPr>
          <a:xfrm>
            <a:off x="8001038" y="4242983"/>
            <a:ext cx="655949" cy="397032"/>
          </a:xfrm>
          <a:prstGeom prst="rect">
            <a:avLst/>
          </a:prstGeom>
          <a:noFill/>
        </p:spPr>
        <p:txBody>
          <a:bodyPr wrap="none" rtlCol="0">
            <a:spAutoFit/>
          </a:bodyPr>
          <a:lstStyle/>
          <a:p>
            <a:r>
              <a:rPr lang="en-US" dirty="0">
                <a:solidFill>
                  <a:schemeClr val="tx1"/>
                </a:solidFill>
              </a:rPr>
              <a:t>#13</a:t>
            </a:r>
          </a:p>
        </p:txBody>
      </p:sp>
      <p:cxnSp>
        <p:nvCxnSpPr>
          <p:cNvPr id="50" name="Straight Arrow Connector 49">
            <a:extLst>
              <a:ext uri="{FF2B5EF4-FFF2-40B4-BE49-F238E27FC236}">
                <a16:creationId xmlns:a16="http://schemas.microsoft.com/office/drawing/2014/main" id="{BBB63D37-A6DF-FB44-9A14-854196FF9409}"/>
              </a:ext>
            </a:extLst>
          </p:cNvPr>
          <p:cNvCxnSpPr>
            <a:cxnSpLocks/>
            <a:stCxn id="48" idx="3"/>
            <a:endCxn id="26" idx="1"/>
          </p:cNvCxnSpPr>
          <p:nvPr/>
        </p:nvCxnSpPr>
        <p:spPr bwMode="auto">
          <a:xfrm flipV="1">
            <a:off x="8663434" y="3078515"/>
            <a:ext cx="488705" cy="395998"/>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DA00765B-18FD-BA47-8D84-1F568499EEA9}"/>
              </a:ext>
            </a:extLst>
          </p:cNvPr>
          <p:cNvCxnSpPr>
            <a:cxnSpLocks/>
            <a:stCxn id="48" idx="3"/>
            <a:endCxn id="20" idx="1"/>
          </p:cNvCxnSpPr>
          <p:nvPr/>
        </p:nvCxnSpPr>
        <p:spPr bwMode="auto">
          <a:xfrm>
            <a:off x="8663434" y="3474513"/>
            <a:ext cx="488705" cy="19851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6B6A53A-54D9-A24E-A1A8-7A7E30F39F96}"/>
              </a:ext>
            </a:extLst>
          </p:cNvPr>
          <p:cNvSpPr txBox="1"/>
          <p:nvPr/>
        </p:nvSpPr>
        <p:spPr>
          <a:xfrm>
            <a:off x="9201300" y="2954642"/>
            <a:ext cx="439544" cy="258532"/>
          </a:xfrm>
          <a:prstGeom prst="rect">
            <a:avLst/>
          </a:prstGeom>
          <a:noFill/>
        </p:spPr>
        <p:txBody>
          <a:bodyPr wrap="none" rtlCol="0">
            <a:spAutoFit/>
          </a:bodyPr>
          <a:lstStyle/>
          <a:p>
            <a:r>
              <a:rPr lang="en-US" sz="1200" dirty="0">
                <a:solidFill>
                  <a:schemeClr val="tx1"/>
                </a:solidFill>
              </a:rPr>
              <a:t>#12</a:t>
            </a:r>
          </a:p>
        </p:txBody>
      </p:sp>
      <p:sp>
        <p:nvSpPr>
          <p:cNvPr id="53" name="TextBox 52">
            <a:extLst>
              <a:ext uri="{FF2B5EF4-FFF2-40B4-BE49-F238E27FC236}">
                <a16:creationId xmlns:a16="http://schemas.microsoft.com/office/drawing/2014/main" id="{21404BDC-C129-6248-88A0-7B63686F5A43}"/>
              </a:ext>
            </a:extLst>
          </p:cNvPr>
          <p:cNvSpPr txBox="1"/>
          <p:nvPr/>
        </p:nvSpPr>
        <p:spPr>
          <a:xfrm>
            <a:off x="9197304" y="3540907"/>
            <a:ext cx="439544" cy="258532"/>
          </a:xfrm>
          <a:prstGeom prst="rect">
            <a:avLst/>
          </a:prstGeom>
          <a:noFill/>
        </p:spPr>
        <p:txBody>
          <a:bodyPr wrap="none" rtlCol="0">
            <a:spAutoFit/>
          </a:bodyPr>
          <a:lstStyle/>
          <a:p>
            <a:r>
              <a:rPr lang="en-US" sz="1200" dirty="0">
                <a:solidFill>
                  <a:schemeClr val="tx1"/>
                </a:solidFill>
              </a:rPr>
              <a:t>#12</a:t>
            </a:r>
          </a:p>
        </p:txBody>
      </p:sp>
      <p:cxnSp>
        <p:nvCxnSpPr>
          <p:cNvPr id="54" name="Straight Arrow Connector 53">
            <a:extLst>
              <a:ext uri="{FF2B5EF4-FFF2-40B4-BE49-F238E27FC236}">
                <a16:creationId xmlns:a16="http://schemas.microsoft.com/office/drawing/2014/main" id="{5318EBBD-AA0E-B046-AFBA-25D30D4093CF}"/>
              </a:ext>
            </a:extLst>
          </p:cNvPr>
          <p:cNvCxnSpPr/>
          <p:nvPr/>
        </p:nvCxnSpPr>
        <p:spPr bwMode="auto">
          <a:xfrm flipV="1">
            <a:off x="8671766" y="4311418"/>
            <a:ext cx="456877" cy="12756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1E6B5876-069D-3746-87B1-30273B9DDB55}"/>
              </a:ext>
            </a:extLst>
          </p:cNvPr>
          <p:cNvCxnSpPr>
            <a:endCxn id="32" idx="1"/>
          </p:cNvCxnSpPr>
          <p:nvPr/>
        </p:nvCxnSpPr>
        <p:spPr bwMode="auto">
          <a:xfrm>
            <a:off x="8686136" y="4441499"/>
            <a:ext cx="463815" cy="43467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C10DDF27-D0AD-3A4E-8DCB-CB497846E33C}"/>
              </a:ext>
            </a:extLst>
          </p:cNvPr>
          <p:cNvSpPr txBox="1"/>
          <p:nvPr/>
        </p:nvSpPr>
        <p:spPr>
          <a:xfrm>
            <a:off x="10032695" y="4108536"/>
            <a:ext cx="439544" cy="258532"/>
          </a:xfrm>
          <a:prstGeom prst="rect">
            <a:avLst/>
          </a:prstGeom>
          <a:noFill/>
        </p:spPr>
        <p:txBody>
          <a:bodyPr wrap="none" rtlCol="0">
            <a:spAutoFit/>
          </a:bodyPr>
          <a:lstStyle/>
          <a:p>
            <a:r>
              <a:rPr lang="en-US" sz="1200" dirty="0">
                <a:solidFill>
                  <a:schemeClr val="tx1"/>
                </a:solidFill>
              </a:rPr>
              <a:t>#13</a:t>
            </a:r>
          </a:p>
        </p:txBody>
      </p:sp>
      <p:sp>
        <p:nvSpPr>
          <p:cNvPr id="57" name="TextBox 56">
            <a:extLst>
              <a:ext uri="{FF2B5EF4-FFF2-40B4-BE49-F238E27FC236}">
                <a16:creationId xmlns:a16="http://schemas.microsoft.com/office/drawing/2014/main" id="{B8D3B0CD-3A8D-F84B-A3CE-56A38A8FF26D}"/>
              </a:ext>
            </a:extLst>
          </p:cNvPr>
          <p:cNvSpPr txBox="1"/>
          <p:nvPr/>
        </p:nvSpPr>
        <p:spPr>
          <a:xfrm>
            <a:off x="10045395" y="4743536"/>
            <a:ext cx="439544" cy="258532"/>
          </a:xfrm>
          <a:prstGeom prst="rect">
            <a:avLst/>
          </a:prstGeom>
          <a:noFill/>
        </p:spPr>
        <p:txBody>
          <a:bodyPr wrap="none" rtlCol="0">
            <a:spAutoFit/>
          </a:bodyPr>
          <a:lstStyle/>
          <a:p>
            <a:r>
              <a:rPr lang="en-US" sz="1200" dirty="0">
                <a:solidFill>
                  <a:schemeClr val="tx1"/>
                </a:solidFill>
              </a:rPr>
              <a:t>#13</a:t>
            </a:r>
          </a:p>
        </p:txBody>
      </p:sp>
      <p:cxnSp>
        <p:nvCxnSpPr>
          <p:cNvPr id="58" name="Straight Arrow Connector 57">
            <a:extLst>
              <a:ext uri="{FF2B5EF4-FFF2-40B4-BE49-F238E27FC236}">
                <a16:creationId xmlns:a16="http://schemas.microsoft.com/office/drawing/2014/main" id="{743FC5A0-5397-9C46-B8AD-5F270F9EC597}"/>
              </a:ext>
            </a:extLst>
          </p:cNvPr>
          <p:cNvCxnSpPr>
            <a:stCxn id="26" idx="3"/>
          </p:cNvCxnSpPr>
          <p:nvPr/>
        </p:nvCxnSpPr>
        <p:spPr bwMode="auto">
          <a:xfrm>
            <a:off x="10961241" y="3078515"/>
            <a:ext cx="435088"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0B5A8E1-A692-EA48-9B2B-7F0B62BCBE16}"/>
              </a:ext>
            </a:extLst>
          </p:cNvPr>
          <p:cNvCxnSpPr>
            <a:cxnSpLocks/>
            <a:stCxn id="38" idx="3"/>
          </p:cNvCxnSpPr>
          <p:nvPr/>
        </p:nvCxnSpPr>
        <p:spPr bwMode="auto">
          <a:xfrm>
            <a:off x="10961242" y="4272134"/>
            <a:ext cx="435087"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799BE074-E617-C64F-8943-ED967788EFE1}"/>
              </a:ext>
            </a:extLst>
          </p:cNvPr>
          <p:cNvSpPr txBox="1"/>
          <p:nvPr/>
        </p:nvSpPr>
        <p:spPr>
          <a:xfrm>
            <a:off x="10921292" y="4014076"/>
            <a:ext cx="439544" cy="258532"/>
          </a:xfrm>
          <a:prstGeom prst="rect">
            <a:avLst/>
          </a:prstGeom>
          <a:noFill/>
        </p:spPr>
        <p:txBody>
          <a:bodyPr wrap="none" rtlCol="0">
            <a:spAutoFit/>
          </a:bodyPr>
          <a:lstStyle/>
          <a:p>
            <a:r>
              <a:rPr lang="en-US" sz="1200" dirty="0">
                <a:solidFill>
                  <a:schemeClr val="tx1"/>
                </a:solidFill>
              </a:rPr>
              <a:t>#13</a:t>
            </a:r>
          </a:p>
        </p:txBody>
      </p:sp>
      <p:sp>
        <p:nvSpPr>
          <p:cNvPr id="61" name="TextBox 60">
            <a:extLst>
              <a:ext uri="{FF2B5EF4-FFF2-40B4-BE49-F238E27FC236}">
                <a16:creationId xmlns:a16="http://schemas.microsoft.com/office/drawing/2014/main" id="{87982588-F72F-6D45-8CDA-CC50831F123D}"/>
              </a:ext>
            </a:extLst>
          </p:cNvPr>
          <p:cNvSpPr txBox="1"/>
          <p:nvPr/>
        </p:nvSpPr>
        <p:spPr>
          <a:xfrm>
            <a:off x="10921292" y="2799976"/>
            <a:ext cx="439544" cy="258532"/>
          </a:xfrm>
          <a:prstGeom prst="rect">
            <a:avLst/>
          </a:prstGeom>
          <a:noFill/>
        </p:spPr>
        <p:txBody>
          <a:bodyPr wrap="none" rtlCol="0">
            <a:spAutoFit/>
          </a:bodyPr>
          <a:lstStyle/>
          <a:p>
            <a:r>
              <a:rPr lang="en-US" sz="1200" dirty="0">
                <a:solidFill>
                  <a:schemeClr val="tx1"/>
                </a:solidFill>
              </a:rPr>
              <a:t>#12</a:t>
            </a:r>
          </a:p>
        </p:txBody>
      </p:sp>
      <p:sp>
        <p:nvSpPr>
          <p:cNvPr id="62" name="TextBox 61">
            <a:extLst>
              <a:ext uri="{FF2B5EF4-FFF2-40B4-BE49-F238E27FC236}">
                <a16:creationId xmlns:a16="http://schemas.microsoft.com/office/drawing/2014/main" id="{2BE68ED1-B836-C445-8323-100BE335F5B4}"/>
              </a:ext>
            </a:extLst>
          </p:cNvPr>
          <p:cNvSpPr txBox="1"/>
          <p:nvPr/>
        </p:nvSpPr>
        <p:spPr>
          <a:xfrm>
            <a:off x="9492451" y="2037317"/>
            <a:ext cx="1196161" cy="646331"/>
          </a:xfrm>
          <a:prstGeom prst="rect">
            <a:avLst/>
          </a:prstGeom>
          <a:noFill/>
        </p:spPr>
        <p:txBody>
          <a:bodyPr wrap="none" rtlCol="0">
            <a:spAutoFit/>
          </a:bodyPr>
          <a:lstStyle/>
          <a:p>
            <a:pPr algn="ctr"/>
            <a:r>
              <a:rPr lang="en-US" sz="2000" dirty="0">
                <a:solidFill>
                  <a:schemeClr val="tx1"/>
                </a:solidFill>
              </a:rPr>
              <a:t>Nodes</a:t>
            </a:r>
          </a:p>
          <a:p>
            <a:pPr algn="ctr"/>
            <a:r>
              <a:rPr lang="en-US" sz="2000" dirty="0">
                <a:solidFill>
                  <a:schemeClr val="tx1"/>
                </a:solidFill>
              </a:rPr>
              <a:t>(leaders)</a:t>
            </a:r>
          </a:p>
        </p:txBody>
      </p:sp>
      <p:sp>
        <p:nvSpPr>
          <p:cNvPr id="63" name="TextBox 62">
            <a:extLst>
              <a:ext uri="{FF2B5EF4-FFF2-40B4-BE49-F238E27FC236}">
                <a16:creationId xmlns:a16="http://schemas.microsoft.com/office/drawing/2014/main" id="{CC0D26A7-4550-D64B-B83C-A8D3D120E206}"/>
              </a:ext>
            </a:extLst>
          </p:cNvPr>
          <p:cNvSpPr txBox="1"/>
          <p:nvPr/>
        </p:nvSpPr>
        <p:spPr>
          <a:xfrm>
            <a:off x="7857274" y="2365663"/>
            <a:ext cx="971740" cy="757130"/>
          </a:xfrm>
          <a:prstGeom prst="rect">
            <a:avLst/>
          </a:prstGeom>
          <a:noFill/>
        </p:spPr>
        <p:txBody>
          <a:bodyPr wrap="none" rtlCol="0">
            <a:spAutoFit/>
          </a:bodyPr>
          <a:lstStyle/>
          <a:p>
            <a:pPr algn="ctr"/>
            <a:r>
              <a:rPr lang="en-US" sz="1600" dirty="0">
                <a:solidFill>
                  <a:schemeClr val="tx1"/>
                </a:solidFill>
              </a:rPr>
              <a:t>Clients’</a:t>
            </a:r>
          </a:p>
          <a:p>
            <a:pPr algn="ctr"/>
            <a:r>
              <a:rPr lang="en-US" sz="1600" dirty="0">
                <a:solidFill>
                  <a:schemeClr val="tx1"/>
                </a:solidFill>
              </a:rPr>
              <a:t>requests</a:t>
            </a:r>
          </a:p>
          <a:p>
            <a:pPr algn="ctr"/>
            <a:r>
              <a:rPr lang="en-US" sz="1600" dirty="0">
                <a:solidFill>
                  <a:schemeClr val="tx1"/>
                </a:solidFill>
              </a:rPr>
              <a:t>(</a:t>
            </a:r>
            <a:r>
              <a:rPr lang="en-US" sz="1600" dirty="0" err="1">
                <a:solidFill>
                  <a:schemeClr val="tx1"/>
                </a:solidFill>
              </a:rPr>
              <a:t>txs</a:t>
            </a:r>
            <a:r>
              <a:rPr lang="en-US" sz="1600" dirty="0">
                <a:solidFill>
                  <a:schemeClr val="tx1"/>
                </a:solidFill>
              </a:rPr>
              <a:t>)</a:t>
            </a:r>
          </a:p>
        </p:txBody>
      </p:sp>
      <p:sp>
        <p:nvSpPr>
          <p:cNvPr id="64" name="Trapezoid 63">
            <a:extLst>
              <a:ext uri="{FF2B5EF4-FFF2-40B4-BE49-F238E27FC236}">
                <a16:creationId xmlns:a16="http://schemas.microsoft.com/office/drawing/2014/main" id="{971D209A-1B77-F749-B202-5050E0CA4FAC}"/>
              </a:ext>
            </a:extLst>
          </p:cNvPr>
          <p:cNvSpPr/>
          <p:nvPr/>
        </p:nvSpPr>
        <p:spPr>
          <a:xfrm rot="10800000">
            <a:off x="9184825" y="5410329"/>
            <a:ext cx="298632" cy="316933"/>
          </a:xfrm>
          <a:prstGeom prst="trapezoid">
            <a:avLst/>
          </a:prstGeom>
          <a:no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5" name="Trapezoid 64">
            <a:extLst>
              <a:ext uri="{FF2B5EF4-FFF2-40B4-BE49-F238E27FC236}">
                <a16:creationId xmlns:a16="http://schemas.microsoft.com/office/drawing/2014/main" id="{AE722983-8ABA-A74B-B85F-175521ABAA11}"/>
              </a:ext>
            </a:extLst>
          </p:cNvPr>
          <p:cNvSpPr/>
          <p:nvPr/>
        </p:nvSpPr>
        <p:spPr>
          <a:xfrm rot="10800000">
            <a:off x="9199005" y="5906112"/>
            <a:ext cx="298632" cy="316933"/>
          </a:xfrm>
          <a:prstGeom prst="trapezoid">
            <a:avLst/>
          </a:prstGeom>
          <a:no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9EE2588-C51C-F047-8BAF-26DA4FDE074F}"/>
              </a:ext>
            </a:extLst>
          </p:cNvPr>
          <p:cNvSpPr txBox="1"/>
          <p:nvPr/>
        </p:nvSpPr>
        <p:spPr>
          <a:xfrm>
            <a:off x="9700698" y="5410329"/>
            <a:ext cx="2318263" cy="313932"/>
          </a:xfrm>
          <a:prstGeom prst="rect">
            <a:avLst/>
          </a:prstGeom>
          <a:noFill/>
        </p:spPr>
        <p:txBody>
          <a:bodyPr wrap="none" rtlCol="0">
            <a:spAutoFit/>
          </a:bodyPr>
          <a:lstStyle/>
          <a:p>
            <a:r>
              <a:rPr lang="en-US" sz="1600" dirty="0">
                <a:solidFill>
                  <a:schemeClr val="tx1"/>
                </a:solidFill>
              </a:rPr>
              <a:t>Active bucket at a node</a:t>
            </a:r>
          </a:p>
        </p:txBody>
      </p:sp>
      <p:sp>
        <p:nvSpPr>
          <p:cNvPr id="66" name="TextBox 65">
            <a:extLst>
              <a:ext uri="{FF2B5EF4-FFF2-40B4-BE49-F238E27FC236}">
                <a16:creationId xmlns:a16="http://schemas.microsoft.com/office/drawing/2014/main" id="{7BFAD14B-D52B-A846-BF7F-120EF4B8F439}"/>
              </a:ext>
            </a:extLst>
          </p:cNvPr>
          <p:cNvSpPr txBox="1"/>
          <p:nvPr/>
        </p:nvSpPr>
        <p:spPr>
          <a:xfrm>
            <a:off x="9691000" y="5913952"/>
            <a:ext cx="2467342" cy="313932"/>
          </a:xfrm>
          <a:prstGeom prst="rect">
            <a:avLst/>
          </a:prstGeom>
          <a:noFill/>
        </p:spPr>
        <p:txBody>
          <a:bodyPr wrap="none" rtlCol="0">
            <a:spAutoFit/>
          </a:bodyPr>
          <a:lstStyle/>
          <a:p>
            <a:r>
              <a:rPr lang="en-US" sz="1600" dirty="0">
                <a:solidFill>
                  <a:schemeClr val="tx1"/>
                </a:solidFill>
              </a:rPr>
              <a:t>Inactive bucket at a node</a:t>
            </a:r>
          </a:p>
        </p:txBody>
      </p:sp>
    </p:spTree>
    <p:extLst>
      <p:ext uri="{BB962C8B-B14F-4D97-AF65-F5344CB8AC3E}">
        <p14:creationId xmlns:p14="http://schemas.microsoft.com/office/powerpoint/2010/main" val="124899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4" grpId="0" animBg="1"/>
      <p:bldP spid="45" grpId="0" animBg="1"/>
      <p:bldP spid="46" grpId="0" animBg="1"/>
      <p:bldP spid="47" grpId="0" animBg="1"/>
      <p:bldP spid="48" grpId="0"/>
      <p:bldP spid="49" grpId="0"/>
      <p:bldP spid="52" grpId="0"/>
      <p:bldP spid="53" grpId="0"/>
      <p:bldP spid="56" grpId="0"/>
      <p:bldP spid="57" grpId="0"/>
      <p:bldP spid="60" grpId="0"/>
      <p:bldP spid="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36D-20C4-B040-94E8-692DF777208F}"/>
              </a:ext>
            </a:extLst>
          </p:cNvPr>
          <p:cNvSpPr>
            <a:spLocks noGrp="1"/>
          </p:cNvSpPr>
          <p:nvPr>
            <p:ph type="title"/>
          </p:nvPr>
        </p:nvSpPr>
        <p:spPr/>
        <p:txBody>
          <a:bodyPr/>
          <a:lstStyle/>
          <a:p>
            <a:r>
              <a:rPr lang="en-US" dirty="0"/>
              <a:t>Preventing Transaction Duplication: Bucket Rotation</a:t>
            </a:r>
          </a:p>
        </p:txBody>
      </p:sp>
      <p:sp>
        <p:nvSpPr>
          <p:cNvPr id="18" name="Content Placeholder 17">
            <a:extLst>
              <a:ext uri="{FF2B5EF4-FFF2-40B4-BE49-F238E27FC236}">
                <a16:creationId xmlns:a16="http://schemas.microsoft.com/office/drawing/2014/main" id="{E5607A7D-9758-9849-BE57-B348C3BC5329}"/>
              </a:ext>
            </a:extLst>
          </p:cNvPr>
          <p:cNvSpPr>
            <a:spLocks noGrp="1"/>
          </p:cNvSpPr>
          <p:nvPr>
            <p:ph idx="1"/>
          </p:nvPr>
        </p:nvSpPr>
        <p:spPr>
          <a:xfrm>
            <a:off x="409321" y="1235036"/>
            <a:ext cx="7503544" cy="5235212"/>
          </a:xfrm>
        </p:spPr>
        <p:txBody>
          <a:bodyPr>
            <a:normAutofit/>
          </a:bodyPr>
          <a:lstStyle/>
          <a:p>
            <a:pPr marL="0" indent="0">
              <a:buNone/>
            </a:pPr>
            <a:r>
              <a:rPr lang="en-US" b="1" dirty="0"/>
              <a:t>Mir Transaction </a:t>
            </a:r>
            <a:r>
              <a:rPr lang="en-US" b="1" dirty="0" err="1"/>
              <a:t>Sharding</a:t>
            </a:r>
            <a:r>
              <a:rPr lang="en-US" b="1" dirty="0"/>
              <a:t> principles</a:t>
            </a:r>
          </a:p>
          <a:p>
            <a:r>
              <a:rPr lang="en-US" b="1" dirty="0"/>
              <a:t>Partition transactions into “buckets” </a:t>
            </a:r>
            <a:r>
              <a:rPr lang="en-US" dirty="0"/>
              <a:t>using cryptographic hash function H</a:t>
            </a:r>
          </a:p>
          <a:p>
            <a:pPr lvl="1"/>
            <a:r>
              <a:rPr lang="en-US" dirty="0"/>
              <a:t>Each transaction is mapped to a unique bucket</a:t>
            </a:r>
            <a:endParaRPr lang="en-US" baseline="30000" dirty="0"/>
          </a:p>
          <a:p>
            <a:pPr lvl="1"/>
            <a:endParaRPr lang="en-US" baseline="30000" dirty="0"/>
          </a:p>
          <a:p>
            <a:r>
              <a:rPr lang="en-US" dirty="0"/>
              <a:t>Each leader has a different </a:t>
            </a:r>
            <a:r>
              <a:rPr lang="en-US" b="1" dirty="0"/>
              <a:t>active bucket</a:t>
            </a:r>
          </a:p>
          <a:p>
            <a:pPr lvl="1"/>
            <a:r>
              <a:rPr lang="en-US" dirty="0"/>
              <a:t>Leader proposes only transactions from an active bucket</a:t>
            </a:r>
          </a:p>
          <a:p>
            <a:pPr lvl="1"/>
            <a:endParaRPr lang="en-US" dirty="0"/>
          </a:p>
          <a:p>
            <a:r>
              <a:rPr lang="en-US" dirty="0"/>
              <a:t>Periodic active </a:t>
            </a:r>
            <a:r>
              <a:rPr lang="en-US" b="1" dirty="0"/>
              <a:t>bucket re-assignment </a:t>
            </a:r>
            <a:r>
              <a:rPr lang="en-US" dirty="0"/>
              <a:t>(</a:t>
            </a:r>
            <a:r>
              <a:rPr lang="en-US" b="1" dirty="0"/>
              <a:t>“rotation”)</a:t>
            </a:r>
            <a:endParaRPr lang="en-US" dirty="0"/>
          </a:p>
          <a:p>
            <a:pPr marL="346075" lvl="1" indent="0">
              <a:buNone/>
            </a:pPr>
            <a:endParaRPr lang="en-US" dirty="0"/>
          </a:p>
        </p:txBody>
      </p:sp>
      <p:sp>
        <p:nvSpPr>
          <p:cNvPr id="4" name="Rectangle 3">
            <a:extLst>
              <a:ext uri="{FF2B5EF4-FFF2-40B4-BE49-F238E27FC236}">
                <a16:creationId xmlns:a16="http://schemas.microsoft.com/office/drawing/2014/main" id="{DB32B3CE-4985-1643-A758-908A0149DC24}"/>
              </a:ext>
            </a:extLst>
          </p:cNvPr>
          <p:cNvSpPr/>
          <p:nvPr/>
        </p:nvSpPr>
        <p:spPr bwMode="auto">
          <a:xfrm>
            <a:off x="696000" y="5624835"/>
            <a:ext cx="7200000" cy="5034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5" name="TextBox 4">
            <a:extLst>
              <a:ext uri="{FF2B5EF4-FFF2-40B4-BE49-F238E27FC236}">
                <a16:creationId xmlns:a16="http://schemas.microsoft.com/office/drawing/2014/main" id="{51949B15-4A79-EB45-A5AC-449738A522FE}"/>
              </a:ext>
            </a:extLst>
          </p:cNvPr>
          <p:cNvSpPr txBox="1"/>
          <p:nvPr/>
        </p:nvSpPr>
        <p:spPr>
          <a:xfrm>
            <a:off x="561187" y="6309515"/>
            <a:ext cx="269626" cy="258532"/>
          </a:xfrm>
          <a:prstGeom prst="rect">
            <a:avLst/>
          </a:prstGeom>
          <a:noFill/>
        </p:spPr>
        <p:txBody>
          <a:bodyPr wrap="none" rtlCol="0">
            <a:spAutoFit/>
          </a:bodyPr>
          <a:lstStyle/>
          <a:p>
            <a:r>
              <a:rPr lang="en-US" sz="1200" dirty="0">
                <a:solidFill>
                  <a:schemeClr val="tx1"/>
                </a:solidFill>
              </a:rPr>
              <a:t>0</a:t>
            </a:r>
          </a:p>
        </p:txBody>
      </p:sp>
      <p:sp>
        <p:nvSpPr>
          <p:cNvPr id="7" name="Rectangle 6">
            <a:extLst>
              <a:ext uri="{FF2B5EF4-FFF2-40B4-BE49-F238E27FC236}">
                <a16:creationId xmlns:a16="http://schemas.microsoft.com/office/drawing/2014/main" id="{6E07D460-B3C7-DB4B-BE64-5B871E9D9C52}"/>
              </a:ext>
            </a:extLst>
          </p:cNvPr>
          <p:cNvSpPr/>
          <p:nvPr/>
        </p:nvSpPr>
        <p:spPr bwMode="auto">
          <a:xfrm>
            <a:off x="696000" y="5624835"/>
            <a:ext cx="1800000" cy="507217"/>
          </a:xfrm>
          <a:prstGeom prst="rect">
            <a:avLst/>
          </a:prstGeom>
          <a:solidFill>
            <a:srgbClr val="2BB1EE"/>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8" name="Rectangle 7">
            <a:extLst>
              <a:ext uri="{FF2B5EF4-FFF2-40B4-BE49-F238E27FC236}">
                <a16:creationId xmlns:a16="http://schemas.microsoft.com/office/drawing/2014/main" id="{883AA608-0749-FE40-8DD4-3EA631A646F9}"/>
              </a:ext>
            </a:extLst>
          </p:cNvPr>
          <p:cNvSpPr/>
          <p:nvPr/>
        </p:nvSpPr>
        <p:spPr bwMode="auto">
          <a:xfrm>
            <a:off x="2496000" y="5624835"/>
            <a:ext cx="1800000" cy="505346"/>
          </a:xfrm>
          <a:prstGeom prst="rect">
            <a:avLst/>
          </a:prstGeom>
          <a:solidFill>
            <a:srgbClr val="E7787D"/>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9" name="Rectangle 8">
            <a:extLst>
              <a:ext uri="{FF2B5EF4-FFF2-40B4-BE49-F238E27FC236}">
                <a16:creationId xmlns:a16="http://schemas.microsoft.com/office/drawing/2014/main" id="{8068ED8C-7372-0449-9D13-A7B0E206DCC2}"/>
              </a:ext>
            </a:extLst>
          </p:cNvPr>
          <p:cNvSpPr/>
          <p:nvPr/>
        </p:nvSpPr>
        <p:spPr bwMode="auto">
          <a:xfrm>
            <a:off x="4296000" y="5622964"/>
            <a:ext cx="1800000" cy="510961"/>
          </a:xfrm>
          <a:prstGeom prst="rect">
            <a:avLst/>
          </a:prstGeom>
          <a:solidFill>
            <a:schemeClr val="bg2">
              <a:lumMod val="60000"/>
              <a:lumOff val="4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408739D-3D7D-6F47-8A8D-558239BB9263}"/>
              </a:ext>
            </a:extLst>
          </p:cNvPr>
          <p:cNvSpPr/>
          <p:nvPr/>
        </p:nvSpPr>
        <p:spPr bwMode="auto">
          <a:xfrm>
            <a:off x="6093500" y="5617349"/>
            <a:ext cx="1800000" cy="510961"/>
          </a:xfrm>
          <a:prstGeom prst="rect">
            <a:avLst/>
          </a:prstGeom>
          <a:solidFill>
            <a:srgbClr val="6FFFFA"/>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p:sp>
        <p:nvSpPr>
          <p:cNvPr id="11" name="TextBox 10">
            <a:extLst>
              <a:ext uri="{FF2B5EF4-FFF2-40B4-BE49-F238E27FC236}">
                <a16:creationId xmlns:a16="http://schemas.microsoft.com/office/drawing/2014/main" id="{6AD631A7-3C3C-2B43-8F54-2BBBC41D5D53}"/>
              </a:ext>
            </a:extLst>
          </p:cNvPr>
          <p:cNvSpPr txBox="1"/>
          <p:nvPr/>
        </p:nvSpPr>
        <p:spPr>
          <a:xfrm>
            <a:off x="1268025" y="5707596"/>
            <a:ext cx="655949" cy="397032"/>
          </a:xfrm>
          <a:prstGeom prst="rect">
            <a:avLst/>
          </a:prstGeom>
          <a:noFill/>
        </p:spPr>
        <p:txBody>
          <a:bodyPr wrap="none" rtlCol="0">
            <a:spAutoFit/>
          </a:bodyPr>
          <a:lstStyle/>
          <a:p>
            <a:r>
              <a:rPr lang="en-US" dirty="0">
                <a:solidFill>
                  <a:schemeClr val="tx1"/>
                </a:solidFill>
              </a:rPr>
              <a:t>#12</a:t>
            </a:r>
          </a:p>
        </p:txBody>
      </p:sp>
      <p:sp>
        <p:nvSpPr>
          <p:cNvPr id="12" name="TextBox 11">
            <a:extLst>
              <a:ext uri="{FF2B5EF4-FFF2-40B4-BE49-F238E27FC236}">
                <a16:creationId xmlns:a16="http://schemas.microsoft.com/office/drawing/2014/main" id="{0CCF0BEC-68CC-E440-9AD7-DD6005E71711}"/>
              </a:ext>
            </a:extLst>
          </p:cNvPr>
          <p:cNvSpPr txBox="1"/>
          <p:nvPr/>
        </p:nvSpPr>
        <p:spPr>
          <a:xfrm>
            <a:off x="4810575" y="5707596"/>
            <a:ext cx="655949" cy="397032"/>
          </a:xfrm>
          <a:prstGeom prst="rect">
            <a:avLst/>
          </a:prstGeom>
          <a:noFill/>
        </p:spPr>
        <p:txBody>
          <a:bodyPr wrap="none" rtlCol="0">
            <a:spAutoFit/>
          </a:bodyPr>
          <a:lstStyle/>
          <a:p>
            <a:r>
              <a:rPr lang="en-US" dirty="0">
                <a:solidFill>
                  <a:schemeClr val="tx1"/>
                </a:solidFill>
              </a:rPr>
              <a:t>#13</a:t>
            </a:r>
          </a:p>
        </p:txBody>
      </p:sp>
      <p:sp>
        <p:nvSpPr>
          <p:cNvPr id="3" name="TextBox 2">
            <a:extLst>
              <a:ext uri="{FF2B5EF4-FFF2-40B4-BE49-F238E27FC236}">
                <a16:creationId xmlns:a16="http://schemas.microsoft.com/office/drawing/2014/main" id="{99C7F78F-2119-594B-AC7D-8AF51E63D0A1}"/>
              </a:ext>
            </a:extLst>
          </p:cNvPr>
          <p:cNvSpPr txBox="1"/>
          <p:nvPr/>
        </p:nvSpPr>
        <p:spPr>
          <a:xfrm>
            <a:off x="3520788" y="6315200"/>
            <a:ext cx="1550424" cy="397032"/>
          </a:xfrm>
          <a:prstGeom prst="rect">
            <a:avLst/>
          </a:prstGeom>
          <a:noFill/>
        </p:spPr>
        <p:txBody>
          <a:bodyPr wrap="none" rtlCol="0">
            <a:spAutoFit/>
          </a:bodyPr>
          <a:lstStyle/>
          <a:p>
            <a:r>
              <a:rPr lang="en-US" dirty="0" err="1">
                <a:solidFill>
                  <a:schemeClr val="tx1"/>
                </a:solidFill>
              </a:rPr>
              <a:t>hashspace</a:t>
            </a:r>
            <a:endParaRPr lang="en-US" dirty="0">
              <a:solidFill>
                <a:schemeClr val="tx1"/>
              </a:solidFill>
            </a:endParaRPr>
          </a:p>
        </p:txBody>
      </p:sp>
      <p:sp>
        <p:nvSpPr>
          <p:cNvPr id="62" name="TextBox 61">
            <a:extLst>
              <a:ext uri="{FF2B5EF4-FFF2-40B4-BE49-F238E27FC236}">
                <a16:creationId xmlns:a16="http://schemas.microsoft.com/office/drawing/2014/main" id="{2BE68ED1-B836-C445-8323-100BE335F5B4}"/>
              </a:ext>
            </a:extLst>
          </p:cNvPr>
          <p:cNvSpPr txBox="1"/>
          <p:nvPr/>
        </p:nvSpPr>
        <p:spPr>
          <a:xfrm>
            <a:off x="9492451" y="2037317"/>
            <a:ext cx="1196161" cy="646331"/>
          </a:xfrm>
          <a:prstGeom prst="rect">
            <a:avLst/>
          </a:prstGeom>
          <a:noFill/>
        </p:spPr>
        <p:txBody>
          <a:bodyPr wrap="none" rtlCol="0">
            <a:spAutoFit/>
          </a:bodyPr>
          <a:lstStyle/>
          <a:p>
            <a:pPr algn="ctr"/>
            <a:r>
              <a:rPr lang="en-US" sz="2000" dirty="0">
                <a:solidFill>
                  <a:schemeClr val="tx1"/>
                </a:solidFill>
              </a:rPr>
              <a:t>Nodes</a:t>
            </a:r>
          </a:p>
          <a:p>
            <a:pPr algn="ctr"/>
            <a:r>
              <a:rPr lang="en-US" sz="2000" dirty="0">
                <a:solidFill>
                  <a:schemeClr val="tx1"/>
                </a:solidFill>
              </a:rPr>
              <a:t>(leaders)</a:t>
            </a:r>
          </a:p>
        </p:txBody>
      </p:sp>
      <p:sp>
        <p:nvSpPr>
          <p:cNvPr id="63" name="TextBox 62">
            <a:extLst>
              <a:ext uri="{FF2B5EF4-FFF2-40B4-BE49-F238E27FC236}">
                <a16:creationId xmlns:a16="http://schemas.microsoft.com/office/drawing/2014/main" id="{CC0D26A7-4550-D64B-B83C-A8D3D120E206}"/>
              </a:ext>
            </a:extLst>
          </p:cNvPr>
          <p:cNvSpPr txBox="1"/>
          <p:nvPr/>
        </p:nvSpPr>
        <p:spPr>
          <a:xfrm>
            <a:off x="7857274" y="2365663"/>
            <a:ext cx="971740" cy="757130"/>
          </a:xfrm>
          <a:prstGeom prst="rect">
            <a:avLst/>
          </a:prstGeom>
          <a:noFill/>
        </p:spPr>
        <p:txBody>
          <a:bodyPr wrap="none" rtlCol="0">
            <a:spAutoFit/>
          </a:bodyPr>
          <a:lstStyle/>
          <a:p>
            <a:pPr algn="ctr"/>
            <a:r>
              <a:rPr lang="en-US" sz="1600" dirty="0">
                <a:solidFill>
                  <a:schemeClr val="tx1"/>
                </a:solidFill>
              </a:rPr>
              <a:t>Clients’</a:t>
            </a:r>
          </a:p>
          <a:p>
            <a:pPr algn="ctr"/>
            <a:r>
              <a:rPr lang="en-US" sz="1600" dirty="0">
                <a:solidFill>
                  <a:schemeClr val="tx1"/>
                </a:solidFill>
              </a:rPr>
              <a:t>requests</a:t>
            </a:r>
          </a:p>
          <a:p>
            <a:pPr algn="ctr"/>
            <a:r>
              <a:rPr lang="en-US" sz="1600" dirty="0">
                <a:solidFill>
                  <a:schemeClr val="tx1"/>
                </a:solidFill>
              </a:rPr>
              <a:t>(</a:t>
            </a:r>
            <a:r>
              <a:rPr lang="en-US" sz="1600" dirty="0" err="1">
                <a:solidFill>
                  <a:schemeClr val="tx1"/>
                </a:solidFill>
              </a:rPr>
              <a:t>txs</a:t>
            </a:r>
            <a:r>
              <a:rPr lang="en-US" sz="1600" dirty="0">
                <a:solidFill>
                  <a:schemeClr val="tx1"/>
                </a:solidFill>
              </a:rPr>
              <a:t>)</a:t>
            </a:r>
          </a:p>
        </p:txBody>
      </p:sp>
      <p:sp>
        <p:nvSpPr>
          <p:cNvPr id="64" name="Trapezoid 63">
            <a:extLst>
              <a:ext uri="{FF2B5EF4-FFF2-40B4-BE49-F238E27FC236}">
                <a16:creationId xmlns:a16="http://schemas.microsoft.com/office/drawing/2014/main" id="{971D209A-1B77-F749-B202-5050E0CA4FAC}"/>
              </a:ext>
            </a:extLst>
          </p:cNvPr>
          <p:cNvSpPr/>
          <p:nvPr/>
        </p:nvSpPr>
        <p:spPr>
          <a:xfrm rot="10800000">
            <a:off x="9184825" y="5410329"/>
            <a:ext cx="298632" cy="316933"/>
          </a:xfrm>
          <a:prstGeom prst="trapezoid">
            <a:avLst/>
          </a:prstGeom>
          <a:no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5" name="Trapezoid 64">
            <a:extLst>
              <a:ext uri="{FF2B5EF4-FFF2-40B4-BE49-F238E27FC236}">
                <a16:creationId xmlns:a16="http://schemas.microsoft.com/office/drawing/2014/main" id="{AE722983-8ABA-A74B-B85F-175521ABAA11}"/>
              </a:ext>
            </a:extLst>
          </p:cNvPr>
          <p:cNvSpPr/>
          <p:nvPr/>
        </p:nvSpPr>
        <p:spPr>
          <a:xfrm rot="10800000">
            <a:off x="9199005" y="5906112"/>
            <a:ext cx="298632" cy="316933"/>
          </a:xfrm>
          <a:prstGeom prst="trapezoid">
            <a:avLst/>
          </a:prstGeom>
          <a:no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9EE2588-C51C-F047-8BAF-26DA4FDE074F}"/>
              </a:ext>
            </a:extLst>
          </p:cNvPr>
          <p:cNvSpPr txBox="1"/>
          <p:nvPr/>
        </p:nvSpPr>
        <p:spPr>
          <a:xfrm>
            <a:off x="9700698" y="5410329"/>
            <a:ext cx="2318263" cy="313932"/>
          </a:xfrm>
          <a:prstGeom prst="rect">
            <a:avLst/>
          </a:prstGeom>
          <a:noFill/>
        </p:spPr>
        <p:txBody>
          <a:bodyPr wrap="none" rtlCol="0">
            <a:spAutoFit/>
          </a:bodyPr>
          <a:lstStyle/>
          <a:p>
            <a:r>
              <a:rPr lang="en-US" sz="1600" dirty="0">
                <a:solidFill>
                  <a:schemeClr val="tx1"/>
                </a:solidFill>
              </a:rPr>
              <a:t>Active bucket at a node</a:t>
            </a:r>
          </a:p>
        </p:txBody>
      </p:sp>
      <p:sp>
        <p:nvSpPr>
          <p:cNvPr id="66" name="TextBox 65">
            <a:extLst>
              <a:ext uri="{FF2B5EF4-FFF2-40B4-BE49-F238E27FC236}">
                <a16:creationId xmlns:a16="http://schemas.microsoft.com/office/drawing/2014/main" id="{7BFAD14B-D52B-A846-BF7F-120EF4B8F439}"/>
              </a:ext>
            </a:extLst>
          </p:cNvPr>
          <p:cNvSpPr txBox="1"/>
          <p:nvPr/>
        </p:nvSpPr>
        <p:spPr>
          <a:xfrm>
            <a:off x="9691000" y="5913952"/>
            <a:ext cx="2467342" cy="313932"/>
          </a:xfrm>
          <a:prstGeom prst="rect">
            <a:avLst/>
          </a:prstGeom>
          <a:noFill/>
        </p:spPr>
        <p:txBody>
          <a:bodyPr wrap="none" rtlCol="0">
            <a:spAutoFit/>
          </a:bodyPr>
          <a:lstStyle/>
          <a:p>
            <a:r>
              <a:rPr lang="en-US" sz="1600" dirty="0">
                <a:solidFill>
                  <a:schemeClr val="tx1"/>
                </a:solidFill>
              </a:rPr>
              <a:t>Inactive bucket at a node</a:t>
            </a:r>
          </a:p>
        </p:txBody>
      </p:sp>
      <p:grpSp>
        <p:nvGrpSpPr>
          <p:cNvPr id="67" name="Group 66">
            <a:extLst>
              <a:ext uri="{FF2B5EF4-FFF2-40B4-BE49-F238E27FC236}">
                <a16:creationId xmlns:a16="http://schemas.microsoft.com/office/drawing/2014/main" id="{B03D6B9C-E8B4-C747-8E16-529445167536}"/>
              </a:ext>
            </a:extLst>
          </p:cNvPr>
          <p:cNvGrpSpPr/>
          <p:nvPr/>
        </p:nvGrpSpPr>
        <p:grpSpPr>
          <a:xfrm>
            <a:off x="9149951" y="2816359"/>
            <a:ext cx="1813479" cy="2322802"/>
            <a:chOff x="5829953" y="2040788"/>
            <a:chExt cx="2186146" cy="2638440"/>
          </a:xfrm>
        </p:grpSpPr>
        <p:grpSp>
          <p:nvGrpSpPr>
            <p:cNvPr id="68" name="Group 67">
              <a:extLst>
                <a:ext uri="{FF2B5EF4-FFF2-40B4-BE49-F238E27FC236}">
                  <a16:creationId xmlns:a16="http://schemas.microsoft.com/office/drawing/2014/main" id="{8CF589B5-D8C2-2048-A5F8-17D14A9CB327}"/>
                </a:ext>
              </a:extLst>
            </p:cNvPr>
            <p:cNvGrpSpPr/>
            <p:nvPr/>
          </p:nvGrpSpPr>
          <p:grpSpPr>
            <a:xfrm>
              <a:off x="5829953" y="3397524"/>
              <a:ext cx="2183508" cy="593718"/>
              <a:chOff x="4083699" y="5537067"/>
              <a:chExt cx="2183508" cy="593718"/>
            </a:xfrm>
          </p:grpSpPr>
          <p:sp>
            <p:nvSpPr>
              <p:cNvPr id="90" name="Rectangle 89">
                <a:extLst>
                  <a:ext uri="{FF2B5EF4-FFF2-40B4-BE49-F238E27FC236}">
                    <a16:creationId xmlns:a16="http://schemas.microsoft.com/office/drawing/2014/main" id="{4EEAC98D-6E2F-B841-BF4D-C9255A6160DE}"/>
                  </a:ext>
                </a:extLst>
              </p:cNvPr>
              <p:cNvSpPr/>
              <p:nvPr/>
            </p:nvSpPr>
            <p:spPr>
              <a:xfrm>
                <a:off x="4083699" y="5537067"/>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91" name="Group 90">
                <a:extLst>
                  <a:ext uri="{FF2B5EF4-FFF2-40B4-BE49-F238E27FC236}">
                    <a16:creationId xmlns:a16="http://schemas.microsoft.com/office/drawing/2014/main" id="{BEF79A78-DDA0-2947-A326-22930A987A2B}"/>
                  </a:ext>
                </a:extLst>
              </p:cNvPr>
              <p:cNvGrpSpPr/>
              <p:nvPr/>
            </p:nvGrpSpPr>
            <p:grpSpPr>
              <a:xfrm>
                <a:off x="4240478" y="5653924"/>
                <a:ext cx="1902277" cy="360000"/>
                <a:chOff x="2831959" y="4514068"/>
                <a:chExt cx="1902277" cy="360000"/>
              </a:xfrm>
            </p:grpSpPr>
            <p:sp>
              <p:nvSpPr>
                <p:cNvPr id="92" name="Trapezoid 91">
                  <a:extLst>
                    <a:ext uri="{FF2B5EF4-FFF2-40B4-BE49-F238E27FC236}">
                      <a16:creationId xmlns:a16="http://schemas.microsoft.com/office/drawing/2014/main" id="{3882E041-D1A7-9C46-ADE1-793944E97596}"/>
                    </a:ext>
                  </a:extLst>
                </p:cNvPr>
                <p:cNvSpPr/>
                <p:nvPr/>
              </p:nvSpPr>
              <p:spPr>
                <a:xfrm rot="10800000">
                  <a:off x="2831959" y="4514068"/>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3" name="Trapezoid 92">
                  <a:extLst>
                    <a:ext uri="{FF2B5EF4-FFF2-40B4-BE49-F238E27FC236}">
                      <a16:creationId xmlns:a16="http://schemas.microsoft.com/office/drawing/2014/main" id="{9C06CC46-CDB6-1746-BEDD-99777BF2C426}"/>
                    </a:ext>
                  </a:extLst>
                </p:cNvPr>
                <p:cNvSpPr/>
                <p:nvPr/>
              </p:nvSpPr>
              <p:spPr>
                <a:xfrm rot="10800000">
                  <a:off x="4374236" y="4514068"/>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Trapezoid 93">
                  <a:extLst>
                    <a:ext uri="{FF2B5EF4-FFF2-40B4-BE49-F238E27FC236}">
                      <a16:creationId xmlns:a16="http://schemas.microsoft.com/office/drawing/2014/main" id="{CD383644-82B8-2A48-8471-CBBBA30CF67B}"/>
                    </a:ext>
                  </a:extLst>
                </p:cNvPr>
                <p:cNvSpPr/>
                <p:nvPr/>
              </p:nvSpPr>
              <p:spPr>
                <a:xfrm rot="10800000">
                  <a:off x="3857456" y="4514068"/>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5" name="Trapezoid 94">
                  <a:extLst>
                    <a:ext uri="{FF2B5EF4-FFF2-40B4-BE49-F238E27FC236}">
                      <a16:creationId xmlns:a16="http://schemas.microsoft.com/office/drawing/2014/main" id="{FF2E9646-252C-7746-A151-5B5141161D51}"/>
                    </a:ext>
                  </a:extLst>
                </p:cNvPr>
                <p:cNvSpPr/>
                <p:nvPr/>
              </p:nvSpPr>
              <p:spPr>
                <a:xfrm rot="10800000">
                  <a:off x="3339105" y="4514068"/>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nvGrpSpPr>
            <p:cNvPr id="69" name="Group 68">
              <a:extLst>
                <a:ext uri="{FF2B5EF4-FFF2-40B4-BE49-F238E27FC236}">
                  <a16:creationId xmlns:a16="http://schemas.microsoft.com/office/drawing/2014/main" id="{88C46B17-D20C-CB41-BF35-278EB3DCA45E}"/>
                </a:ext>
              </a:extLst>
            </p:cNvPr>
            <p:cNvGrpSpPr/>
            <p:nvPr/>
          </p:nvGrpSpPr>
          <p:grpSpPr>
            <a:xfrm>
              <a:off x="5829953" y="4081773"/>
              <a:ext cx="2183508" cy="597455"/>
              <a:chOff x="5661530" y="4723102"/>
              <a:chExt cx="2183508" cy="597455"/>
            </a:xfrm>
          </p:grpSpPr>
          <p:sp>
            <p:nvSpPr>
              <p:cNvPr id="84" name="Rectangle 83">
                <a:extLst>
                  <a:ext uri="{FF2B5EF4-FFF2-40B4-BE49-F238E27FC236}">
                    <a16:creationId xmlns:a16="http://schemas.microsoft.com/office/drawing/2014/main" id="{99F49F8D-35F8-1243-9619-6F2102B30F47}"/>
                  </a:ext>
                </a:extLst>
              </p:cNvPr>
              <p:cNvSpPr/>
              <p:nvPr/>
            </p:nvSpPr>
            <p:spPr>
              <a:xfrm>
                <a:off x="5661530" y="4723102"/>
                <a:ext cx="2183508" cy="597455"/>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p>
            </p:txBody>
          </p:sp>
          <p:grpSp>
            <p:nvGrpSpPr>
              <p:cNvPr id="85" name="Group 84">
                <a:extLst>
                  <a:ext uri="{FF2B5EF4-FFF2-40B4-BE49-F238E27FC236}">
                    <a16:creationId xmlns:a16="http://schemas.microsoft.com/office/drawing/2014/main" id="{2CC959C3-5F96-2940-BD8A-790DC7B9117A}"/>
                  </a:ext>
                </a:extLst>
              </p:cNvPr>
              <p:cNvGrpSpPr/>
              <p:nvPr/>
            </p:nvGrpSpPr>
            <p:grpSpPr>
              <a:xfrm>
                <a:off x="5877113" y="4819949"/>
                <a:ext cx="1808265" cy="373381"/>
                <a:chOff x="4501042" y="5218151"/>
                <a:chExt cx="1808265" cy="373381"/>
              </a:xfrm>
            </p:grpSpPr>
            <p:sp>
              <p:nvSpPr>
                <p:cNvPr id="86" name="Trapezoid 85">
                  <a:extLst>
                    <a:ext uri="{FF2B5EF4-FFF2-40B4-BE49-F238E27FC236}">
                      <a16:creationId xmlns:a16="http://schemas.microsoft.com/office/drawing/2014/main" id="{4F215FD6-EF7B-4440-B4CB-40AAA8178EF1}"/>
                    </a:ext>
                  </a:extLst>
                </p:cNvPr>
                <p:cNvSpPr/>
                <p:nvPr/>
              </p:nvSpPr>
              <p:spPr>
                <a:xfrm rot="10800000">
                  <a:off x="4501042" y="5231527"/>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7" name="Trapezoid 86">
                  <a:extLst>
                    <a:ext uri="{FF2B5EF4-FFF2-40B4-BE49-F238E27FC236}">
                      <a16:creationId xmlns:a16="http://schemas.microsoft.com/office/drawing/2014/main" id="{8E148D86-4AFD-D740-98BD-8B580C6BA521}"/>
                    </a:ext>
                  </a:extLst>
                </p:cNvPr>
                <p:cNvSpPr/>
                <p:nvPr/>
              </p:nvSpPr>
              <p:spPr>
                <a:xfrm rot="10800000">
                  <a:off x="5949307" y="5218154"/>
                  <a:ext cx="360000" cy="360002"/>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8" name="Trapezoid 87">
                  <a:extLst>
                    <a:ext uri="{FF2B5EF4-FFF2-40B4-BE49-F238E27FC236}">
                      <a16:creationId xmlns:a16="http://schemas.microsoft.com/office/drawing/2014/main" id="{117B57B3-5098-3D4A-A935-D9FC2FC534B9}"/>
                    </a:ext>
                  </a:extLst>
                </p:cNvPr>
                <p:cNvSpPr/>
                <p:nvPr/>
              </p:nvSpPr>
              <p:spPr>
                <a:xfrm rot="10800000">
                  <a:off x="5466553" y="5231531"/>
                  <a:ext cx="360000" cy="360001"/>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9" name="Trapezoid 88">
                  <a:extLst>
                    <a:ext uri="{FF2B5EF4-FFF2-40B4-BE49-F238E27FC236}">
                      <a16:creationId xmlns:a16="http://schemas.microsoft.com/office/drawing/2014/main" id="{28E4F857-40A1-7747-93A0-44088076EBDF}"/>
                    </a:ext>
                  </a:extLst>
                </p:cNvPr>
                <p:cNvSpPr/>
                <p:nvPr/>
              </p:nvSpPr>
              <p:spPr>
                <a:xfrm rot="10800000">
                  <a:off x="4983798" y="5218151"/>
                  <a:ext cx="360000" cy="360001"/>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70" name="Group 69">
              <a:extLst>
                <a:ext uri="{FF2B5EF4-FFF2-40B4-BE49-F238E27FC236}">
                  <a16:creationId xmlns:a16="http://schemas.microsoft.com/office/drawing/2014/main" id="{38505B39-68C2-5147-AE4A-E42609EA346C}"/>
                </a:ext>
              </a:extLst>
            </p:cNvPr>
            <p:cNvGrpSpPr/>
            <p:nvPr/>
          </p:nvGrpSpPr>
          <p:grpSpPr>
            <a:xfrm>
              <a:off x="5832591" y="2040788"/>
              <a:ext cx="2180869" cy="595559"/>
              <a:chOff x="456320" y="4933332"/>
              <a:chExt cx="2180869" cy="595559"/>
            </a:xfrm>
          </p:grpSpPr>
          <p:sp>
            <p:nvSpPr>
              <p:cNvPr id="78" name="Rectangle 77">
                <a:extLst>
                  <a:ext uri="{FF2B5EF4-FFF2-40B4-BE49-F238E27FC236}">
                    <a16:creationId xmlns:a16="http://schemas.microsoft.com/office/drawing/2014/main" id="{1F2532C4-FA5B-3545-B384-B3E13795501A}"/>
                  </a:ext>
                </a:extLst>
              </p:cNvPr>
              <p:cNvSpPr/>
              <p:nvPr/>
            </p:nvSpPr>
            <p:spPr>
              <a:xfrm>
                <a:off x="456320" y="4933332"/>
                <a:ext cx="2180869" cy="595559"/>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79" name="Group 78">
                <a:extLst>
                  <a:ext uri="{FF2B5EF4-FFF2-40B4-BE49-F238E27FC236}">
                    <a16:creationId xmlns:a16="http://schemas.microsoft.com/office/drawing/2014/main" id="{EA5EB772-E464-6844-B854-BBBD0148628A}"/>
                  </a:ext>
                </a:extLst>
              </p:cNvPr>
              <p:cNvGrpSpPr/>
              <p:nvPr/>
            </p:nvGrpSpPr>
            <p:grpSpPr>
              <a:xfrm>
                <a:off x="607114" y="5060865"/>
                <a:ext cx="1850956" cy="360574"/>
                <a:chOff x="263374" y="4994449"/>
                <a:chExt cx="1850956" cy="360574"/>
              </a:xfrm>
            </p:grpSpPr>
            <p:sp>
              <p:nvSpPr>
                <p:cNvPr id="80" name="Trapezoid 79">
                  <a:extLst>
                    <a:ext uri="{FF2B5EF4-FFF2-40B4-BE49-F238E27FC236}">
                      <a16:creationId xmlns:a16="http://schemas.microsoft.com/office/drawing/2014/main" id="{7A645AC4-1D91-2E4B-BEFF-5D5FDBB62E1A}"/>
                    </a:ext>
                  </a:extLst>
                </p:cNvPr>
                <p:cNvSpPr/>
                <p:nvPr/>
              </p:nvSpPr>
              <p:spPr>
                <a:xfrm rot="10800000">
                  <a:off x="263374" y="4995023"/>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1" name="Trapezoid 80">
                  <a:extLst>
                    <a:ext uri="{FF2B5EF4-FFF2-40B4-BE49-F238E27FC236}">
                      <a16:creationId xmlns:a16="http://schemas.microsoft.com/office/drawing/2014/main" id="{3EA17194-7604-EE44-B536-738EDEDFEEA5}"/>
                    </a:ext>
                  </a:extLst>
                </p:cNvPr>
                <p:cNvSpPr/>
                <p:nvPr/>
              </p:nvSpPr>
              <p:spPr>
                <a:xfrm rot="10800000">
                  <a:off x="1754330" y="4994449"/>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2" name="Trapezoid 81">
                  <a:extLst>
                    <a:ext uri="{FF2B5EF4-FFF2-40B4-BE49-F238E27FC236}">
                      <a16:creationId xmlns:a16="http://schemas.microsoft.com/office/drawing/2014/main" id="{6187DDF8-53AA-D043-8307-900B03BBBA11}"/>
                    </a:ext>
                  </a:extLst>
                </p:cNvPr>
                <p:cNvSpPr/>
                <p:nvPr/>
              </p:nvSpPr>
              <p:spPr>
                <a:xfrm rot="10800000">
                  <a:off x="1282399" y="4995022"/>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3" name="Trapezoid 82">
                  <a:extLst>
                    <a:ext uri="{FF2B5EF4-FFF2-40B4-BE49-F238E27FC236}">
                      <a16:creationId xmlns:a16="http://schemas.microsoft.com/office/drawing/2014/main" id="{4C779CD9-4CAD-8C49-B915-6127E8F69586}"/>
                    </a:ext>
                  </a:extLst>
                </p:cNvPr>
                <p:cNvSpPr/>
                <p:nvPr/>
              </p:nvSpPr>
              <p:spPr>
                <a:xfrm rot="10800000">
                  <a:off x="774169" y="4995023"/>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9D0DAFD9-3251-744C-8E66-B888B9E8ADFC}"/>
                </a:ext>
              </a:extLst>
            </p:cNvPr>
            <p:cNvGrpSpPr/>
            <p:nvPr/>
          </p:nvGrpSpPr>
          <p:grpSpPr>
            <a:xfrm>
              <a:off x="5832591" y="2717010"/>
              <a:ext cx="2183508" cy="593718"/>
              <a:chOff x="2991769" y="5088800"/>
              <a:chExt cx="2183508" cy="593718"/>
            </a:xfrm>
          </p:grpSpPr>
          <p:sp>
            <p:nvSpPr>
              <p:cNvPr id="72" name="Rectangle 71">
                <a:extLst>
                  <a:ext uri="{FF2B5EF4-FFF2-40B4-BE49-F238E27FC236}">
                    <a16:creationId xmlns:a16="http://schemas.microsoft.com/office/drawing/2014/main" id="{34DD5DA5-0D67-6545-83E0-54690BAC7409}"/>
                  </a:ext>
                </a:extLst>
              </p:cNvPr>
              <p:cNvSpPr/>
              <p:nvPr/>
            </p:nvSpPr>
            <p:spPr>
              <a:xfrm>
                <a:off x="2991769" y="5088800"/>
                <a:ext cx="2183508" cy="593718"/>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t>                                                 </a:t>
                </a:r>
              </a:p>
            </p:txBody>
          </p:sp>
          <p:grpSp>
            <p:nvGrpSpPr>
              <p:cNvPr id="73" name="Group 72">
                <a:extLst>
                  <a:ext uri="{FF2B5EF4-FFF2-40B4-BE49-F238E27FC236}">
                    <a16:creationId xmlns:a16="http://schemas.microsoft.com/office/drawing/2014/main" id="{3A1A7065-5D17-8C4A-892C-9FEDE5B3A9FC}"/>
                  </a:ext>
                </a:extLst>
              </p:cNvPr>
              <p:cNvGrpSpPr/>
              <p:nvPr/>
            </p:nvGrpSpPr>
            <p:grpSpPr>
              <a:xfrm>
                <a:off x="3137360" y="5223960"/>
                <a:ext cx="1856158" cy="360001"/>
                <a:chOff x="4715464" y="3391343"/>
                <a:chExt cx="1856158" cy="360001"/>
              </a:xfrm>
            </p:grpSpPr>
            <p:sp>
              <p:nvSpPr>
                <p:cNvPr id="74" name="Trapezoid 73">
                  <a:extLst>
                    <a:ext uri="{FF2B5EF4-FFF2-40B4-BE49-F238E27FC236}">
                      <a16:creationId xmlns:a16="http://schemas.microsoft.com/office/drawing/2014/main" id="{5AF43405-D1EC-BA4C-905A-4B9F51E9CCA3}"/>
                    </a:ext>
                  </a:extLst>
                </p:cNvPr>
                <p:cNvSpPr/>
                <p:nvPr/>
              </p:nvSpPr>
              <p:spPr>
                <a:xfrm rot="10800000">
                  <a:off x="4715464" y="3391344"/>
                  <a:ext cx="360000" cy="360000"/>
                </a:xfrm>
                <a:prstGeom prst="trapezoid">
                  <a:avLst/>
                </a:prstGeom>
                <a:solidFill>
                  <a:schemeClr val="accent1">
                    <a:lumMod val="20000"/>
                    <a:lumOff val="80000"/>
                  </a:schemeClr>
                </a:solidFill>
                <a:ln w="28575">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5" name="Trapezoid 74">
                  <a:extLst>
                    <a:ext uri="{FF2B5EF4-FFF2-40B4-BE49-F238E27FC236}">
                      <a16:creationId xmlns:a16="http://schemas.microsoft.com/office/drawing/2014/main" id="{C61797D6-DBD5-FC4D-B20E-615C2DFE8DA0}"/>
                    </a:ext>
                  </a:extLst>
                </p:cNvPr>
                <p:cNvSpPr/>
                <p:nvPr/>
              </p:nvSpPr>
              <p:spPr>
                <a:xfrm rot="10800000">
                  <a:off x="6211622" y="3391343"/>
                  <a:ext cx="360000" cy="360000"/>
                </a:xfrm>
                <a:prstGeom prst="trapezoid">
                  <a:avLst/>
                </a:prstGeom>
                <a:solidFill>
                  <a:schemeClr val="accent6">
                    <a:lumMod val="20000"/>
                    <a:lumOff val="80000"/>
                  </a:schemeClr>
                </a:solidFill>
                <a:ln w="28575">
                  <a:solidFill>
                    <a:schemeClr val="accent6">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6" name="Trapezoid 75">
                  <a:extLst>
                    <a:ext uri="{FF2B5EF4-FFF2-40B4-BE49-F238E27FC236}">
                      <a16:creationId xmlns:a16="http://schemas.microsoft.com/office/drawing/2014/main" id="{FC82E819-2032-2D44-8FFD-20FFA94DA9DB}"/>
                    </a:ext>
                  </a:extLst>
                </p:cNvPr>
                <p:cNvSpPr/>
                <p:nvPr/>
              </p:nvSpPr>
              <p:spPr>
                <a:xfrm rot="10800000">
                  <a:off x="5737053" y="3391344"/>
                  <a:ext cx="360000" cy="360000"/>
                </a:xfrm>
                <a:prstGeom prst="trapezoid">
                  <a:avLst/>
                </a:prstGeom>
                <a:solidFill>
                  <a:schemeClr val="accent4">
                    <a:lumMod val="20000"/>
                    <a:lumOff val="80000"/>
                  </a:schemeClr>
                </a:solidFill>
                <a:ln w="28575">
                  <a:solidFill>
                    <a:schemeClr val="accent4">
                      <a:lumMod val="75000"/>
                    </a:schemeClr>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7" name="Trapezoid 76">
                  <a:extLst>
                    <a:ext uri="{FF2B5EF4-FFF2-40B4-BE49-F238E27FC236}">
                      <a16:creationId xmlns:a16="http://schemas.microsoft.com/office/drawing/2014/main" id="{E04FF86E-F967-1B47-BF3D-57C6BF86BC94}"/>
                    </a:ext>
                  </a:extLst>
                </p:cNvPr>
                <p:cNvSpPr/>
                <p:nvPr/>
              </p:nvSpPr>
              <p:spPr>
                <a:xfrm rot="10800000">
                  <a:off x="5231462" y="3391344"/>
                  <a:ext cx="360000" cy="360000"/>
                </a:xfrm>
                <a:prstGeom prst="trapezoid">
                  <a:avLst/>
                </a:prstGeom>
                <a:solidFill>
                  <a:srgbClr val="FFB0AB"/>
                </a:solidFill>
                <a:ln w="28575">
                  <a:solidFill>
                    <a:srgbClr val="C00000"/>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grpSp>
      <p:sp>
        <p:nvSpPr>
          <p:cNvPr id="96" name="Trapezoid 95">
            <a:extLst>
              <a:ext uri="{FF2B5EF4-FFF2-40B4-BE49-F238E27FC236}">
                <a16:creationId xmlns:a16="http://schemas.microsoft.com/office/drawing/2014/main" id="{23DD29AA-DC2D-6149-A700-512CE16F19D4}"/>
              </a:ext>
            </a:extLst>
          </p:cNvPr>
          <p:cNvSpPr/>
          <p:nvPr/>
        </p:nvSpPr>
        <p:spPr>
          <a:xfrm rot="10800000">
            <a:off x="9279268" y="2931229"/>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7" name="Trapezoid 96">
            <a:extLst>
              <a:ext uri="{FF2B5EF4-FFF2-40B4-BE49-F238E27FC236}">
                <a16:creationId xmlns:a16="http://schemas.microsoft.com/office/drawing/2014/main" id="{28475E4B-019C-4A45-BB2B-84D77AFE5822}"/>
              </a:ext>
            </a:extLst>
          </p:cNvPr>
          <p:cNvSpPr/>
          <p:nvPr/>
        </p:nvSpPr>
        <p:spPr>
          <a:xfrm rot="10800000">
            <a:off x="9705817" y="3532796"/>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8" name="Trapezoid 97">
            <a:extLst>
              <a:ext uri="{FF2B5EF4-FFF2-40B4-BE49-F238E27FC236}">
                <a16:creationId xmlns:a16="http://schemas.microsoft.com/office/drawing/2014/main" id="{838117E1-626D-3C4E-B6F2-F6C49179C029}"/>
              </a:ext>
            </a:extLst>
          </p:cNvPr>
          <p:cNvSpPr/>
          <p:nvPr/>
        </p:nvSpPr>
        <p:spPr>
          <a:xfrm rot="10800000">
            <a:off x="10129707" y="4109520"/>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9" name="Trapezoid 98">
            <a:extLst>
              <a:ext uri="{FF2B5EF4-FFF2-40B4-BE49-F238E27FC236}">
                <a16:creationId xmlns:a16="http://schemas.microsoft.com/office/drawing/2014/main" id="{A252D2C4-6D5E-E64F-9D83-FF1DB5F9B495}"/>
              </a:ext>
            </a:extLst>
          </p:cNvPr>
          <p:cNvSpPr/>
          <p:nvPr/>
        </p:nvSpPr>
        <p:spPr>
          <a:xfrm rot="10800000">
            <a:off x="10524250" y="4696720"/>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0" name="TextBox 99">
            <a:extLst>
              <a:ext uri="{FF2B5EF4-FFF2-40B4-BE49-F238E27FC236}">
                <a16:creationId xmlns:a16="http://schemas.microsoft.com/office/drawing/2014/main" id="{76DCC249-7A65-D249-B69B-2AB571669B9B}"/>
              </a:ext>
            </a:extLst>
          </p:cNvPr>
          <p:cNvSpPr txBox="1"/>
          <p:nvPr/>
        </p:nvSpPr>
        <p:spPr>
          <a:xfrm>
            <a:off x="8001038" y="4242983"/>
            <a:ext cx="655949" cy="397032"/>
          </a:xfrm>
          <a:prstGeom prst="rect">
            <a:avLst/>
          </a:prstGeom>
          <a:noFill/>
        </p:spPr>
        <p:txBody>
          <a:bodyPr wrap="none" rtlCol="0">
            <a:spAutoFit/>
          </a:bodyPr>
          <a:lstStyle/>
          <a:p>
            <a:r>
              <a:rPr lang="en-US" dirty="0">
                <a:solidFill>
                  <a:schemeClr val="tx1"/>
                </a:solidFill>
              </a:rPr>
              <a:t>#13</a:t>
            </a:r>
          </a:p>
        </p:txBody>
      </p:sp>
      <p:cxnSp>
        <p:nvCxnSpPr>
          <p:cNvPr id="101" name="Straight Arrow Connector 100">
            <a:extLst>
              <a:ext uri="{FF2B5EF4-FFF2-40B4-BE49-F238E27FC236}">
                <a16:creationId xmlns:a16="http://schemas.microsoft.com/office/drawing/2014/main" id="{6E0B62D9-B3D4-4E4C-83B8-69119D2371B8}"/>
              </a:ext>
            </a:extLst>
          </p:cNvPr>
          <p:cNvCxnSpPr/>
          <p:nvPr/>
        </p:nvCxnSpPr>
        <p:spPr bwMode="auto">
          <a:xfrm flipV="1">
            <a:off x="8671766" y="4311418"/>
            <a:ext cx="456877" cy="12756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ACDB1224-652C-9A48-AF14-DE885652C073}"/>
              </a:ext>
            </a:extLst>
          </p:cNvPr>
          <p:cNvCxnSpPr>
            <a:endCxn id="84" idx="1"/>
          </p:cNvCxnSpPr>
          <p:nvPr/>
        </p:nvCxnSpPr>
        <p:spPr bwMode="auto">
          <a:xfrm>
            <a:off x="8686136" y="4441499"/>
            <a:ext cx="463815" cy="434672"/>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C626E158-F5A7-1849-A22B-BC74CF69B98A}"/>
              </a:ext>
            </a:extLst>
          </p:cNvPr>
          <p:cNvSpPr txBox="1"/>
          <p:nvPr/>
        </p:nvSpPr>
        <p:spPr>
          <a:xfrm>
            <a:off x="10032695" y="4108536"/>
            <a:ext cx="439544" cy="258532"/>
          </a:xfrm>
          <a:prstGeom prst="rect">
            <a:avLst/>
          </a:prstGeom>
          <a:noFill/>
        </p:spPr>
        <p:txBody>
          <a:bodyPr wrap="none" rtlCol="0">
            <a:spAutoFit/>
          </a:bodyPr>
          <a:lstStyle/>
          <a:p>
            <a:r>
              <a:rPr lang="en-US" sz="1200" dirty="0">
                <a:solidFill>
                  <a:schemeClr val="tx1"/>
                </a:solidFill>
              </a:rPr>
              <a:t>#13</a:t>
            </a:r>
          </a:p>
        </p:txBody>
      </p:sp>
      <p:cxnSp>
        <p:nvCxnSpPr>
          <p:cNvPr id="104" name="Straight Arrow Connector 103">
            <a:extLst>
              <a:ext uri="{FF2B5EF4-FFF2-40B4-BE49-F238E27FC236}">
                <a16:creationId xmlns:a16="http://schemas.microsoft.com/office/drawing/2014/main" id="{7FAD7C0B-40ED-A741-A55F-47C4D3A332AA}"/>
              </a:ext>
            </a:extLst>
          </p:cNvPr>
          <p:cNvCxnSpPr>
            <a:cxnSpLocks/>
          </p:cNvCxnSpPr>
          <p:nvPr/>
        </p:nvCxnSpPr>
        <p:spPr bwMode="auto">
          <a:xfrm>
            <a:off x="10929167" y="4885141"/>
            <a:ext cx="435087"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2A91379B-20FA-2649-81D0-B60D52F6CE74}"/>
              </a:ext>
            </a:extLst>
          </p:cNvPr>
          <p:cNvSpPr txBox="1"/>
          <p:nvPr/>
        </p:nvSpPr>
        <p:spPr>
          <a:xfrm>
            <a:off x="10924710" y="4667104"/>
            <a:ext cx="439544" cy="258532"/>
          </a:xfrm>
          <a:prstGeom prst="rect">
            <a:avLst/>
          </a:prstGeom>
          <a:noFill/>
        </p:spPr>
        <p:txBody>
          <a:bodyPr wrap="none" rtlCol="0">
            <a:spAutoFit/>
          </a:bodyPr>
          <a:lstStyle/>
          <a:p>
            <a:r>
              <a:rPr lang="en-US" sz="1200" dirty="0">
                <a:solidFill>
                  <a:schemeClr val="tx1"/>
                </a:solidFill>
              </a:rPr>
              <a:t>#13</a:t>
            </a:r>
          </a:p>
        </p:txBody>
      </p:sp>
      <p:sp>
        <p:nvSpPr>
          <p:cNvPr id="106" name="Trapezoid 105">
            <a:extLst>
              <a:ext uri="{FF2B5EF4-FFF2-40B4-BE49-F238E27FC236}">
                <a16:creationId xmlns:a16="http://schemas.microsoft.com/office/drawing/2014/main" id="{0A36D616-CCF6-2E4C-AE21-83A6F6C352B5}"/>
              </a:ext>
            </a:extLst>
          </p:cNvPr>
          <p:cNvSpPr/>
          <p:nvPr/>
        </p:nvSpPr>
        <p:spPr>
          <a:xfrm rot="10800000">
            <a:off x="9271396" y="3530674"/>
            <a:ext cx="298632" cy="316933"/>
          </a:xfrm>
          <a:prstGeom prst="trapezoid">
            <a:avLst/>
          </a:prstGeom>
          <a:solidFill>
            <a:schemeClr val="accent1">
              <a:lumMod val="75000"/>
            </a:schemeClr>
          </a:solidFill>
          <a:ln w="28575">
            <a:solidFill>
              <a:schemeClr val="accent5">
                <a:lumMod val="2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7" name="Trapezoid 106">
            <a:extLst>
              <a:ext uri="{FF2B5EF4-FFF2-40B4-BE49-F238E27FC236}">
                <a16:creationId xmlns:a16="http://schemas.microsoft.com/office/drawing/2014/main" id="{9B47C61E-B71E-FF42-A15F-0A5ECF2E91E6}"/>
              </a:ext>
            </a:extLst>
          </p:cNvPr>
          <p:cNvSpPr/>
          <p:nvPr/>
        </p:nvSpPr>
        <p:spPr>
          <a:xfrm rot="10800000">
            <a:off x="9700096" y="4109520"/>
            <a:ext cx="298632" cy="316933"/>
          </a:xfrm>
          <a:prstGeom prst="trapezoid">
            <a:avLst/>
          </a:prstGeom>
          <a:solidFill>
            <a:srgbClr val="E7787D"/>
          </a:solidFill>
          <a:ln w="28575">
            <a:solidFill>
              <a:srgbClr val="C00000"/>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8" name="Trapezoid 107">
            <a:extLst>
              <a:ext uri="{FF2B5EF4-FFF2-40B4-BE49-F238E27FC236}">
                <a16:creationId xmlns:a16="http://schemas.microsoft.com/office/drawing/2014/main" id="{026A2C6E-1FDD-D845-9941-6C714A6B1F3A}"/>
              </a:ext>
            </a:extLst>
          </p:cNvPr>
          <p:cNvSpPr/>
          <p:nvPr/>
        </p:nvSpPr>
        <p:spPr>
          <a:xfrm rot="10800000">
            <a:off x="10131387" y="4710217"/>
            <a:ext cx="298632" cy="316933"/>
          </a:xfrm>
          <a:prstGeom prst="trapezoid">
            <a:avLst/>
          </a:prstGeom>
          <a:solidFill>
            <a:schemeClr val="accent4">
              <a:lumMod val="40000"/>
              <a:lumOff val="60000"/>
            </a:schemeClr>
          </a:solidFill>
          <a:ln w="28575">
            <a:solidFill>
              <a:schemeClr val="accent4">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B7FB02AE-8025-C845-8493-109E4AC9D980}"/>
              </a:ext>
            </a:extLst>
          </p:cNvPr>
          <p:cNvSpPr txBox="1"/>
          <p:nvPr/>
        </p:nvSpPr>
        <p:spPr>
          <a:xfrm>
            <a:off x="10045395" y="4743536"/>
            <a:ext cx="439544" cy="258532"/>
          </a:xfrm>
          <a:prstGeom prst="rect">
            <a:avLst/>
          </a:prstGeom>
          <a:noFill/>
        </p:spPr>
        <p:txBody>
          <a:bodyPr wrap="none" rtlCol="0">
            <a:spAutoFit/>
          </a:bodyPr>
          <a:lstStyle/>
          <a:p>
            <a:r>
              <a:rPr lang="en-US" sz="1200" dirty="0">
                <a:solidFill>
                  <a:schemeClr val="tx1"/>
                </a:solidFill>
              </a:rPr>
              <a:t>#13</a:t>
            </a:r>
          </a:p>
        </p:txBody>
      </p:sp>
      <p:sp>
        <p:nvSpPr>
          <p:cNvPr id="110" name="Trapezoid 109">
            <a:extLst>
              <a:ext uri="{FF2B5EF4-FFF2-40B4-BE49-F238E27FC236}">
                <a16:creationId xmlns:a16="http://schemas.microsoft.com/office/drawing/2014/main" id="{84D7D779-4CB2-C442-8A9B-64E57C28111D}"/>
              </a:ext>
            </a:extLst>
          </p:cNvPr>
          <p:cNvSpPr/>
          <p:nvPr/>
        </p:nvSpPr>
        <p:spPr>
          <a:xfrm rot="10800000">
            <a:off x="10514023" y="2929114"/>
            <a:ext cx="298632" cy="316935"/>
          </a:xfrm>
          <a:prstGeom prst="trapezoid">
            <a:avLst/>
          </a:prstGeom>
          <a:solidFill>
            <a:schemeClr val="accent6">
              <a:lumMod val="40000"/>
              <a:lumOff val="60000"/>
            </a:schemeClr>
          </a:solidFill>
          <a:ln w="28575">
            <a:solidFill>
              <a:schemeClr val="accent6">
                <a:lumMod val="75000"/>
              </a:schemeClr>
            </a:solidFill>
            <a:prstDash val="soli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cxnSp>
        <p:nvCxnSpPr>
          <p:cNvPr id="111" name="Straight Connector 110">
            <a:extLst>
              <a:ext uri="{FF2B5EF4-FFF2-40B4-BE49-F238E27FC236}">
                <a16:creationId xmlns:a16="http://schemas.microsoft.com/office/drawing/2014/main" id="{24D74D8E-23A3-C74E-865E-B54A0504F0A0}"/>
              </a:ext>
            </a:extLst>
          </p:cNvPr>
          <p:cNvCxnSpPr>
            <a:cxnSpLocks/>
          </p:cNvCxnSpPr>
          <p:nvPr/>
        </p:nvCxnSpPr>
        <p:spPr bwMode="auto">
          <a:xfrm flipV="1">
            <a:off x="8823960" y="4053840"/>
            <a:ext cx="2479040" cy="479639"/>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04A16CAB-1726-9A44-8A04-604B2F1A662E}"/>
              </a:ext>
            </a:extLst>
          </p:cNvPr>
          <p:cNvCxnSpPr>
            <a:cxnSpLocks/>
          </p:cNvCxnSpPr>
          <p:nvPr/>
        </p:nvCxnSpPr>
        <p:spPr bwMode="auto">
          <a:xfrm>
            <a:off x="8907032" y="4108536"/>
            <a:ext cx="2395968" cy="387264"/>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77A8609C-0223-BA49-AC2C-9E05DB618190}"/>
              </a:ext>
            </a:extLst>
          </p:cNvPr>
          <p:cNvSpPr txBox="1"/>
          <p:nvPr/>
        </p:nvSpPr>
        <p:spPr>
          <a:xfrm>
            <a:off x="7546131" y="6203488"/>
            <a:ext cx="622286" cy="258532"/>
          </a:xfrm>
          <a:prstGeom prst="rect">
            <a:avLst/>
          </a:prstGeom>
          <a:noFill/>
        </p:spPr>
        <p:txBody>
          <a:bodyPr wrap="none" rtlCol="0">
            <a:spAutoFit/>
          </a:bodyPr>
          <a:lstStyle/>
          <a:p>
            <a:r>
              <a:rPr lang="en-US" sz="1200" dirty="0">
                <a:solidFill>
                  <a:schemeClr val="tx1"/>
                </a:solidFill>
              </a:rPr>
              <a:t>FF…F</a:t>
            </a:r>
          </a:p>
        </p:txBody>
      </p:sp>
    </p:spTree>
    <p:extLst>
      <p:ext uri="{BB962C8B-B14F-4D97-AF65-F5344CB8AC3E}">
        <p14:creationId xmlns:p14="http://schemas.microsoft.com/office/powerpoint/2010/main" val="21638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6" grpId="0" animBg="1"/>
      <p:bldP spid="97" grpId="0" animBg="1"/>
      <p:bldP spid="98" grpId="0" animBg="1"/>
      <p:bldP spid="99" grpId="0" animBg="1"/>
      <p:bldP spid="105" grpId="0"/>
      <p:bldP spid="106" grpId="0" animBg="1"/>
      <p:bldP spid="107" grpId="0" animBg="1"/>
      <p:bldP spid="108" grpId="0" animBg="1"/>
      <p:bldP spid="1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AA43-3E2E-1648-8219-00C5A430D0F7}"/>
              </a:ext>
            </a:extLst>
          </p:cNvPr>
          <p:cNvSpPr>
            <a:spLocks noGrp="1"/>
          </p:cNvSpPr>
          <p:nvPr>
            <p:ph type="title"/>
          </p:nvPr>
        </p:nvSpPr>
        <p:spPr/>
        <p:txBody>
          <a:bodyPr/>
          <a:lstStyle/>
          <a:p>
            <a:r>
              <a:rPr lang="en-US" dirty="0"/>
              <a:t>Growing and Shrinking Leader Set (see paper for details)</a:t>
            </a:r>
          </a:p>
        </p:txBody>
      </p:sp>
      <p:sp>
        <p:nvSpPr>
          <p:cNvPr id="3" name="Content Placeholder 2">
            <a:extLst>
              <a:ext uri="{FF2B5EF4-FFF2-40B4-BE49-F238E27FC236}">
                <a16:creationId xmlns:a16="http://schemas.microsoft.com/office/drawing/2014/main" id="{C26A8A15-EABF-A744-9D35-FB2B80B1501B}"/>
              </a:ext>
            </a:extLst>
          </p:cNvPr>
          <p:cNvSpPr>
            <a:spLocks noGrp="1"/>
          </p:cNvSpPr>
          <p:nvPr>
            <p:ph idx="1"/>
          </p:nvPr>
        </p:nvSpPr>
        <p:spPr/>
        <p:txBody>
          <a:bodyPr/>
          <a:lstStyle/>
          <a:p>
            <a:r>
              <a:rPr lang="en-US" b="1" dirty="0"/>
              <a:t>Primary of an epoch announces (reliably broadcasts) the epoch leader set</a:t>
            </a:r>
          </a:p>
          <a:p>
            <a:pPr lvl="1"/>
            <a:r>
              <a:rPr lang="en-US" dirty="0"/>
              <a:t>Subject to constraints</a:t>
            </a:r>
            <a:endParaRPr lang="en-US" b="1" dirty="0"/>
          </a:p>
          <a:p>
            <a:r>
              <a:rPr lang="en-US" b="1" dirty="0"/>
              <a:t>Stable epoch: Number of leaders equal to number of nodes</a:t>
            </a:r>
            <a:endParaRPr lang="en-US" i="1" dirty="0"/>
          </a:p>
          <a:p>
            <a:pPr lvl="1"/>
            <a:r>
              <a:rPr lang="en-US" dirty="0"/>
              <a:t>Unbounded epoch duration, moving to </a:t>
            </a:r>
            <a:r>
              <a:rPr lang="en-US" b="1" dirty="0"/>
              <a:t>recovery epoch </a:t>
            </a:r>
            <a:r>
              <a:rPr lang="en-US" dirty="0"/>
              <a:t>only in case of faults/partitions</a:t>
            </a:r>
          </a:p>
          <a:p>
            <a:pPr lvl="1"/>
            <a:r>
              <a:rPr lang="en-US" dirty="0"/>
              <a:t>Periodic bucket rotation (to protect against censorship attacks)</a:t>
            </a:r>
          </a:p>
          <a:p>
            <a:r>
              <a:rPr lang="en-US" b="1" dirty="0"/>
              <a:t>Recovery epoch: Number of leaders is smaller than n</a:t>
            </a:r>
          </a:p>
          <a:p>
            <a:pPr lvl="1"/>
            <a:r>
              <a:rPr lang="en-US" dirty="0"/>
              <a:t>Recovery epoch is limited duration (measured in number of blocks)</a:t>
            </a:r>
          </a:p>
          <a:p>
            <a:r>
              <a:rPr lang="en-US" b="1" dirty="0"/>
              <a:t>Gracious epoch change	</a:t>
            </a:r>
          </a:p>
          <a:p>
            <a:pPr lvl="1"/>
            <a:r>
              <a:rPr lang="en-US" dirty="0"/>
              <a:t>If “Things are good” (a</a:t>
            </a:r>
            <a:r>
              <a:rPr lang="en-US" b="1" dirty="0"/>
              <a:t> complete </a:t>
            </a:r>
            <a:r>
              <a:rPr lang="en-US" dirty="0"/>
              <a:t>recovery epoch e)</a:t>
            </a:r>
          </a:p>
          <a:p>
            <a:pPr lvl="1"/>
            <a:r>
              <a:rPr lang="en-US" dirty="0"/>
              <a:t>Then number of leaders in epoch</a:t>
            </a:r>
            <a:r>
              <a:rPr lang="en-US" b="1" dirty="0"/>
              <a:t> </a:t>
            </a:r>
            <a:r>
              <a:rPr lang="en-US" dirty="0"/>
              <a:t>e+1 </a:t>
            </a:r>
            <a:r>
              <a:rPr lang="en-US" b="1" dirty="0"/>
              <a:t>does not reduce</a:t>
            </a:r>
            <a:r>
              <a:rPr lang="en-US" dirty="0"/>
              <a:t> </a:t>
            </a:r>
          </a:p>
          <a:p>
            <a:pPr lvl="1"/>
            <a:r>
              <a:rPr lang="en-US" b="1" dirty="0"/>
              <a:t>Leader set grows </a:t>
            </a:r>
            <a:r>
              <a:rPr lang="en-US" dirty="0"/>
              <a:t>if the new epoch primary perceives more nodes as alive (until we reach a stable epoch)</a:t>
            </a:r>
            <a:endParaRPr lang="en-US" b="1" dirty="0"/>
          </a:p>
          <a:p>
            <a:r>
              <a:rPr lang="en-US" b="1" dirty="0"/>
              <a:t>Ungracious epoch change</a:t>
            </a:r>
          </a:p>
          <a:p>
            <a:pPr lvl="1"/>
            <a:r>
              <a:rPr lang="en-US" dirty="0"/>
              <a:t>Only in case of faults/partitions</a:t>
            </a:r>
          </a:p>
          <a:p>
            <a:pPr lvl="1"/>
            <a:r>
              <a:rPr lang="en-US" b="1" dirty="0"/>
              <a:t>The size of the leader set reduces</a:t>
            </a:r>
            <a:endParaRPr lang="en-US" dirty="0"/>
          </a:p>
          <a:p>
            <a:pPr lvl="1"/>
            <a:endParaRPr lang="en-US" dirty="0"/>
          </a:p>
        </p:txBody>
      </p:sp>
    </p:spTree>
    <p:extLst>
      <p:ext uri="{BB962C8B-B14F-4D97-AF65-F5344CB8AC3E}">
        <p14:creationId xmlns:p14="http://schemas.microsoft.com/office/powerpoint/2010/main" val="644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linds(horizontal)">
                                      <p:cBhvr>
                                        <p:cTn id="19" dur="500"/>
                                        <p:tgtEl>
                                          <p:spTgt spid="3">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blinds(horizontal)">
                                      <p:cBhvr>
                                        <p:cTn id="22" dur="500"/>
                                        <p:tgtEl>
                                          <p:spTgt spid="3">
                                            <p:txEl>
                                              <p:pRg st="12" end="1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blinds(horizontal)">
                                      <p:cBhvr>
                                        <p:cTn id="2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a:extLst>
              <a:ext uri="{FF2B5EF4-FFF2-40B4-BE49-F238E27FC236}">
                <a16:creationId xmlns:a16="http://schemas.microsoft.com/office/drawing/2014/main" id="{5A1B7899-BB34-2C46-BEF0-EE439904CAC3}"/>
              </a:ext>
            </a:extLst>
          </p:cNvPr>
          <p:cNvCxnSpPr>
            <a:cxnSpLocks/>
          </p:cNvCxnSpPr>
          <p:nvPr/>
        </p:nvCxnSpPr>
        <p:spPr bwMode="auto">
          <a:xfrm>
            <a:off x="782203" y="3089188"/>
            <a:ext cx="3871683" cy="3155"/>
          </a:xfrm>
          <a:prstGeom prst="line">
            <a:avLst/>
          </a:prstGeom>
          <a:noFill/>
          <a:ln w="9525" cap="flat" cmpd="sng" algn="ctr">
            <a:solidFill>
              <a:schemeClr val="tx1"/>
            </a:solidFill>
            <a:prstDash val="solid"/>
            <a:round/>
            <a:headEnd type="none" w="med" len="med"/>
            <a:tailEnd type="none" w="med" len="med"/>
          </a:ln>
          <a:effectLst/>
        </p:spPr>
      </p:cxnSp>
      <p:sp>
        <p:nvSpPr>
          <p:cNvPr id="2" name="Title 1">
            <a:extLst>
              <a:ext uri="{FF2B5EF4-FFF2-40B4-BE49-F238E27FC236}">
                <a16:creationId xmlns:a16="http://schemas.microsoft.com/office/drawing/2014/main" id="{06EC02F9-D1EE-A746-9AD4-1410A53D757B}"/>
              </a:ext>
            </a:extLst>
          </p:cNvPr>
          <p:cNvSpPr>
            <a:spLocks noGrp="1"/>
          </p:cNvSpPr>
          <p:nvPr>
            <p:ph type="title"/>
          </p:nvPr>
        </p:nvSpPr>
        <p:spPr/>
        <p:txBody>
          <a:bodyPr/>
          <a:lstStyle/>
          <a:p>
            <a:r>
              <a:rPr lang="en-US" dirty="0"/>
              <a:t>Signature Verification </a:t>
            </a:r>
            <a:r>
              <a:rPr lang="en-US" dirty="0" err="1"/>
              <a:t>Sharding</a:t>
            </a:r>
            <a:r>
              <a:rPr lang="en-US" dirty="0"/>
              <a:t> (SVS) optimization</a:t>
            </a:r>
          </a:p>
        </p:txBody>
      </p:sp>
      <p:cxnSp>
        <p:nvCxnSpPr>
          <p:cNvPr id="52" name="Straight Connector 51">
            <a:extLst>
              <a:ext uri="{FF2B5EF4-FFF2-40B4-BE49-F238E27FC236}">
                <a16:creationId xmlns:a16="http://schemas.microsoft.com/office/drawing/2014/main" id="{8497BE08-5A7F-F747-9DC7-16D6CD56B7F6}"/>
              </a:ext>
            </a:extLst>
          </p:cNvPr>
          <p:cNvCxnSpPr>
            <a:cxnSpLocks/>
          </p:cNvCxnSpPr>
          <p:nvPr/>
        </p:nvCxnSpPr>
        <p:spPr bwMode="auto">
          <a:xfrm>
            <a:off x="828900" y="3712913"/>
            <a:ext cx="5040000" cy="3155"/>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365FF2A4-085D-ED4C-AABD-A07368B1EF7A}"/>
              </a:ext>
            </a:extLst>
          </p:cNvPr>
          <p:cNvCxnSpPr>
            <a:cxnSpLocks/>
          </p:cNvCxnSpPr>
          <p:nvPr/>
        </p:nvCxnSpPr>
        <p:spPr bwMode="auto">
          <a:xfrm>
            <a:off x="812204" y="3997083"/>
            <a:ext cx="5040000" cy="19220"/>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6B1E65B-C58D-EA44-BC19-3826A06208CE}"/>
              </a:ext>
            </a:extLst>
          </p:cNvPr>
          <p:cNvCxnSpPr>
            <a:cxnSpLocks/>
          </p:cNvCxnSpPr>
          <p:nvPr/>
        </p:nvCxnSpPr>
        <p:spPr bwMode="auto">
          <a:xfrm>
            <a:off x="812204" y="4536370"/>
            <a:ext cx="5040000" cy="1472"/>
          </a:xfrm>
          <a:prstGeom prst="line">
            <a:avLst/>
          </a:prstGeom>
          <a:no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1715F383-8942-4045-9E8C-301641DDBCF1}"/>
              </a:ext>
            </a:extLst>
          </p:cNvPr>
          <p:cNvCxnSpPr>
            <a:cxnSpLocks/>
          </p:cNvCxnSpPr>
          <p:nvPr/>
        </p:nvCxnSpPr>
        <p:spPr bwMode="auto">
          <a:xfrm>
            <a:off x="812204" y="4250141"/>
            <a:ext cx="5040000" cy="17755"/>
          </a:xfrm>
          <a:prstGeom prst="line">
            <a:avLst/>
          </a:prstGeom>
          <a:noFill/>
          <a:ln w="9525" cap="flat" cmpd="sng" algn="ctr">
            <a:solidFill>
              <a:schemeClr val="tx1"/>
            </a:solidFill>
            <a:prstDash val="solid"/>
            <a:round/>
            <a:headEnd type="none" w="med" len="med"/>
            <a:tailEnd type="none" w="med" len="med"/>
          </a:ln>
          <a:effectLst/>
        </p:spPr>
      </p:cxnSp>
      <p:cxnSp>
        <p:nvCxnSpPr>
          <p:cNvPr id="56" name="Straight Arrow Connector 55">
            <a:extLst>
              <a:ext uri="{FF2B5EF4-FFF2-40B4-BE49-F238E27FC236}">
                <a16:creationId xmlns:a16="http://schemas.microsoft.com/office/drawing/2014/main" id="{8AB67E8E-2C41-8147-A766-FD58027CC604}"/>
              </a:ext>
            </a:extLst>
          </p:cNvPr>
          <p:cNvCxnSpPr>
            <a:cxnSpLocks/>
          </p:cNvCxnSpPr>
          <p:nvPr/>
        </p:nvCxnSpPr>
        <p:spPr bwMode="auto">
          <a:xfrm>
            <a:off x="2834650" y="3712133"/>
            <a:ext cx="683073" cy="301031"/>
          </a:xfrm>
          <a:prstGeom prst="straightConnector1">
            <a:avLst/>
          </a:prstGeom>
          <a:ln w="38100">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1C47A495-54A2-3B48-883A-85D8EFACF376}"/>
              </a:ext>
            </a:extLst>
          </p:cNvPr>
          <p:cNvCxnSpPr/>
          <p:nvPr/>
        </p:nvCxnSpPr>
        <p:spPr bwMode="auto">
          <a:xfrm>
            <a:off x="2834643" y="3724346"/>
            <a:ext cx="676148" cy="502647"/>
          </a:xfrm>
          <a:prstGeom prst="straightConnector1">
            <a:avLst/>
          </a:prstGeom>
          <a:ln w="38100">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B97016E-C04B-0540-9F85-79FB9D23DD7C}"/>
              </a:ext>
            </a:extLst>
          </p:cNvPr>
          <p:cNvCxnSpPr/>
          <p:nvPr/>
        </p:nvCxnSpPr>
        <p:spPr bwMode="auto">
          <a:xfrm>
            <a:off x="2834645" y="3724341"/>
            <a:ext cx="676146" cy="813010"/>
          </a:xfrm>
          <a:prstGeom prst="straightConnector1">
            <a:avLst/>
          </a:prstGeom>
          <a:ln w="38100">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45A72705-C673-4D4C-8C48-40BE50B4CCCD}"/>
              </a:ext>
            </a:extLst>
          </p:cNvPr>
          <p:cNvCxnSpPr/>
          <p:nvPr/>
        </p:nvCxnSpPr>
        <p:spPr bwMode="auto">
          <a:xfrm flipV="1">
            <a:off x="3834665" y="3755441"/>
            <a:ext cx="784700" cy="223280"/>
          </a:xfrm>
          <a:prstGeom prst="straightConnector1">
            <a:avLst/>
          </a:prstGeom>
          <a:ln w="19050">
            <a:solidFill>
              <a:srgbClr val="00B05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a:extLst>
              <a:ext uri="{FF2B5EF4-FFF2-40B4-BE49-F238E27FC236}">
                <a16:creationId xmlns:a16="http://schemas.microsoft.com/office/drawing/2014/main" id="{11315501-E503-3F4C-9EE7-7768C2F623FD}"/>
              </a:ext>
            </a:extLst>
          </p:cNvPr>
          <p:cNvCxnSpPr/>
          <p:nvPr/>
        </p:nvCxnSpPr>
        <p:spPr bwMode="auto">
          <a:xfrm flipV="1">
            <a:off x="3841597" y="3740451"/>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0A761180-36EE-7C43-BC89-503AF0325EDC}"/>
              </a:ext>
            </a:extLst>
          </p:cNvPr>
          <p:cNvCxnSpPr/>
          <p:nvPr/>
        </p:nvCxnSpPr>
        <p:spPr bwMode="auto">
          <a:xfrm flipV="1">
            <a:off x="3841597" y="3740451"/>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41127F31-8567-FA44-949B-3CB3787AD474}"/>
              </a:ext>
            </a:extLst>
          </p:cNvPr>
          <p:cNvCxnSpPr/>
          <p:nvPr/>
        </p:nvCxnSpPr>
        <p:spPr bwMode="auto">
          <a:xfrm flipV="1">
            <a:off x="3841597" y="3983725"/>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F740B831-D359-1646-8FD1-2B963E98CE05}"/>
              </a:ext>
            </a:extLst>
          </p:cNvPr>
          <p:cNvCxnSpPr/>
          <p:nvPr/>
        </p:nvCxnSpPr>
        <p:spPr bwMode="auto">
          <a:xfrm>
            <a:off x="3834665" y="3988929"/>
            <a:ext cx="784700" cy="239389"/>
          </a:xfrm>
          <a:prstGeom prst="straightConnector1">
            <a:avLst/>
          </a:prstGeom>
          <a:ln w="19050">
            <a:solidFill>
              <a:srgbClr val="00B05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a:extLst>
              <a:ext uri="{FF2B5EF4-FFF2-40B4-BE49-F238E27FC236}">
                <a16:creationId xmlns:a16="http://schemas.microsoft.com/office/drawing/2014/main" id="{B5E9210D-964B-7641-8C61-6A4B5D8D4FE3}"/>
              </a:ext>
            </a:extLst>
          </p:cNvPr>
          <p:cNvCxnSpPr/>
          <p:nvPr/>
        </p:nvCxnSpPr>
        <p:spPr bwMode="auto">
          <a:xfrm>
            <a:off x="3834665" y="4223525"/>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0CEE29D3-0F43-4E4E-99E6-99D2F885660F}"/>
              </a:ext>
            </a:extLst>
          </p:cNvPr>
          <p:cNvCxnSpPr>
            <a:cxnSpLocks/>
          </p:cNvCxnSpPr>
          <p:nvPr/>
        </p:nvCxnSpPr>
        <p:spPr bwMode="auto">
          <a:xfrm flipV="1">
            <a:off x="3841597" y="3996814"/>
            <a:ext cx="784700" cy="526609"/>
          </a:xfrm>
          <a:prstGeom prst="straightConnector1">
            <a:avLst/>
          </a:prstGeom>
          <a:noFill/>
          <a:ln w="9525" cap="flat" cmpd="sng" algn="ctr">
            <a:solidFill>
              <a:schemeClr val="tx1"/>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36491CF8-D5DC-1646-A9B2-4681B40D75CD}"/>
              </a:ext>
            </a:extLst>
          </p:cNvPr>
          <p:cNvCxnSpPr/>
          <p:nvPr/>
        </p:nvCxnSpPr>
        <p:spPr bwMode="auto">
          <a:xfrm>
            <a:off x="3841597" y="3998711"/>
            <a:ext cx="777768" cy="563338"/>
          </a:xfrm>
          <a:prstGeom prst="straightConnector1">
            <a:avLst/>
          </a:prstGeom>
          <a:ln w="19050">
            <a:solidFill>
              <a:srgbClr val="00B05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Straight Arrow Connector 66">
            <a:extLst>
              <a:ext uri="{FF2B5EF4-FFF2-40B4-BE49-F238E27FC236}">
                <a16:creationId xmlns:a16="http://schemas.microsoft.com/office/drawing/2014/main" id="{B886E552-4127-1348-AEEF-560340D27F89}"/>
              </a:ext>
            </a:extLst>
          </p:cNvPr>
          <p:cNvCxnSpPr/>
          <p:nvPr/>
        </p:nvCxnSpPr>
        <p:spPr bwMode="auto">
          <a:xfrm flipV="1">
            <a:off x="3841597" y="4223525"/>
            <a:ext cx="777768" cy="289696"/>
          </a:xfrm>
          <a:prstGeom prst="straightConnector1">
            <a:avLst/>
          </a:prstGeom>
          <a:noFill/>
          <a:ln w="9525"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0B57F312-161C-1446-8C07-9AA3EBDB0CF4}"/>
              </a:ext>
            </a:extLst>
          </p:cNvPr>
          <p:cNvCxnSpPr/>
          <p:nvPr/>
        </p:nvCxnSpPr>
        <p:spPr bwMode="auto">
          <a:xfrm flipV="1">
            <a:off x="4799279" y="3745137"/>
            <a:ext cx="784700" cy="223280"/>
          </a:xfrm>
          <a:prstGeom prst="straightConnector1">
            <a:avLst/>
          </a:prstGeom>
          <a:noFill/>
          <a:ln w="9525"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675FC1DB-9C2F-3942-AD89-EB5FEB331FFA}"/>
              </a:ext>
            </a:extLst>
          </p:cNvPr>
          <p:cNvCxnSpPr/>
          <p:nvPr/>
        </p:nvCxnSpPr>
        <p:spPr bwMode="auto">
          <a:xfrm flipV="1">
            <a:off x="4806211" y="3745137"/>
            <a:ext cx="777768" cy="486538"/>
          </a:xfrm>
          <a:prstGeom prst="straightConnector1">
            <a:avLst/>
          </a:prstGeom>
          <a:noFill/>
          <a:ln w="9525"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E62DF33F-5643-F146-BD96-86DC861D2E40}"/>
              </a:ext>
            </a:extLst>
          </p:cNvPr>
          <p:cNvCxnSpPr/>
          <p:nvPr/>
        </p:nvCxnSpPr>
        <p:spPr bwMode="auto">
          <a:xfrm flipV="1">
            <a:off x="4806211" y="3745137"/>
            <a:ext cx="777768" cy="772770"/>
          </a:xfrm>
          <a:prstGeom prst="straightConnector1">
            <a:avLst/>
          </a:prstGeom>
          <a:noFill/>
          <a:ln w="9525"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586AC672-1A48-A644-91EE-2C1ED6F7B381}"/>
              </a:ext>
            </a:extLst>
          </p:cNvPr>
          <p:cNvCxnSpPr/>
          <p:nvPr/>
        </p:nvCxnSpPr>
        <p:spPr bwMode="auto">
          <a:xfrm>
            <a:off x="4799279" y="3716819"/>
            <a:ext cx="784700" cy="261805"/>
          </a:xfrm>
          <a:prstGeom prst="straightConnector1">
            <a:avLst/>
          </a:prstGeom>
          <a:no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984F1161-015D-2549-AF63-8C51FE494E07}"/>
              </a:ext>
            </a:extLst>
          </p:cNvPr>
          <p:cNvCxnSpPr/>
          <p:nvPr/>
        </p:nvCxnSpPr>
        <p:spPr bwMode="auto">
          <a:xfrm>
            <a:off x="4799279" y="3740451"/>
            <a:ext cx="784700" cy="477558"/>
          </a:xfrm>
          <a:prstGeom prst="straightConnector1">
            <a:avLst/>
          </a:prstGeom>
          <a:noFill/>
          <a:ln w="9525"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0E0C2DB2-DFC6-514F-84E5-13FD30A4F12A}"/>
              </a:ext>
            </a:extLst>
          </p:cNvPr>
          <p:cNvCxnSpPr/>
          <p:nvPr/>
        </p:nvCxnSpPr>
        <p:spPr bwMode="auto">
          <a:xfrm>
            <a:off x="4806211" y="3740451"/>
            <a:ext cx="777768" cy="801586"/>
          </a:xfrm>
          <a:prstGeom prst="straightConnector1">
            <a:avLst/>
          </a:prstGeom>
          <a:noFill/>
          <a:ln w="9525"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39F3D70C-470D-BF4F-8C5B-E59D5F4E918E}"/>
              </a:ext>
            </a:extLst>
          </p:cNvPr>
          <p:cNvCxnSpPr/>
          <p:nvPr/>
        </p:nvCxnSpPr>
        <p:spPr bwMode="auto">
          <a:xfrm flipV="1">
            <a:off x="4806211" y="3988411"/>
            <a:ext cx="777768" cy="243269"/>
          </a:xfrm>
          <a:prstGeom prst="straightConnector1">
            <a:avLst/>
          </a:prstGeom>
          <a:noFill/>
          <a:ln w="9525"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19D1FEAF-607C-1F46-8AB8-C864EC401983}"/>
              </a:ext>
            </a:extLst>
          </p:cNvPr>
          <p:cNvCxnSpPr/>
          <p:nvPr/>
        </p:nvCxnSpPr>
        <p:spPr bwMode="auto">
          <a:xfrm>
            <a:off x="4799279" y="3978625"/>
            <a:ext cx="784700" cy="239389"/>
          </a:xfrm>
          <a:prstGeom prst="straightConnector1">
            <a:avLst/>
          </a:prstGeom>
          <a:noFill/>
          <a:ln w="9525"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4975FC50-8021-1F44-ACF7-9697AEB31E17}"/>
              </a:ext>
            </a:extLst>
          </p:cNvPr>
          <p:cNvCxnSpPr/>
          <p:nvPr/>
        </p:nvCxnSpPr>
        <p:spPr bwMode="auto">
          <a:xfrm>
            <a:off x="4799279" y="4228211"/>
            <a:ext cx="784700" cy="313332"/>
          </a:xfrm>
          <a:prstGeom prst="straightConnector1">
            <a:avLst/>
          </a:prstGeom>
          <a:noFill/>
          <a:ln w="9525" cap="flat" cmpd="sng" algn="ctr">
            <a:solidFill>
              <a:schemeClr val="tx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D60D3E17-DE0A-1044-8BA6-894AC599C27C}"/>
              </a:ext>
            </a:extLst>
          </p:cNvPr>
          <p:cNvCxnSpPr/>
          <p:nvPr/>
        </p:nvCxnSpPr>
        <p:spPr bwMode="auto">
          <a:xfrm flipV="1">
            <a:off x="4806211" y="3978619"/>
            <a:ext cx="777768" cy="549490"/>
          </a:xfrm>
          <a:prstGeom prst="straightConnector1">
            <a:avLst/>
          </a:prstGeom>
          <a:noFill/>
          <a:ln w="9525" cap="flat" cmpd="sng" algn="ctr">
            <a:solidFill>
              <a:schemeClr val="tx1"/>
            </a:solidFill>
            <a:prstDash val="solid"/>
            <a:round/>
            <a:headEnd type="none" w="med" len="med"/>
            <a:tailEnd type="triangle"/>
          </a:ln>
          <a:effectLst/>
        </p:spPr>
      </p:cxnSp>
      <p:cxnSp>
        <p:nvCxnSpPr>
          <p:cNvPr id="78" name="Straight Arrow Connector 77">
            <a:extLst>
              <a:ext uri="{FF2B5EF4-FFF2-40B4-BE49-F238E27FC236}">
                <a16:creationId xmlns:a16="http://schemas.microsoft.com/office/drawing/2014/main" id="{D9599F6F-2543-6748-993E-6BDB6EA738CE}"/>
              </a:ext>
            </a:extLst>
          </p:cNvPr>
          <p:cNvCxnSpPr/>
          <p:nvPr/>
        </p:nvCxnSpPr>
        <p:spPr bwMode="auto">
          <a:xfrm>
            <a:off x="4806211" y="3988407"/>
            <a:ext cx="777768" cy="563338"/>
          </a:xfrm>
          <a:prstGeom prst="straightConnector1">
            <a:avLst/>
          </a:prstGeom>
          <a:noFill/>
          <a:ln w="9525" cap="flat" cmpd="sng" algn="ctr">
            <a:solidFill>
              <a:schemeClr val="tx1"/>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BC44D3D4-F6AE-7B44-9F15-371669C9054B}"/>
              </a:ext>
            </a:extLst>
          </p:cNvPr>
          <p:cNvCxnSpPr/>
          <p:nvPr/>
        </p:nvCxnSpPr>
        <p:spPr bwMode="auto">
          <a:xfrm flipV="1">
            <a:off x="4806211" y="4228211"/>
            <a:ext cx="777768" cy="289696"/>
          </a:xfrm>
          <a:prstGeom prst="straightConnector1">
            <a:avLst/>
          </a:prstGeom>
          <a:noFill/>
          <a:ln w="9525" cap="flat" cmpd="sng" algn="ctr">
            <a:solidFill>
              <a:schemeClr val="tx1"/>
            </a:solidFill>
            <a:prstDash val="solid"/>
            <a:round/>
            <a:headEnd type="none" w="med" len="med"/>
            <a:tailEnd type="triangle"/>
          </a:ln>
          <a:effectLst/>
        </p:spPr>
      </p:cxnSp>
      <p:sp>
        <p:nvSpPr>
          <p:cNvPr id="86" name="Rectangle 85">
            <a:extLst>
              <a:ext uri="{FF2B5EF4-FFF2-40B4-BE49-F238E27FC236}">
                <a16:creationId xmlns:a16="http://schemas.microsoft.com/office/drawing/2014/main" id="{326DC04C-7809-9F44-B5EA-A32C574521E4}"/>
              </a:ext>
            </a:extLst>
          </p:cNvPr>
          <p:cNvSpPr/>
          <p:nvPr/>
        </p:nvSpPr>
        <p:spPr bwMode="auto">
          <a:xfrm>
            <a:off x="3805825" y="2771390"/>
            <a:ext cx="864000" cy="54061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sp>
        <p:nvSpPr>
          <p:cNvPr id="87" name="Rectangle 86">
            <a:extLst>
              <a:ext uri="{FF2B5EF4-FFF2-40B4-BE49-F238E27FC236}">
                <a16:creationId xmlns:a16="http://schemas.microsoft.com/office/drawing/2014/main" id="{ABEF1AE0-7794-014D-B861-DFC9F0A24866}"/>
              </a:ext>
            </a:extLst>
          </p:cNvPr>
          <p:cNvSpPr/>
          <p:nvPr/>
        </p:nvSpPr>
        <p:spPr bwMode="auto">
          <a:xfrm>
            <a:off x="4864148" y="2762673"/>
            <a:ext cx="864000" cy="54061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600" dirty="0"/>
              <a:t>Batch #237</a:t>
            </a:r>
          </a:p>
        </p:txBody>
      </p:sp>
      <p:cxnSp>
        <p:nvCxnSpPr>
          <p:cNvPr id="5" name="Straight Arrow Connector 4">
            <a:extLst>
              <a:ext uri="{FF2B5EF4-FFF2-40B4-BE49-F238E27FC236}">
                <a16:creationId xmlns:a16="http://schemas.microsoft.com/office/drawing/2014/main" id="{5612ACD0-0180-8840-B5B3-B43C2C0C217F}"/>
              </a:ext>
            </a:extLst>
          </p:cNvPr>
          <p:cNvCxnSpPr>
            <a:cxnSpLocks/>
          </p:cNvCxnSpPr>
          <p:nvPr/>
        </p:nvCxnSpPr>
        <p:spPr bwMode="auto">
          <a:xfrm flipH="1">
            <a:off x="5982983" y="3614854"/>
            <a:ext cx="923000" cy="120424"/>
          </a:xfrm>
          <a:prstGeom prst="straightConnector1">
            <a:avLst/>
          </a:prstGeom>
          <a:ln w="9525" cap="flat" cmpd="sng" algn="ctr">
            <a:solidFill>
              <a:srgbClr val="00B050"/>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89" name="Straight Arrow Connector 88">
            <a:extLst>
              <a:ext uri="{FF2B5EF4-FFF2-40B4-BE49-F238E27FC236}">
                <a16:creationId xmlns:a16="http://schemas.microsoft.com/office/drawing/2014/main" id="{02F1A634-B605-3F45-8DB9-669FC23CC5F7}"/>
              </a:ext>
            </a:extLst>
          </p:cNvPr>
          <p:cNvCxnSpPr>
            <a:cxnSpLocks/>
          </p:cNvCxnSpPr>
          <p:nvPr/>
        </p:nvCxnSpPr>
        <p:spPr bwMode="auto">
          <a:xfrm flipH="1">
            <a:off x="5936285" y="3614854"/>
            <a:ext cx="969698" cy="399277"/>
          </a:xfrm>
          <a:prstGeom prst="straightConnector1">
            <a:avLst/>
          </a:prstGeom>
          <a:ln w="9525" cap="flat" cmpd="sng" algn="ctr">
            <a:solidFill>
              <a:srgbClr val="00B050"/>
            </a:solidFill>
            <a:prstDash val="solid"/>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D2D52B5A-5519-324D-A15A-26DE07CD1771}"/>
              </a:ext>
            </a:extLst>
          </p:cNvPr>
          <p:cNvSpPr txBox="1"/>
          <p:nvPr/>
        </p:nvSpPr>
        <p:spPr>
          <a:xfrm>
            <a:off x="6743939" y="3240838"/>
            <a:ext cx="1687067" cy="701731"/>
          </a:xfrm>
          <a:prstGeom prst="rect">
            <a:avLst/>
          </a:prstGeom>
          <a:noFill/>
        </p:spPr>
        <p:txBody>
          <a:bodyPr wrap="square" rtlCol="0">
            <a:spAutoFit/>
          </a:bodyPr>
          <a:lstStyle/>
          <a:p>
            <a:r>
              <a:rPr lang="en-US" dirty="0">
                <a:solidFill>
                  <a:srgbClr val="00B050"/>
                </a:solidFill>
              </a:rPr>
              <a:t>Validators for #237</a:t>
            </a:r>
          </a:p>
        </p:txBody>
      </p:sp>
      <p:sp>
        <p:nvSpPr>
          <p:cNvPr id="4" name="Slide Number Placeholder 3">
            <a:extLst>
              <a:ext uri="{FF2B5EF4-FFF2-40B4-BE49-F238E27FC236}">
                <a16:creationId xmlns:a16="http://schemas.microsoft.com/office/drawing/2014/main" id="{786EC944-6168-E941-8E4F-1037191304BA}"/>
              </a:ext>
            </a:extLst>
          </p:cNvPr>
          <p:cNvSpPr>
            <a:spLocks noGrp="1"/>
          </p:cNvSpPr>
          <p:nvPr>
            <p:ph type="sldNum" sz="quarter" idx="10"/>
          </p:nvPr>
        </p:nvSpPr>
        <p:spPr>
          <a:xfrm>
            <a:off x="405462" y="6560475"/>
            <a:ext cx="488949" cy="184150"/>
          </a:xfrm>
        </p:spPr>
        <p:txBody>
          <a:bodyPr/>
          <a:lstStyle/>
          <a:p>
            <a:fld id="{1DA27F3E-5E11-7C4B-9E44-400A622D663D}" type="slidenum">
              <a:rPr lang="en-US" smtClean="0"/>
              <a:t>59</a:t>
            </a:fld>
            <a:endParaRPr lang="en-US" dirty="0"/>
          </a:p>
        </p:txBody>
      </p:sp>
      <p:sp>
        <p:nvSpPr>
          <p:cNvPr id="91" name="TextBox 90">
            <a:extLst>
              <a:ext uri="{FF2B5EF4-FFF2-40B4-BE49-F238E27FC236}">
                <a16:creationId xmlns:a16="http://schemas.microsoft.com/office/drawing/2014/main" id="{5B6AF14D-6C6D-3A46-B2D9-5DDF6255E837}"/>
              </a:ext>
            </a:extLst>
          </p:cNvPr>
          <p:cNvSpPr txBox="1"/>
          <p:nvPr/>
        </p:nvSpPr>
        <p:spPr>
          <a:xfrm>
            <a:off x="-2497" y="3583095"/>
            <a:ext cx="784700" cy="286232"/>
          </a:xfrm>
          <a:prstGeom prst="rect">
            <a:avLst/>
          </a:prstGeom>
          <a:noFill/>
        </p:spPr>
        <p:txBody>
          <a:bodyPr wrap="square" rtlCol="0">
            <a:spAutoFit/>
          </a:bodyPr>
          <a:lstStyle/>
          <a:p>
            <a:r>
              <a:rPr lang="en-US" sz="1400" dirty="0">
                <a:solidFill>
                  <a:schemeClr val="tx1"/>
                </a:solidFill>
              </a:rPr>
              <a:t>Node 0</a:t>
            </a:r>
          </a:p>
        </p:txBody>
      </p:sp>
      <p:sp>
        <p:nvSpPr>
          <p:cNvPr id="92" name="TextBox 91">
            <a:extLst>
              <a:ext uri="{FF2B5EF4-FFF2-40B4-BE49-F238E27FC236}">
                <a16:creationId xmlns:a16="http://schemas.microsoft.com/office/drawing/2014/main" id="{E807693D-9091-D74F-8F1A-0276CCFD3DC5}"/>
              </a:ext>
            </a:extLst>
          </p:cNvPr>
          <p:cNvSpPr txBox="1"/>
          <p:nvPr/>
        </p:nvSpPr>
        <p:spPr>
          <a:xfrm>
            <a:off x="-7881" y="3853698"/>
            <a:ext cx="1515634" cy="286232"/>
          </a:xfrm>
          <a:prstGeom prst="rect">
            <a:avLst/>
          </a:prstGeom>
          <a:noFill/>
        </p:spPr>
        <p:txBody>
          <a:bodyPr wrap="square" rtlCol="0">
            <a:spAutoFit/>
          </a:bodyPr>
          <a:lstStyle/>
          <a:p>
            <a:r>
              <a:rPr lang="en-US" sz="1400" dirty="0">
                <a:solidFill>
                  <a:schemeClr val="tx1"/>
                </a:solidFill>
              </a:rPr>
              <a:t>Node 1</a:t>
            </a:r>
          </a:p>
        </p:txBody>
      </p:sp>
      <p:sp>
        <p:nvSpPr>
          <p:cNvPr id="93" name="TextBox 92">
            <a:extLst>
              <a:ext uri="{FF2B5EF4-FFF2-40B4-BE49-F238E27FC236}">
                <a16:creationId xmlns:a16="http://schemas.microsoft.com/office/drawing/2014/main" id="{1EA37649-CF84-C643-95FA-54C03BB30B81}"/>
              </a:ext>
            </a:extLst>
          </p:cNvPr>
          <p:cNvSpPr txBox="1"/>
          <p:nvPr/>
        </p:nvSpPr>
        <p:spPr>
          <a:xfrm>
            <a:off x="-8365" y="4126665"/>
            <a:ext cx="1515634" cy="286232"/>
          </a:xfrm>
          <a:prstGeom prst="rect">
            <a:avLst/>
          </a:prstGeom>
          <a:noFill/>
        </p:spPr>
        <p:txBody>
          <a:bodyPr wrap="square" rtlCol="0">
            <a:spAutoFit/>
          </a:bodyPr>
          <a:lstStyle/>
          <a:p>
            <a:r>
              <a:rPr lang="en-US" sz="1400" dirty="0">
                <a:solidFill>
                  <a:schemeClr val="tx1"/>
                </a:solidFill>
              </a:rPr>
              <a:t>Node 2</a:t>
            </a:r>
          </a:p>
        </p:txBody>
      </p:sp>
      <p:sp>
        <p:nvSpPr>
          <p:cNvPr id="94" name="TextBox 93">
            <a:extLst>
              <a:ext uri="{FF2B5EF4-FFF2-40B4-BE49-F238E27FC236}">
                <a16:creationId xmlns:a16="http://schemas.microsoft.com/office/drawing/2014/main" id="{DDD648F0-682B-4240-BDA8-0B72664EE8FE}"/>
              </a:ext>
            </a:extLst>
          </p:cNvPr>
          <p:cNvSpPr txBox="1"/>
          <p:nvPr/>
        </p:nvSpPr>
        <p:spPr>
          <a:xfrm>
            <a:off x="-8365" y="4407092"/>
            <a:ext cx="1515634" cy="286232"/>
          </a:xfrm>
          <a:prstGeom prst="rect">
            <a:avLst/>
          </a:prstGeom>
          <a:noFill/>
        </p:spPr>
        <p:txBody>
          <a:bodyPr wrap="square" rtlCol="0">
            <a:spAutoFit/>
          </a:bodyPr>
          <a:lstStyle/>
          <a:p>
            <a:r>
              <a:rPr lang="en-US" sz="1400" dirty="0">
                <a:solidFill>
                  <a:schemeClr val="tx1"/>
                </a:solidFill>
              </a:rPr>
              <a:t>Node 3</a:t>
            </a:r>
          </a:p>
        </p:txBody>
      </p:sp>
      <p:sp>
        <p:nvSpPr>
          <p:cNvPr id="14" name="TextBox 13">
            <a:extLst>
              <a:ext uri="{FF2B5EF4-FFF2-40B4-BE49-F238E27FC236}">
                <a16:creationId xmlns:a16="http://schemas.microsoft.com/office/drawing/2014/main" id="{973A964D-7803-8044-BA04-0AE7392EEE1F}"/>
              </a:ext>
            </a:extLst>
          </p:cNvPr>
          <p:cNvSpPr txBox="1"/>
          <p:nvPr/>
        </p:nvSpPr>
        <p:spPr>
          <a:xfrm>
            <a:off x="58620" y="2972930"/>
            <a:ext cx="643125" cy="286232"/>
          </a:xfrm>
          <a:prstGeom prst="rect">
            <a:avLst/>
          </a:prstGeom>
          <a:noFill/>
        </p:spPr>
        <p:txBody>
          <a:bodyPr wrap="square" rtlCol="0">
            <a:spAutoFit/>
          </a:bodyPr>
          <a:lstStyle>
            <a:defPPr>
              <a:defRPr lang="en-US"/>
            </a:defPPr>
            <a:lvl1pPr>
              <a:defRPr sz="1400">
                <a:solidFill>
                  <a:schemeClr val="tx1"/>
                </a:solidFill>
              </a:defRPr>
            </a:lvl1pPr>
          </a:lstStyle>
          <a:p>
            <a:r>
              <a:rPr lang="en-US" dirty="0"/>
              <a:t>Client</a:t>
            </a:r>
          </a:p>
        </p:txBody>
      </p:sp>
      <p:sp>
        <p:nvSpPr>
          <p:cNvPr id="99" name="Rectangle 98">
            <a:extLst>
              <a:ext uri="{FF2B5EF4-FFF2-40B4-BE49-F238E27FC236}">
                <a16:creationId xmlns:a16="http://schemas.microsoft.com/office/drawing/2014/main" id="{F4D85B2D-9C50-F349-A7B8-A9F2B7D9FC73}"/>
              </a:ext>
            </a:extLst>
          </p:cNvPr>
          <p:cNvSpPr/>
          <p:nvPr/>
        </p:nvSpPr>
        <p:spPr bwMode="auto">
          <a:xfrm>
            <a:off x="1350871" y="3149633"/>
            <a:ext cx="393640" cy="410908"/>
          </a:xfrm>
          <a:prstGeom prst="rect">
            <a:avLst/>
          </a:prstGeom>
          <a:solidFill>
            <a:schemeClr val="accent4">
              <a:lumMod val="20000"/>
              <a:lumOff val="80000"/>
            </a:schemeClr>
          </a:solidFill>
          <a:ln w="9525" cap="flat" cmpd="sng" algn="ctr">
            <a:solidFill>
              <a:srgbClr val="01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050" dirty="0">
                <a:solidFill>
                  <a:schemeClr val="tx1"/>
                </a:solidFill>
                <a:latin typeface="HelvNeue Light for IBM" pitchFamily="34" charset="0"/>
              </a:rPr>
              <a:t>Tx1</a:t>
            </a:r>
          </a:p>
        </p:txBody>
      </p:sp>
      <p:cxnSp>
        <p:nvCxnSpPr>
          <p:cNvPr id="100" name="Straight Arrow Connector 99">
            <a:extLst>
              <a:ext uri="{FF2B5EF4-FFF2-40B4-BE49-F238E27FC236}">
                <a16:creationId xmlns:a16="http://schemas.microsoft.com/office/drawing/2014/main" id="{27A38E75-FF3F-764A-9D3A-7E625C2ADFDF}"/>
              </a:ext>
            </a:extLst>
          </p:cNvPr>
          <p:cNvCxnSpPr>
            <a:cxnSpLocks/>
          </p:cNvCxnSpPr>
          <p:nvPr/>
        </p:nvCxnSpPr>
        <p:spPr bwMode="auto">
          <a:xfrm>
            <a:off x="900405" y="3089188"/>
            <a:ext cx="522437" cy="64088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pic>
        <p:nvPicPr>
          <p:cNvPr id="101" name="Graphic 100" descr="Lock">
            <a:extLst>
              <a:ext uri="{FF2B5EF4-FFF2-40B4-BE49-F238E27FC236}">
                <a16:creationId xmlns:a16="http://schemas.microsoft.com/office/drawing/2014/main" id="{C5B99D98-4D15-C642-8E69-35594731CD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0253" y="3368910"/>
            <a:ext cx="206943" cy="206943"/>
          </a:xfrm>
          <a:prstGeom prst="rect">
            <a:avLst/>
          </a:prstGeom>
        </p:spPr>
      </p:pic>
      <p:pic>
        <p:nvPicPr>
          <p:cNvPr id="22" name="Graphic 21" descr="Checkmark">
            <a:extLst>
              <a:ext uri="{FF2B5EF4-FFF2-40B4-BE49-F238E27FC236}">
                <a16:creationId xmlns:a16="http://schemas.microsoft.com/office/drawing/2014/main" id="{98A9A1B5-3D2F-8841-BCB4-066EE8377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2088" y="3348975"/>
            <a:ext cx="261806" cy="261806"/>
          </a:xfrm>
          <a:prstGeom prst="rect">
            <a:avLst/>
          </a:prstGeom>
        </p:spPr>
      </p:pic>
      <p:grpSp>
        <p:nvGrpSpPr>
          <p:cNvPr id="24" name="Group 23">
            <a:extLst>
              <a:ext uri="{FF2B5EF4-FFF2-40B4-BE49-F238E27FC236}">
                <a16:creationId xmlns:a16="http://schemas.microsoft.com/office/drawing/2014/main" id="{435AF419-08EF-6544-B2A9-9B0467668A96}"/>
              </a:ext>
            </a:extLst>
          </p:cNvPr>
          <p:cNvGrpSpPr/>
          <p:nvPr/>
        </p:nvGrpSpPr>
        <p:grpSpPr>
          <a:xfrm>
            <a:off x="3527878" y="4096086"/>
            <a:ext cx="263906" cy="256975"/>
            <a:chOff x="3534939" y="3856921"/>
            <a:chExt cx="263906" cy="256975"/>
          </a:xfrm>
        </p:grpSpPr>
        <p:pic>
          <p:nvPicPr>
            <p:cNvPr id="103" name="Graphic 102" descr="Lock">
              <a:extLst>
                <a:ext uri="{FF2B5EF4-FFF2-40B4-BE49-F238E27FC236}">
                  <a16:creationId xmlns:a16="http://schemas.microsoft.com/office/drawing/2014/main" id="{311E06DF-76F6-3842-B788-1C9587BDB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939" y="3882896"/>
              <a:ext cx="206943" cy="206943"/>
            </a:xfrm>
            <a:prstGeom prst="rect">
              <a:avLst/>
            </a:prstGeom>
          </p:spPr>
        </p:pic>
        <p:pic>
          <p:nvPicPr>
            <p:cNvPr id="104" name="Graphic 103" descr="Checkmark">
              <a:extLst>
                <a:ext uri="{FF2B5EF4-FFF2-40B4-BE49-F238E27FC236}">
                  <a16:creationId xmlns:a16="http://schemas.microsoft.com/office/drawing/2014/main" id="{2B6890B8-24A2-FA46-911B-5B78E8EA61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1870" y="3856921"/>
              <a:ext cx="256975" cy="256975"/>
            </a:xfrm>
            <a:prstGeom prst="rect">
              <a:avLst/>
            </a:prstGeom>
          </p:spPr>
        </p:pic>
      </p:grpSp>
      <p:grpSp>
        <p:nvGrpSpPr>
          <p:cNvPr id="107" name="Group 106">
            <a:extLst>
              <a:ext uri="{FF2B5EF4-FFF2-40B4-BE49-F238E27FC236}">
                <a16:creationId xmlns:a16="http://schemas.microsoft.com/office/drawing/2014/main" id="{1BEC4E27-261E-E14E-92E2-67F8ED94DFAF}"/>
              </a:ext>
            </a:extLst>
          </p:cNvPr>
          <p:cNvGrpSpPr/>
          <p:nvPr/>
        </p:nvGrpSpPr>
        <p:grpSpPr>
          <a:xfrm>
            <a:off x="3505248" y="3851946"/>
            <a:ext cx="263906" cy="256975"/>
            <a:chOff x="3534939" y="3856921"/>
            <a:chExt cx="263906" cy="256975"/>
          </a:xfrm>
        </p:grpSpPr>
        <p:pic>
          <p:nvPicPr>
            <p:cNvPr id="108" name="Graphic 107" descr="Lock">
              <a:extLst>
                <a:ext uri="{FF2B5EF4-FFF2-40B4-BE49-F238E27FC236}">
                  <a16:creationId xmlns:a16="http://schemas.microsoft.com/office/drawing/2014/main" id="{D2E5C093-2236-A64E-A7AA-5F253E14C7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939" y="3882896"/>
              <a:ext cx="206943" cy="206943"/>
            </a:xfrm>
            <a:prstGeom prst="rect">
              <a:avLst/>
            </a:prstGeom>
          </p:spPr>
        </p:pic>
        <p:pic>
          <p:nvPicPr>
            <p:cNvPr id="109" name="Graphic 108" descr="Checkmark">
              <a:extLst>
                <a:ext uri="{FF2B5EF4-FFF2-40B4-BE49-F238E27FC236}">
                  <a16:creationId xmlns:a16="http://schemas.microsoft.com/office/drawing/2014/main" id="{CDB6F71F-E64B-EA4F-A2B3-E7CAD33CE3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1870" y="3856921"/>
              <a:ext cx="256975" cy="256975"/>
            </a:xfrm>
            <a:prstGeom prst="rect">
              <a:avLst/>
            </a:prstGeom>
          </p:spPr>
        </p:pic>
      </p:grpSp>
      <p:grpSp>
        <p:nvGrpSpPr>
          <p:cNvPr id="110" name="Group 109">
            <a:extLst>
              <a:ext uri="{FF2B5EF4-FFF2-40B4-BE49-F238E27FC236}">
                <a16:creationId xmlns:a16="http://schemas.microsoft.com/office/drawing/2014/main" id="{FA10056E-0C6D-8D4F-A5C0-F40E070B43D4}"/>
              </a:ext>
            </a:extLst>
          </p:cNvPr>
          <p:cNvGrpSpPr/>
          <p:nvPr/>
        </p:nvGrpSpPr>
        <p:grpSpPr>
          <a:xfrm>
            <a:off x="3534665" y="4402793"/>
            <a:ext cx="263906" cy="256975"/>
            <a:chOff x="3534939" y="3856921"/>
            <a:chExt cx="263906" cy="256975"/>
          </a:xfrm>
        </p:grpSpPr>
        <p:pic>
          <p:nvPicPr>
            <p:cNvPr id="111" name="Graphic 110" descr="Lock">
              <a:extLst>
                <a:ext uri="{FF2B5EF4-FFF2-40B4-BE49-F238E27FC236}">
                  <a16:creationId xmlns:a16="http://schemas.microsoft.com/office/drawing/2014/main" id="{9EE179F0-D38A-9E49-B7B5-9C56F440A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939" y="3882896"/>
              <a:ext cx="206943" cy="206943"/>
            </a:xfrm>
            <a:prstGeom prst="rect">
              <a:avLst/>
            </a:prstGeom>
          </p:spPr>
        </p:pic>
        <p:pic>
          <p:nvPicPr>
            <p:cNvPr id="112" name="Graphic 111" descr="Checkmark">
              <a:extLst>
                <a:ext uri="{FF2B5EF4-FFF2-40B4-BE49-F238E27FC236}">
                  <a16:creationId xmlns:a16="http://schemas.microsoft.com/office/drawing/2014/main" id="{D9178AFC-6270-4E4B-89C2-5D6BF83C4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1870" y="3856921"/>
              <a:ext cx="256975" cy="256975"/>
            </a:xfrm>
            <a:prstGeom prst="rect">
              <a:avLst/>
            </a:prstGeom>
          </p:spPr>
        </p:pic>
      </p:grpSp>
      <p:sp>
        <p:nvSpPr>
          <p:cNvPr id="26" name="Oval 25">
            <a:extLst>
              <a:ext uri="{FF2B5EF4-FFF2-40B4-BE49-F238E27FC236}">
                <a16:creationId xmlns:a16="http://schemas.microsoft.com/office/drawing/2014/main" id="{874A0EE8-0D27-CA4E-A85A-824CAE43E6E8}"/>
              </a:ext>
            </a:extLst>
          </p:cNvPr>
          <p:cNvSpPr/>
          <p:nvPr/>
        </p:nvSpPr>
        <p:spPr bwMode="auto">
          <a:xfrm>
            <a:off x="4473146" y="3575853"/>
            <a:ext cx="265680" cy="1117471"/>
          </a:xfrm>
          <a:prstGeom prst="ellipse">
            <a:avLst/>
          </a:prstGeom>
          <a:solidFill>
            <a:srgbClr val="00B050">
              <a:alpha val="32000"/>
            </a:srgbClr>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E94628B-272A-314D-8B8C-8EE2EAE4F014}"/>
                  </a:ext>
                </a:extLst>
              </p:cNvPr>
              <p:cNvSpPr txBox="1"/>
              <p:nvPr/>
            </p:nvSpPr>
            <p:spPr>
              <a:xfrm>
                <a:off x="1422842" y="5111768"/>
                <a:ext cx="9709077" cy="1006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lumMod val="75000"/>
                            </a:schemeClr>
                          </a:solidFill>
                          <a:latin typeface="Cambria Math" panose="02040503050406030204" pitchFamily="18" charset="0"/>
                        </a:rPr>
                        <m:t>𝑓</m:t>
                      </m:r>
                      <m:r>
                        <a:rPr lang="en-US" b="0" i="1" dirty="0" smtClean="0">
                          <a:solidFill>
                            <a:schemeClr val="accent2">
                              <a:lumMod val="75000"/>
                            </a:schemeClr>
                          </a:solidFill>
                          <a:latin typeface="Cambria Math" panose="02040503050406030204" pitchFamily="18" charset="0"/>
                        </a:rPr>
                        <m:t>+1 </m:t>
                      </m:r>
                      <m:r>
                        <a:rPr lang="en-US" b="0" i="1" dirty="0" smtClean="0">
                          <a:solidFill>
                            <a:schemeClr val="accent2">
                              <a:lumMod val="75000"/>
                            </a:schemeClr>
                          </a:solidFill>
                          <a:latin typeface="Cambria Math" panose="02040503050406030204" pitchFamily="18" charset="0"/>
                        </a:rPr>
                        <m:t>𝑛𝑜𝑑𝑒𝑠</m:t>
                      </m:r>
                      <m:r>
                        <a:rPr lang="en-US" b="0" i="1" dirty="0" smtClean="0">
                          <a:solidFill>
                            <a:schemeClr val="accent2">
                              <a:lumMod val="75000"/>
                            </a:schemeClr>
                          </a:solidFill>
                          <a:latin typeface="Cambria Math" panose="02040503050406030204" pitchFamily="18" charset="0"/>
                        </a:rPr>
                        <m:t> </m:t>
                      </m:r>
                      <m:r>
                        <a:rPr lang="en-US" b="0" i="1" dirty="0" smtClean="0">
                          <a:solidFill>
                            <a:schemeClr val="accent2">
                              <a:lumMod val="75000"/>
                            </a:schemeClr>
                          </a:solidFill>
                          <a:latin typeface="Cambria Math" panose="02040503050406030204" pitchFamily="18" charset="0"/>
                        </a:rPr>
                        <m:t>𝑎𝑐𝑡</m:t>
                      </m:r>
                      <m:r>
                        <a:rPr lang="en-US" b="0" i="1" dirty="0" smtClean="0">
                          <a:solidFill>
                            <a:schemeClr val="accent2">
                              <a:lumMod val="75000"/>
                            </a:schemeClr>
                          </a:solidFill>
                          <a:latin typeface="Cambria Math" panose="02040503050406030204" pitchFamily="18" charset="0"/>
                        </a:rPr>
                        <m:t> </m:t>
                      </m:r>
                      <m:r>
                        <a:rPr lang="en-US" b="0" i="1" dirty="0" smtClean="0">
                          <a:solidFill>
                            <a:schemeClr val="accent2">
                              <a:lumMod val="75000"/>
                            </a:schemeClr>
                          </a:solidFill>
                          <a:latin typeface="Cambria Math" panose="02040503050406030204" pitchFamily="18" charset="0"/>
                        </a:rPr>
                        <m:t>𝑎𝑠</m:t>
                      </m:r>
                      <m:r>
                        <a:rPr lang="en-US" b="0" i="1" dirty="0" smtClean="0">
                          <a:solidFill>
                            <a:schemeClr val="accent2">
                              <a:lumMod val="75000"/>
                            </a:schemeClr>
                          </a:solidFill>
                          <a:latin typeface="Cambria Math" panose="02040503050406030204" pitchFamily="18" charset="0"/>
                        </a:rPr>
                        <m:t> </m:t>
                      </m:r>
                      <m:r>
                        <a:rPr lang="en-US" b="0" i="1" dirty="0" smtClean="0">
                          <a:solidFill>
                            <a:schemeClr val="accent2">
                              <a:lumMod val="75000"/>
                            </a:schemeClr>
                          </a:solidFill>
                          <a:latin typeface="Cambria Math" panose="02040503050406030204" pitchFamily="18" charset="0"/>
                        </a:rPr>
                        <m:t>𝑣𝑎𝑙𝑖𝑑𝑎𝑡𝑜𝑟𝑠</m:t>
                      </m:r>
                      <m:r>
                        <a:rPr lang="en-US" b="0" i="1" dirty="0" smtClean="0">
                          <a:solidFill>
                            <a:schemeClr val="accent2">
                              <a:lumMod val="75000"/>
                            </a:schemeClr>
                          </a:solidFill>
                          <a:latin typeface="Cambria Math" panose="02040503050406030204" pitchFamily="18" charset="0"/>
                        </a:rPr>
                        <m:t>⇒ </m:t>
                      </m:r>
                    </m:oMath>
                  </m:oMathPara>
                </a14:m>
                <a:endParaRPr lang="en-US" b="0" i="1" dirty="0">
                  <a:solidFill>
                    <a:schemeClr val="accent2">
                      <a:lumMod val="75000"/>
                    </a:schemeClr>
                  </a:solidFill>
                  <a:latin typeface="Cambria Math" panose="02040503050406030204" pitchFamily="18" charset="0"/>
                </a:endParaRPr>
              </a:p>
              <a:p>
                <a:pPr algn="ctr"/>
                <a14:m>
                  <m:oMath xmlns:m="http://schemas.openxmlformats.org/officeDocument/2006/math">
                    <m:r>
                      <a:rPr lang="en-US" b="0" i="1" dirty="0" smtClean="0">
                        <a:solidFill>
                          <a:schemeClr val="accent2">
                            <a:lumMod val="75000"/>
                          </a:schemeClr>
                        </a:solidFill>
                        <a:latin typeface="Cambria Math" panose="02040503050406030204" pitchFamily="18" charset="0"/>
                      </a:rPr>
                      <m:t>≥ </m:t>
                    </m:r>
                    <m:r>
                      <a:rPr lang="en-US" i="1" dirty="0" smtClean="0">
                        <a:solidFill>
                          <a:schemeClr val="accent2">
                            <a:lumMod val="75000"/>
                          </a:schemeClr>
                        </a:solidFill>
                        <a:latin typeface="Cambria Math" panose="02040503050406030204" pitchFamily="18" charset="0"/>
                      </a:rPr>
                      <m:t>1</m:t>
                    </m:r>
                  </m:oMath>
                </a14:m>
                <a:r>
                  <a:rPr lang="en-US" dirty="0">
                    <a:solidFill>
                      <a:schemeClr val="accent2">
                        <a:lumMod val="75000"/>
                      </a:schemeClr>
                    </a:solidFill>
                  </a:rPr>
                  <a:t> correct validator for each transaction</a:t>
                </a:r>
              </a:p>
              <a:p>
                <a:endParaRPr lang="en-US" dirty="0">
                  <a:solidFill>
                    <a:schemeClr val="accent2">
                      <a:lumMod val="75000"/>
                    </a:schemeClr>
                  </a:solidFill>
                </a:endParaRPr>
              </a:p>
            </p:txBody>
          </p:sp>
        </mc:Choice>
        <mc:Fallback xmlns="">
          <p:sp>
            <p:nvSpPr>
              <p:cNvPr id="88" name="TextBox 87">
                <a:extLst>
                  <a:ext uri="{FF2B5EF4-FFF2-40B4-BE49-F238E27FC236}">
                    <a16:creationId xmlns:a16="http://schemas.microsoft.com/office/drawing/2014/main" id="{2E94628B-272A-314D-8B8C-8EE2EAE4F014}"/>
                  </a:ext>
                </a:extLst>
              </p:cNvPr>
              <p:cNvSpPr txBox="1">
                <a:spLocks noRot="1" noChangeAspect="1" noMove="1" noResize="1" noEditPoints="1" noAdjustHandles="1" noChangeArrowheads="1" noChangeShapeType="1" noTextEdit="1"/>
              </p:cNvSpPr>
              <p:nvPr/>
            </p:nvSpPr>
            <p:spPr>
              <a:xfrm>
                <a:off x="1422842" y="5111768"/>
                <a:ext cx="9709077" cy="1006429"/>
              </a:xfrm>
              <a:prstGeom prst="rect">
                <a:avLst/>
              </a:prstGeom>
              <a:blipFill>
                <a:blip r:embed="rId7"/>
                <a:stretch>
                  <a:fillRect t="-1250"/>
                </a:stretch>
              </a:blipFill>
            </p:spPr>
            <p:txBody>
              <a:bodyPr/>
              <a:lstStyle/>
              <a:p>
                <a:r>
                  <a:rPr lang="de-DE">
                    <a:noFill/>
                  </a:rPr>
                  <a:t> </a:t>
                </a:r>
              </a:p>
            </p:txBody>
          </p:sp>
        </mc:Fallback>
      </mc:AlternateContent>
      <p:grpSp>
        <p:nvGrpSpPr>
          <p:cNvPr id="3" name="Group 2">
            <a:extLst>
              <a:ext uri="{FF2B5EF4-FFF2-40B4-BE49-F238E27FC236}">
                <a16:creationId xmlns:a16="http://schemas.microsoft.com/office/drawing/2014/main" id="{A0E451F5-1EA1-064E-9FB7-DE5E2F48B7CF}"/>
              </a:ext>
            </a:extLst>
          </p:cNvPr>
          <p:cNvGrpSpPr/>
          <p:nvPr/>
        </p:nvGrpSpPr>
        <p:grpSpPr>
          <a:xfrm>
            <a:off x="2236662" y="1638621"/>
            <a:ext cx="1316074" cy="1708125"/>
            <a:chOff x="2236662" y="1638621"/>
            <a:chExt cx="1316074" cy="1708125"/>
          </a:xfrm>
        </p:grpSpPr>
        <p:pic>
          <p:nvPicPr>
            <p:cNvPr id="90" name="Graphic 89" descr="Lock">
              <a:extLst>
                <a:ext uri="{FF2B5EF4-FFF2-40B4-BE49-F238E27FC236}">
                  <a16:creationId xmlns:a16="http://schemas.microsoft.com/office/drawing/2014/main" id="{DEDBE93D-62A8-4D4F-9191-CBB2686D73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721" y="3128000"/>
              <a:ext cx="206943" cy="206943"/>
            </a:xfrm>
            <a:prstGeom prst="rect">
              <a:avLst/>
            </a:prstGeom>
          </p:spPr>
        </p:pic>
        <p:sp>
          <p:nvSpPr>
            <p:cNvPr id="102" name="Rectangle 101">
              <a:extLst>
                <a:ext uri="{FF2B5EF4-FFF2-40B4-BE49-F238E27FC236}">
                  <a16:creationId xmlns:a16="http://schemas.microsoft.com/office/drawing/2014/main" id="{80512C5E-67D1-3540-BC34-459AD9F79518}"/>
                </a:ext>
              </a:extLst>
            </p:cNvPr>
            <p:cNvSpPr/>
            <p:nvPr/>
          </p:nvSpPr>
          <p:spPr bwMode="auto">
            <a:xfrm>
              <a:off x="2236662" y="1638621"/>
              <a:ext cx="1316074" cy="6134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US" sz="1600" dirty="0"/>
            </a:p>
            <a:p>
              <a:pPr algn="ctr"/>
              <a:r>
                <a:rPr lang="en-US" sz="1600" dirty="0"/>
                <a:t>Batch #237</a:t>
              </a:r>
            </a:p>
          </p:txBody>
        </p:sp>
        <p:sp>
          <p:nvSpPr>
            <p:cNvPr id="105" name="Rectangle 104">
              <a:extLst>
                <a:ext uri="{FF2B5EF4-FFF2-40B4-BE49-F238E27FC236}">
                  <a16:creationId xmlns:a16="http://schemas.microsoft.com/office/drawing/2014/main" id="{C6A32AB5-4C13-4048-B0DF-3E85D916EEC6}"/>
                </a:ext>
              </a:extLst>
            </p:cNvPr>
            <p:cNvSpPr/>
            <p:nvPr/>
          </p:nvSpPr>
          <p:spPr bwMode="auto">
            <a:xfrm>
              <a:off x="2236662" y="2261060"/>
              <a:ext cx="1316074" cy="2725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chemeClr val="tx1"/>
                  </a:solidFill>
                </a:rPr>
                <a:t>Tx1</a:t>
              </a:r>
            </a:p>
          </p:txBody>
        </p:sp>
        <p:sp>
          <p:nvSpPr>
            <p:cNvPr id="106" name="Rectangle 105">
              <a:extLst>
                <a:ext uri="{FF2B5EF4-FFF2-40B4-BE49-F238E27FC236}">
                  <a16:creationId xmlns:a16="http://schemas.microsoft.com/office/drawing/2014/main" id="{3EF2A07B-6149-D045-8D30-96129D3F8B05}"/>
                </a:ext>
              </a:extLst>
            </p:cNvPr>
            <p:cNvSpPr/>
            <p:nvPr/>
          </p:nvSpPr>
          <p:spPr bwMode="auto">
            <a:xfrm>
              <a:off x="2236662" y="2512054"/>
              <a:ext cx="1316074" cy="272562"/>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chemeClr val="tx1"/>
                  </a:solidFill>
                </a:rPr>
                <a:t>Tx2</a:t>
              </a:r>
            </a:p>
          </p:txBody>
        </p:sp>
        <p:sp>
          <p:nvSpPr>
            <p:cNvPr id="113" name="Rectangle 112">
              <a:extLst>
                <a:ext uri="{FF2B5EF4-FFF2-40B4-BE49-F238E27FC236}">
                  <a16:creationId xmlns:a16="http://schemas.microsoft.com/office/drawing/2014/main" id="{33C35922-3F95-214E-B316-097CD24AB64B}"/>
                </a:ext>
              </a:extLst>
            </p:cNvPr>
            <p:cNvSpPr/>
            <p:nvPr/>
          </p:nvSpPr>
          <p:spPr bwMode="auto">
            <a:xfrm>
              <a:off x="2236662" y="2793499"/>
              <a:ext cx="1316074" cy="27256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chemeClr val="tx1"/>
                  </a:solidFill>
                </a:rPr>
                <a:t>Tx3</a:t>
              </a:r>
            </a:p>
          </p:txBody>
        </p:sp>
        <p:sp>
          <p:nvSpPr>
            <p:cNvPr id="114" name="Rectangle 113">
              <a:extLst>
                <a:ext uri="{FF2B5EF4-FFF2-40B4-BE49-F238E27FC236}">
                  <a16:creationId xmlns:a16="http://schemas.microsoft.com/office/drawing/2014/main" id="{1E73E207-B102-F846-80DD-A318C17EB94B}"/>
                </a:ext>
              </a:extLst>
            </p:cNvPr>
            <p:cNvSpPr/>
            <p:nvPr/>
          </p:nvSpPr>
          <p:spPr bwMode="auto">
            <a:xfrm>
              <a:off x="2236662" y="3074184"/>
              <a:ext cx="1316074" cy="2725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chemeClr val="tx1"/>
                  </a:solidFill>
                </a:rPr>
                <a:t>Tx4</a:t>
              </a:r>
            </a:p>
          </p:txBody>
        </p:sp>
        <p:pic>
          <p:nvPicPr>
            <p:cNvPr id="115" name="Graphic 114" descr="Lock">
              <a:extLst>
                <a:ext uri="{FF2B5EF4-FFF2-40B4-BE49-F238E27FC236}">
                  <a16:creationId xmlns:a16="http://schemas.microsoft.com/office/drawing/2014/main" id="{428A8A53-113E-2F49-B71C-2BF7C5C8D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344" y="2310713"/>
              <a:ext cx="206943" cy="206943"/>
            </a:xfrm>
            <a:prstGeom prst="rect">
              <a:avLst/>
            </a:prstGeom>
          </p:spPr>
        </p:pic>
        <p:pic>
          <p:nvPicPr>
            <p:cNvPr id="116" name="Graphic 115" descr="Lock">
              <a:extLst>
                <a:ext uri="{FF2B5EF4-FFF2-40B4-BE49-F238E27FC236}">
                  <a16:creationId xmlns:a16="http://schemas.microsoft.com/office/drawing/2014/main" id="{92D20F73-4803-AE45-B6F1-4B083AB17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721" y="2594380"/>
              <a:ext cx="206943" cy="206943"/>
            </a:xfrm>
            <a:prstGeom prst="rect">
              <a:avLst/>
            </a:prstGeom>
          </p:spPr>
        </p:pic>
        <p:pic>
          <p:nvPicPr>
            <p:cNvPr id="117" name="Graphic 116" descr="Lock">
              <a:extLst>
                <a:ext uri="{FF2B5EF4-FFF2-40B4-BE49-F238E27FC236}">
                  <a16:creationId xmlns:a16="http://schemas.microsoft.com/office/drawing/2014/main" id="{FAD6C050-00E0-4842-83EE-77215C14B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2296" y="2866069"/>
              <a:ext cx="206943" cy="206943"/>
            </a:xfrm>
            <a:prstGeom prst="rect">
              <a:avLst/>
            </a:prstGeom>
          </p:spPr>
        </p:pic>
        <p:pic>
          <p:nvPicPr>
            <p:cNvPr id="118" name="Graphic 117" descr="Lock">
              <a:extLst>
                <a:ext uri="{FF2B5EF4-FFF2-40B4-BE49-F238E27FC236}">
                  <a16:creationId xmlns:a16="http://schemas.microsoft.com/office/drawing/2014/main" id="{9674AECE-B68D-3940-93E0-89D0C41D5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2178" y="3118149"/>
              <a:ext cx="206943" cy="206943"/>
            </a:xfrm>
            <a:prstGeom prst="rect">
              <a:avLst/>
            </a:prstGeom>
          </p:spPr>
        </p:pic>
      </p:grpSp>
    </p:spTree>
    <p:extLst>
      <p:ext uri="{BB962C8B-B14F-4D97-AF65-F5344CB8AC3E}">
        <p14:creationId xmlns:p14="http://schemas.microsoft.com/office/powerpoint/2010/main" val="384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10"/>
                                        </p:tgtEl>
                                      </p:cBhvr>
                                    </p:animEffect>
                                    <p:set>
                                      <p:cBhvr>
                                        <p:cTn id="55" dur="1" fill="hold">
                                          <p:stCondLst>
                                            <p:cond delay="499"/>
                                          </p:stCondLst>
                                        </p:cTn>
                                        <p:tgtEl>
                                          <p:spTgt spid="1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7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5"/>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6"/>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7" grpId="0"/>
      <p:bldP spid="99" grpId="0" animBg="1"/>
      <p:bldP spid="26" grpId="0" animBg="1"/>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playground</a:t>
            </a:r>
          </a:p>
        </p:txBody>
      </p:sp>
      <p:sp>
        <p:nvSpPr>
          <p:cNvPr id="5" name="Slide Number Placeholder 4"/>
          <p:cNvSpPr>
            <a:spLocks noGrp="1"/>
          </p:cNvSpPr>
          <p:nvPr>
            <p:ph type="sldNum" sz="quarter" idx="12"/>
          </p:nvPr>
        </p:nvSpPr>
        <p:spPr/>
        <p:txBody>
          <a:bodyPr/>
          <a:lstStyle/>
          <a:p>
            <a:fld id="{1BF42408-2616-4508-8D53-7ECB2ACB5E88}" type="slidenum">
              <a:rPr lang="fr-FR" smtClean="0"/>
              <a:pPr/>
              <a:t>6</a:t>
            </a:fld>
            <a:endParaRPr lang="fr-FR" dirty="0"/>
          </a:p>
        </p:txBody>
      </p:sp>
      <p:pic>
        <p:nvPicPr>
          <p:cNvPr id="68" name="Picture 67" descr="world.png"/>
          <p:cNvPicPr>
            <a:picLocks noChangeAspect="1"/>
          </p:cNvPicPr>
          <p:nvPr/>
        </p:nvPicPr>
        <p:blipFill>
          <a:blip r:embed="rId2"/>
          <a:stretch>
            <a:fillRect/>
          </a:stretch>
        </p:blipFill>
        <p:spPr>
          <a:xfrm>
            <a:off x="1828800" y="1600201"/>
            <a:ext cx="9144000" cy="4231711"/>
          </a:xfrm>
          <a:prstGeom prst="rect">
            <a:avLst/>
          </a:prstGeom>
        </p:spPr>
      </p:pic>
      <p:pic>
        <p:nvPicPr>
          <p:cNvPr id="69" name="Content Placeholder 5" descr="b-server.jpeg"/>
          <p:cNvPicPr>
            <a:picLocks noChangeAspect="1"/>
          </p:cNvPicPr>
          <p:nvPr/>
        </p:nvPicPr>
        <p:blipFill>
          <a:blip r:embed="rId3"/>
          <a:stretch>
            <a:fillRect/>
          </a:stretch>
        </p:blipFill>
        <p:spPr bwMode="auto">
          <a:xfrm>
            <a:off x="5257801" y="2819401"/>
            <a:ext cx="714375" cy="714375"/>
          </a:xfrm>
          <a:prstGeom prst="rect">
            <a:avLst/>
          </a:prstGeom>
          <a:noFill/>
          <a:ln w="9525">
            <a:noFill/>
            <a:miter lim="800000"/>
            <a:headEnd/>
            <a:tailEnd/>
          </a:ln>
        </p:spPr>
      </p:pic>
      <p:pic>
        <p:nvPicPr>
          <p:cNvPr id="71" name="Content Placeholder 5" descr="b-server.jpeg"/>
          <p:cNvPicPr>
            <a:picLocks noChangeAspect="1"/>
          </p:cNvPicPr>
          <p:nvPr/>
        </p:nvPicPr>
        <p:blipFill>
          <a:blip r:embed="rId3"/>
          <a:stretch>
            <a:fillRect/>
          </a:stretch>
        </p:blipFill>
        <p:spPr bwMode="auto">
          <a:xfrm>
            <a:off x="7391401" y="3276601"/>
            <a:ext cx="638175" cy="638175"/>
          </a:xfrm>
          <a:prstGeom prst="rect">
            <a:avLst/>
          </a:prstGeom>
          <a:noFill/>
          <a:ln w="9525">
            <a:noFill/>
            <a:miter lim="800000"/>
            <a:headEnd/>
            <a:tailEnd/>
          </a:ln>
        </p:spPr>
      </p:pic>
      <p:pic>
        <p:nvPicPr>
          <p:cNvPr id="72" name="Picture 71" descr="laptop.jpg"/>
          <p:cNvPicPr>
            <a:picLocks noChangeAspect="1"/>
          </p:cNvPicPr>
          <p:nvPr/>
        </p:nvPicPr>
        <p:blipFill>
          <a:blip r:embed="rId4"/>
          <a:stretch>
            <a:fillRect/>
          </a:stretch>
        </p:blipFill>
        <p:spPr>
          <a:xfrm>
            <a:off x="2438400" y="1842248"/>
            <a:ext cx="685800" cy="661595"/>
          </a:xfrm>
          <a:prstGeom prst="rect">
            <a:avLst/>
          </a:prstGeom>
        </p:spPr>
      </p:pic>
      <p:pic>
        <p:nvPicPr>
          <p:cNvPr id="73" name="Picture 72" descr="laptop.jpg"/>
          <p:cNvPicPr>
            <a:picLocks noChangeAspect="1"/>
          </p:cNvPicPr>
          <p:nvPr/>
        </p:nvPicPr>
        <p:blipFill>
          <a:blip r:embed="rId4"/>
          <a:stretch>
            <a:fillRect/>
          </a:stretch>
        </p:blipFill>
        <p:spPr>
          <a:xfrm>
            <a:off x="8077200" y="1752600"/>
            <a:ext cx="762000" cy="735106"/>
          </a:xfrm>
          <a:prstGeom prst="rect">
            <a:avLst/>
          </a:prstGeom>
        </p:spPr>
      </p:pic>
      <p:pic>
        <p:nvPicPr>
          <p:cNvPr id="74" name="Picture 73" descr="laptop.jpg"/>
          <p:cNvPicPr>
            <a:picLocks noChangeAspect="1"/>
          </p:cNvPicPr>
          <p:nvPr/>
        </p:nvPicPr>
        <p:blipFill>
          <a:blip r:embed="rId4"/>
          <a:stretch>
            <a:fillRect/>
          </a:stretch>
        </p:blipFill>
        <p:spPr>
          <a:xfrm>
            <a:off x="5943600" y="1828800"/>
            <a:ext cx="770363" cy="743174"/>
          </a:xfrm>
          <a:prstGeom prst="rect">
            <a:avLst/>
          </a:prstGeom>
        </p:spPr>
      </p:pic>
      <p:pic>
        <p:nvPicPr>
          <p:cNvPr id="75" name="Content Placeholder 5" descr="b-server.jpeg"/>
          <p:cNvPicPr>
            <a:picLocks noChangeAspect="1"/>
          </p:cNvPicPr>
          <p:nvPr/>
        </p:nvPicPr>
        <p:blipFill>
          <a:blip r:embed="rId3"/>
          <a:stretch>
            <a:fillRect/>
          </a:stretch>
        </p:blipFill>
        <p:spPr bwMode="auto">
          <a:xfrm>
            <a:off x="3429001" y="3962401"/>
            <a:ext cx="638175" cy="638175"/>
          </a:xfrm>
          <a:prstGeom prst="rect">
            <a:avLst/>
          </a:prstGeom>
          <a:noFill/>
          <a:ln w="9525">
            <a:noFill/>
            <a:miter lim="800000"/>
            <a:headEnd/>
            <a:tailEnd/>
          </a:ln>
        </p:spPr>
      </p:pic>
      <p:pic>
        <p:nvPicPr>
          <p:cNvPr id="70" name="Content Placeholder 5" descr="b-server.jpeg"/>
          <p:cNvPicPr>
            <a:picLocks noChangeAspect="1"/>
          </p:cNvPicPr>
          <p:nvPr/>
        </p:nvPicPr>
        <p:blipFill>
          <a:blip r:embed="rId3"/>
          <a:stretch>
            <a:fillRect/>
          </a:stretch>
        </p:blipFill>
        <p:spPr bwMode="auto">
          <a:xfrm>
            <a:off x="8686801" y="4495801"/>
            <a:ext cx="714375" cy="714375"/>
          </a:xfrm>
          <a:prstGeom prst="rect">
            <a:avLst/>
          </a:prstGeom>
          <a:noFill/>
          <a:ln w="9525">
            <a:noFill/>
            <a:miter lim="800000"/>
            <a:headEnd/>
            <a:tailEnd/>
          </a:ln>
        </p:spPr>
      </p:pic>
      <p:sp>
        <p:nvSpPr>
          <p:cNvPr id="76" name="Rectangle 75"/>
          <p:cNvSpPr/>
          <p:nvPr/>
        </p:nvSpPr>
        <p:spPr bwMode="auto">
          <a:xfrm>
            <a:off x="2514600" y="2667000"/>
            <a:ext cx="7315200" cy="2743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Tree>
    <p:extLst>
      <p:ext uri="{BB962C8B-B14F-4D97-AF65-F5344CB8AC3E}">
        <p14:creationId xmlns:p14="http://schemas.microsoft.com/office/powerpoint/2010/main" val="29207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par>
                                <p:cTn id="8" presetID="3" presetClass="entr" presetSubtype="1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par>
                                <p:cTn id="11" presetID="3" presetClass="entr" presetSubtype="1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linds(horizontal)">
                                      <p:cBhvr>
                                        <p:cTn id="13" dur="500"/>
                                        <p:tgtEl>
                                          <p:spTgt spid="75"/>
                                        </p:tgtEl>
                                      </p:cBhvr>
                                    </p:animEffect>
                                  </p:childTnLst>
                                </p:cTn>
                              </p:par>
                              <p:par>
                                <p:cTn id="14" presetID="3" presetClass="entr" presetSubtype="1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linds(horizontal)">
                                      <p:cBhvr>
                                        <p:cTn id="16" dur="500"/>
                                        <p:tgtEl>
                                          <p:spTgt spid="69"/>
                                        </p:tgtEl>
                                      </p:cBhvr>
                                    </p:animEffect>
                                  </p:childTnLst>
                                </p:cTn>
                              </p:par>
                              <p:par>
                                <p:cTn id="17" presetID="3" presetClass="entr" presetSubtype="1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horizontal)">
                                      <p:cBhvr>
                                        <p:cTn id="19" dur="500"/>
                                        <p:tgtEl>
                                          <p:spTgt spid="71"/>
                                        </p:tgtEl>
                                      </p:cBhvr>
                                    </p:animEffect>
                                  </p:childTnLst>
                                </p:cTn>
                              </p:par>
                              <p:par>
                                <p:cTn id="20" presetID="3" presetClass="entr" presetSubtype="1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par>
                                <p:cTn id="23" presetID="3"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blinds(horizontal)">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68"/>
                                        </p:tgtEl>
                                      </p:cBhvr>
                                    </p:animEffect>
                                    <p:set>
                                      <p:cBhvr>
                                        <p:cTn id="34"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7FB3-269E-AB40-B9CA-E254CF537733}"/>
              </a:ext>
            </a:extLst>
          </p:cNvPr>
          <p:cNvSpPr>
            <a:spLocks noGrp="1"/>
          </p:cNvSpPr>
          <p:nvPr>
            <p:ph type="title"/>
          </p:nvPr>
        </p:nvSpPr>
        <p:spPr/>
        <p:txBody>
          <a:bodyPr/>
          <a:lstStyle/>
          <a:p>
            <a:r>
              <a:rPr lang="en-US" dirty="0"/>
              <a:t>Performance Evaluation Setup </a:t>
            </a:r>
          </a:p>
        </p:txBody>
      </p:sp>
      <p:sp>
        <p:nvSpPr>
          <p:cNvPr id="3" name="Content Placeholder 2">
            <a:extLst>
              <a:ext uri="{FF2B5EF4-FFF2-40B4-BE49-F238E27FC236}">
                <a16:creationId xmlns:a16="http://schemas.microsoft.com/office/drawing/2014/main" id="{071DB42D-8D95-C049-9822-77A772866496}"/>
              </a:ext>
            </a:extLst>
          </p:cNvPr>
          <p:cNvSpPr>
            <a:spLocks noGrp="1"/>
          </p:cNvSpPr>
          <p:nvPr>
            <p:ph idx="1"/>
          </p:nvPr>
        </p:nvSpPr>
        <p:spPr>
          <a:xfrm>
            <a:off x="243417" y="1325563"/>
            <a:ext cx="11582400" cy="4890294"/>
          </a:xfrm>
        </p:spPr>
        <p:txBody>
          <a:bodyPr/>
          <a:lstStyle/>
          <a:p>
            <a:r>
              <a:rPr lang="en-US" sz="2400" b="1" dirty="0"/>
              <a:t>IBM Cloud (</a:t>
            </a:r>
            <a:r>
              <a:rPr lang="en-US" sz="2400" b="1" dirty="0" err="1"/>
              <a:t>Softlayer</a:t>
            </a:r>
            <a:r>
              <a:rPr lang="en-US" sz="2400" b="1" dirty="0"/>
              <a:t>)</a:t>
            </a:r>
          </a:p>
          <a:p>
            <a:r>
              <a:rPr lang="en-US" sz="2400" b="1" dirty="0"/>
              <a:t>Baselines</a:t>
            </a:r>
          </a:p>
          <a:p>
            <a:pPr lvl="1"/>
            <a:r>
              <a:rPr lang="en-US" sz="2000" dirty="0"/>
              <a:t>PBFT/Aardvark (on Mir codebase for fair comparison)</a:t>
            </a:r>
          </a:p>
          <a:p>
            <a:pPr lvl="1"/>
            <a:r>
              <a:rPr lang="en-US" sz="2000" dirty="0"/>
              <a:t>Chain (best-case, fault-free only, optimistic Chain BFT replication), </a:t>
            </a:r>
            <a:r>
              <a:rPr lang="en-US" sz="2000" dirty="0" err="1"/>
              <a:t>Aublin</a:t>
            </a:r>
            <a:r>
              <a:rPr lang="en-US" sz="2000" dirty="0"/>
              <a:t> et al. TOCS 2015</a:t>
            </a:r>
          </a:p>
          <a:p>
            <a:pPr lvl="1"/>
            <a:r>
              <a:rPr lang="en-US" sz="2000" dirty="0" err="1"/>
              <a:t>Honeybadger</a:t>
            </a:r>
            <a:r>
              <a:rPr lang="en-US" sz="2000" dirty="0"/>
              <a:t> (HB) BFT (CCS 2016)</a:t>
            </a:r>
          </a:p>
          <a:p>
            <a:pPr lvl="1"/>
            <a:r>
              <a:rPr lang="en-US" sz="2000" dirty="0"/>
              <a:t>Libra </a:t>
            </a:r>
            <a:r>
              <a:rPr lang="en-US" sz="2000" dirty="0" err="1"/>
              <a:t>HotStuff</a:t>
            </a:r>
            <a:r>
              <a:rPr lang="en-US" sz="2000" dirty="0"/>
              <a:t> (PODC 2019)</a:t>
            </a:r>
          </a:p>
          <a:p>
            <a:r>
              <a:rPr lang="en-US" sz="2600" b="1" dirty="0"/>
              <a:t>WAN</a:t>
            </a:r>
          </a:p>
          <a:p>
            <a:pPr lvl="1"/>
            <a:r>
              <a:rPr lang="en-US" sz="2000" dirty="0"/>
              <a:t>(up to) 16 datacenters across the world</a:t>
            </a:r>
          </a:p>
          <a:p>
            <a:pPr lvl="1"/>
            <a:r>
              <a:rPr lang="en-US" sz="2000" dirty="0"/>
              <a:t>32 vCPU / 32 GB RAM 2.0Ghz VMs</a:t>
            </a:r>
          </a:p>
          <a:p>
            <a:pPr lvl="1"/>
            <a:r>
              <a:rPr lang="en-US" sz="2000" dirty="0"/>
              <a:t>1Gbps links nominal full duplex bandwidth</a:t>
            </a:r>
          </a:p>
          <a:p>
            <a:pPr lvl="1"/>
            <a:r>
              <a:rPr lang="en-US" sz="2000" dirty="0"/>
              <a:t>Up to 100 nodes</a:t>
            </a:r>
          </a:p>
          <a:p>
            <a:pPr lvl="1"/>
            <a:r>
              <a:rPr lang="en-US" sz="2000" dirty="0"/>
              <a:t>500 byte transactions (Bitcoin size) &amp; 3500 bytes transactions (Fabric size)</a:t>
            </a:r>
          </a:p>
          <a:p>
            <a:r>
              <a:rPr lang="en-US" sz="2400" b="1" dirty="0"/>
              <a:t>LAN (see the paper) </a:t>
            </a:r>
          </a:p>
        </p:txBody>
      </p:sp>
      <p:cxnSp>
        <p:nvCxnSpPr>
          <p:cNvPr id="15" name="Straight Connector 14">
            <a:extLst>
              <a:ext uri="{FF2B5EF4-FFF2-40B4-BE49-F238E27FC236}">
                <a16:creationId xmlns:a16="http://schemas.microsoft.com/office/drawing/2014/main" id="{0B8ECCCE-5679-AE4A-BFFE-FF7812C1F4E3}"/>
              </a:ext>
            </a:extLst>
          </p:cNvPr>
          <p:cNvCxnSpPr/>
          <p:nvPr/>
        </p:nvCxnSpPr>
        <p:spPr>
          <a:xfrm>
            <a:off x="8000093" y="97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491B4E-D612-C34C-9038-CAD9A4A93229}"/>
              </a:ext>
            </a:extLst>
          </p:cNvPr>
          <p:cNvCxnSpPr/>
          <p:nvPr/>
        </p:nvCxnSpPr>
        <p:spPr>
          <a:xfrm>
            <a:off x="8000093" y="133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3F5D80-78EC-5741-B3A6-ACDA8593D9D8}"/>
              </a:ext>
            </a:extLst>
          </p:cNvPr>
          <p:cNvCxnSpPr/>
          <p:nvPr/>
        </p:nvCxnSpPr>
        <p:spPr>
          <a:xfrm>
            <a:off x="8000093" y="205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617B7C-7209-4044-A62C-7D8FA42095DF}"/>
              </a:ext>
            </a:extLst>
          </p:cNvPr>
          <p:cNvCxnSpPr/>
          <p:nvPr/>
        </p:nvCxnSpPr>
        <p:spPr>
          <a:xfrm>
            <a:off x="8000093" y="1694571"/>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73A87D-FF4A-DA4B-A4DE-417C4A2A53A6}"/>
              </a:ext>
            </a:extLst>
          </p:cNvPr>
          <p:cNvCxnSpPr/>
          <p:nvPr/>
        </p:nvCxnSpPr>
        <p:spPr>
          <a:xfrm>
            <a:off x="8684781" y="974571"/>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2EAB279-5730-364F-8E20-F7EEBD09AC3C}"/>
              </a:ext>
            </a:extLst>
          </p:cNvPr>
          <p:cNvSpPr/>
          <p:nvPr/>
        </p:nvSpPr>
        <p:spPr>
          <a:xfrm>
            <a:off x="8405813" y="686571"/>
            <a:ext cx="2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1</a:t>
            </a:r>
          </a:p>
        </p:txBody>
      </p:sp>
      <p:cxnSp>
        <p:nvCxnSpPr>
          <p:cNvPr id="21" name="Straight Arrow Connector 20">
            <a:extLst>
              <a:ext uri="{FF2B5EF4-FFF2-40B4-BE49-F238E27FC236}">
                <a16:creationId xmlns:a16="http://schemas.microsoft.com/office/drawing/2014/main" id="{5450ADB3-2004-C240-A5F9-2025F52AFA15}"/>
              </a:ext>
            </a:extLst>
          </p:cNvPr>
          <p:cNvCxnSpPr/>
          <p:nvPr/>
        </p:nvCxnSpPr>
        <p:spPr>
          <a:xfrm>
            <a:off x="9487985" y="1348370"/>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280858-6762-E548-91C5-65A8C83852DB}"/>
              </a:ext>
            </a:extLst>
          </p:cNvPr>
          <p:cNvCxnSpPr>
            <a:cxnSpLocks/>
          </p:cNvCxnSpPr>
          <p:nvPr/>
        </p:nvCxnSpPr>
        <p:spPr>
          <a:xfrm>
            <a:off x="10286642" y="1731995"/>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718E1A6-B649-3045-934B-241E866C6751}"/>
              </a:ext>
            </a:extLst>
          </p:cNvPr>
          <p:cNvSpPr/>
          <p:nvPr/>
        </p:nvSpPr>
        <p:spPr>
          <a:xfrm>
            <a:off x="9487985" y="675729"/>
            <a:ext cx="288000" cy="28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3</a:t>
            </a:r>
          </a:p>
        </p:txBody>
      </p:sp>
      <p:sp>
        <p:nvSpPr>
          <p:cNvPr id="24" name="Rectangle 23">
            <a:extLst>
              <a:ext uri="{FF2B5EF4-FFF2-40B4-BE49-F238E27FC236}">
                <a16:creationId xmlns:a16="http://schemas.microsoft.com/office/drawing/2014/main" id="{70B4E619-82FA-A14A-BB02-C02AB0957107}"/>
              </a:ext>
            </a:extLst>
          </p:cNvPr>
          <p:cNvSpPr/>
          <p:nvPr/>
        </p:nvSpPr>
        <p:spPr>
          <a:xfrm>
            <a:off x="8955533" y="680667"/>
            <a:ext cx="288000" cy="28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pple Symbols" panose="02000000000000000000" pitchFamily="2" charset="-79"/>
                <a:ea typeface="Apple Symbols" panose="02000000000000000000" pitchFamily="2" charset="-79"/>
                <a:cs typeface="Apple Symbols" panose="02000000000000000000" pitchFamily="2" charset="-79"/>
              </a:rPr>
              <a:t>2</a:t>
            </a:r>
          </a:p>
        </p:txBody>
      </p:sp>
      <p:sp>
        <p:nvSpPr>
          <p:cNvPr id="25" name="TextBox 24">
            <a:extLst>
              <a:ext uri="{FF2B5EF4-FFF2-40B4-BE49-F238E27FC236}">
                <a16:creationId xmlns:a16="http://schemas.microsoft.com/office/drawing/2014/main" id="{C95111B7-C8E2-1D42-BC07-4AB38EDBA9B7}"/>
              </a:ext>
            </a:extLst>
          </p:cNvPr>
          <p:cNvSpPr txBox="1"/>
          <p:nvPr/>
        </p:nvSpPr>
        <p:spPr>
          <a:xfrm>
            <a:off x="6526491" y="974571"/>
            <a:ext cx="990977" cy="424732"/>
          </a:xfrm>
          <a:prstGeom prst="rect">
            <a:avLst/>
          </a:prstGeom>
          <a:noFill/>
        </p:spPr>
        <p:txBody>
          <a:bodyPr wrap="none" rtlCol="0">
            <a:spAutoFit/>
          </a:bodyPr>
          <a:lstStyle/>
          <a:p>
            <a:r>
              <a:rPr lang="en-US" sz="2400" dirty="0"/>
              <a:t>Chain</a:t>
            </a:r>
          </a:p>
        </p:txBody>
      </p:sp>
      <p:cxnSp>
        <p:nvCxnSpPr>
          <p:cNvPr id="26" name="Straight Arrow Connector 25">
            <a:extLst>
              <a:ext uri="{FF2B5EF4-FFF2-40B4-BE49-F238E27FC236}">
                <a16:creationId xmlns:a16="http://schemas.microsoft.com/office/drawing/2014/main" id="{528DDCC8-5B60-C64D-9F8F-1AFD63627D78}"/>
              </a:ext>
            </a:extLst>
          </p:cNvPr>
          <p:cNvCxnSpPr/>
          <p:nvPr/>
        </p:nvCxnSpPr>
        <p:spPr>
          <a:xfrm>
            <a:off x="9045500" y="979509"/>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275E21-6C90-B44B-9CE3-1DF5B38ADA93}"/>
              </a:ext>
            </a:extLst>
          </p:cNvPr>
          <p:cNvCxnSpPr/>
          <p:nvPr/>
        </p:nvCxnSpPr>
        <p:spPr>
          <a:xfrm>
            <a:off x="9867005" y="1353308"/>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426443-7CC9-2E49-8143-0E4F1A642B05}"/>
              </a:ext>
            </a:extLst>
          </p:cNvPr>
          <p:cNvCxnSpPr>
            <a:cxnSpLocks/>
          </p:cNvCxnSpPr>
          <p:nvPr/>
        </p:nvCxnSpPr>
        <p:spPr>
          <a:xfrm>
            <a:off x="10671815" y="1732044"/>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3A5DE6-147C-0C43-9D0E-E238FECECEDF}"/>
              </a:ext>
            </a:extLst>
          </p:cNvPr>
          <p:cNvCxnSpPr/>
          <p:nvPr/>
        </p:nvCxnSpPr>
        <p:spPr>
          <a:xfrm>
            <a:off x="9622553" y="960772"/>
            <a:ext cx="805457" cy="3737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14436E9-D747-A046-9385-08F5B94A8BC0}"/>
              </a:ext>
            </a:extLst>
          </p:cNvPr>
          <p:cNvCxnSpPr/>
          <p:nvPr/>
        </p:nvCxnSpPr>
        <p:spPr>
          <a:xfrm>
            <a:off x="10416725" y="1334285"/>
            <a:ext cx="805456" cy="36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31F922-5643-DE41-9E85-8ADD235535BA}"/>
              </a:ext>
            </a:extLst>
          </p:cNvPr>
          <p:cNvCxnSpPr>
            <a:cxnSpLocks/>
          </p:cNvCxnSpPr>
          <p:nvPr/>
        </p:nvCxnSpPr>
        <p:spPr>
          <a:xfrm>
            <a:off x="11188323" y="1720047"/>
            <a:ext cx="809663" cy="3413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034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557F-157F-624B-B81A-8264F312AD3B}"/>
              </a:ext>
            </a:extLst>
          </p:cNvPr>
          <p:cNvSpPr>
            <a:spLocks noGrp="1"/>
          </p:cNvSpPr>
          <p:nvPr>
            <p:ph type="title"/>
          </p:nvPr>
        </p:nvSpPr>
        <p:spPr/>
        <p:txBody>
          <a:bodyPr/>
          <a:lstStyle/>
          <a:p>
            <a:r>
              <a:rPr lang="en-CH" dirty="0"/>
              <a:t>WAN Scalability (3500B requests – typical Hyperledger Fabric tx size)</a:t>
            </a:r>
          </a:p>
        </p:txBody>
      </p:sp>
      <p:graphicFrame>
        <p:nvGraphicFramePr>
          <p:cNvPr id="4" name="Chart 3">
            <a:extLst>
              <a:ext uri="{FF2B5EF4-FFF2-40B4-BE49-F238E27FC236}">
                <a16:creationId xmlns:a16="http://schemas.microsoft.com/office/drawing/2014/main" id="{D3B2B9A0-5188-7942-98B7-F5E38ED62B24}"/>
              </a:ext>
            </a:extLst>
          </p:cNvPr>
          <p:cNvGraphicFramePr>
            <a:graphicFrameLocks/>
          </p:cNvGraphicFramePr>
          <p:nvPr/>
        </p:nvGraphicFramePr>
        <p:xfrm>
          <a:off x="366183" y="1325563"/>
          <a:ext cx="10925003" cy="5271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8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518-A3D8-5E4A-80F8-CD4ED4C4468B}"/>
              </a:ext>
            </a:extLst>
          </p:cNvPr>
          <p:cNvSpPr>
            <a:spLocks noGrp="1"/>
          </p:cNvSpPr>
          <p:nvPr>
            <p:ph type="title"/>
          </p:nvPr>
        </p:nvSpPr>
        <p:spPr/>
        <p:txBody>
          <a:bodyPr/>
          <a:lstStyle/>
          <a:p>
            <a:r>
              <a:rPr lang="en-US" dirty="0"/>
              <a:t>WAN throughput scalability (Bitcoin size </a:t>
            </a:r>
            <a:r>
              <a:rPr lang="en-US" dirty="0" err="1"/>
              <a:t>txs</a:t>
            </a:r>
            <a:r>
              <a:rPr lang="en-US" dirty="0"/>
              <a:t>. - 500 bytes)</a:t>
            </a:r>
            <a:endParaRPr lang="en-CH" dirty="0"/>
          </a:p>
        </p:txBody>
      </p:sp>
      <p:sp>
        <p:nvSpPr>
          <p:cNvPr id="3" name="Content Placeholder 2">
            <a:extLst>
              <a:ext uri="{FF2B5EF4-FFF2-40B4-BE49-F238E27FC236}">
                <a16:creationId xmlns:a16="http://schemas.microsoft.com/office/drawing/2014/main" id="{BBF5FE42-3273-AB45-A9D5-E8EF984B40A4}"/>
              </a:ext>
            </a:extLst>
          </p:cNvPr>
          <p:cNvSpPr>
            <a:spLocks noGrp="1"/>
          </p:cNvSpPr>
          <p:nvPr>
            <p:ph idx="1"/>
          </p:nvPr>
        </p:nvSpPr>
        <p:spPr/>
        <p:txBody>
          <a:bodyPr/>
          <a:lstStyle/>
          <a:p>
            <a:endParaRPr lang="en-CH" dirty="0"/>
          </a:p>
        </p:txBody>
      </p:sp>
      <p:graphicFrame>
        <p:nvGraphicFramePr>
          <p:cNvPr id="4" name="Chart 3">
            <a:extLst>
              <a:ext uri="{FF2B5EF4-FFF2-40B4-BE49-F238E27FC236}">
                <a16:creationId xmlns:a16="http://schemas.microsoft.com/office/drawing/2014/main" id="{2FAF0280-EECF-4E46-AB7B-B97A3F9D6708}"/>
              </a:ext>
            </a:extLst>
          </p:cNvPr>
          <p:cNvGraphicFramePr>
            <a:graphicFrameLocks/>
          </p:cNvGraphicFramePr>
          <p:nvPr/>
        </p:nvGraphicFramePr>
        <p:xfrm>
          <a:off x="-541176" y="1230233"/>
          <a:ext cx="12167119" cy="56170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504489C-24F8-0940-871C-7B6C09DA5E23}"/>
              </a:ext>
            </a:extLst>
          </p:cNvPr>
          <p:cNvSpPr txBox="1"/>
          <p:nvPr/>
        </p:nvSpPr>
        <p:spPr>
          <a:xfrm>
            <a:off x="6606073" y="7613780"/>
            <a:ext cx="184731" cy="397032"/>
          </a:xfrm>
          <a:prstGeom prst="rect">
            <a:avLst/>
          </a:prstGeom>
          <a:noFill/>
        </p:spPr>
        <p:txBody>
          <a:bodyPr wrap="none" rtlCol="0">
            <a:spAutoFit/>
          </a:bodyPr>
          <a:lstStyle/>
          <a:p>
            <a:endParaRPr lang="en-CH" dirty="0"/>
          </a:p>
        </p:txBody>
      </p:sp>
    </p:spTree>
    <p:extLst>
      <p:ext uri="{BB962C8B-B14F-4D97-AF65-F5344CB8AC3E}">
        <p14:creationId xmlns:p14="http://schemas.microsoft.com/office/powerpoint/2010/main" val="28974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758B-96CF-F044-8CBE-04C342671A7A}"/>
              </a:ext>
            </a:extLst>
          </p:cNvPr>
          <p:cNvSpPr>
            <a:spLocks noGrp="1"/>
          </p:cNvSpPr>
          <p:nvPr>
            <p:ph type="title"/>
          </p:nvPr>
        </p:nvSpPr>
        <p:spPr/>
        <p:txBody>
          <a:bodyPr/>
          <a:lstStyle/>
          <a:p>
            <a:r>
              <a:rPr lang="en-CH" dirty="0"/>
              <a:t>Impact of Duplication Prevention (500B requests)</a:t>
            </a:r>
          </a:p>
        </p:txBody>
      </p:sp>
      <p:sp>
        <p:nvSpPr>
          <p:cNvPr id="3" name="Content Placeholder 2">
            <a:extLst>
              <a:ext uri="{FF2B5EF4-FFF2-40B4-BE49-F238E27FC236}">
                <a16:creationId xmlns:a16="http://schemas.microsoft.com/office/drawing/2014/main" id="{A455413A-B5AE-4D4B-8167-07F2C3B757A9}"/>
              </a:ext>
            </a:extLst>
          </p:cNvPr>
          <p:cNvSpPr>
            <a:spLocks noGrp="1"/>
          </p:cNvSpPr>
          <p:nvPr>
            <p:ph idx="1"/>
          </p:nvPr>
        </p:nvSpPr>
        <p:spPr/>
        <p:txBody>
          <a:bodyPr/>
          <a:lstStyle/>
          <a:p>
            <a:endParaRPr lang="en-CH"/>
          </a:p>
        </p:txBody>
      </p:sp>
      <p:graphicFrame>
        <p:nvGraphicFramePr>
          <p:cNvPr id="4" name="Chart 3">
            <a:extLst>
              <a:ext uri="{FF2B5EF4-FFF2-40B4-BE49-F238E27FC236}">
                <a16:creationId xmlns:a16="http://schemas.microsoft.com/office/drawing/2014/main" id="{C6CB7ECC-F5C2-AA4F-A279-796E097CB0C5}"/>
              </a:ext>
            </a:extLst>
          </p:cNvPr>
          <p:cNvGraphicFramePr>
            <a:graphicFrameLocks/>
          </p:cNvGraphicFramePr>
          <p:nvPr/>
        </p:nvGraphicFramePr>
        <p:xfrm>
          <a:off x="0" y="1464470"/>
          <a:ext cx="11825817" cy="4890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53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CD02-3922-AC4B-85B5-C5E333D0608A}"/>
              </a:ext>
            </a:extLst>
          </p:cNvPr>
          <p:cNvSpPr>
            <a:spLocks noGrp="1"/>
          </p:cNvSpPr>
          <p:nvPr>
            <p:ph type="title"/>
          </p:nvPr>
        </p:nvSpPr>
        <p:spPr/>
        <p:txBody>
          <a:bodyPr/>
          <a:lstStyle/>
          <a:p>
            <a:r>
              <a:rPr lang="en-CH" dirty="0"/>
              <a:t>Latency, Impact of Bucket Rotation and SVS (16 nodes, WAN, 500B)</a:t>
            </a:r>
          </a:p>
        </p:txBody>
      </p:sp>
      <p:graphicFrame>
        <p:nvGraphicFramePr>
          <p:cNvPr id="4" name="Chart 3">
            <a:extLst>
              <a:ext uri="{FF2B5EF4-FFF2-40B4-BE49-F238E27FC236}">
                <a16:creationId xmlns:a16="http://schemas.microsoft.com/office/drawing/2014/main" id="{A5050FAC-62F9-B940-8B20-9DB8A09218BE}"/>
              </a:ext>
            </a:extLst>
          </p:cNvPr>
          <p:cNvGraphicFramePr>
            <a:graphicFrameLocks/>
          </p:cNvGraphicFramePr>
          <p:nvPr/>
        </p:nvGraphicFramePr>
        <p:xfrm>
          <a:off x="243416" y="1475146"/>
          <a:ext cx="11290857" cy="52304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AF17ECA-93CE-7647-84D2-C5917BF1A97C}"/>
              </a:ext>
            </a:extLst>
          </p:cNvPr>
          <p:cNvSpPr txBox="1"/>
          <p:nvPr/>
        </p:nvSpPr>
        <p:spPr>
          <a:xfrm>
            <a:off x="1414459" y="2209800"/>
            <a:ext cx="3052181" cy="397032"/>
          </a:xfrm>
          <a:prstGeom prst="rect">
            <a:avLst/>
          </a:prstGeom>
          <a:noFill/>
        </p:spPr>
        <p:txBody>
          <a:bodyPr wrap="none" rtlCol="0">
            <a:spAutoFit/>
          </a:bodyPr>
          <a:lstStyle/>
          <a:p>
            <a:pPr algn="ctr"/>
            <a:r>
              <a:rPr lang="en-US" dirty="0">
                <a:ln w="0"/>
                <a:solidFill>
                  <a:schemeClr val="tx1"/>
                </a:solidFill>
                <a:effectLst>
                  <a:outerShdw blurRad="38100" dist="19050" dir="2700000" algn="tl" rotWithShape="0">
                    <a:schemeClr val="dk1">
                      <a:alpha val="40000"/>
                    </a:schemeClr>
                  </a:outerShdw>
                </a:effectLst>
              </a:rPr>
              <a:t>typical Mir-BFT latency</a:t>
            </a:r>
          </a:p>
        </p:txBody>
      </p:sp>
      <p:sp>
        <p:nvSpPr>
          <p:cNvPr id="6" name="Down Arrow 5">
            <a:extLst>
              <a:ext uri="{FF2B5EF4-FFF2-40B4-BE49-F238E27FC236}">
                <a16:creationId xmlns:a16="http://schemas.microsoft.com/office/drawing/2014/main" id="{87DCF4E1-FB60-5445-8511-ECB66C205C41}"/>
              </a:ext>
            </a:extLst>
          </p:cNvPr>
          <p:cNvSpPr/>
          <p:nvPr/>
        </p:nvSpPr>
        <p:spPr bwMode="auto">
          <a:xfrm>
            <a:off x="2519003" y="2606832"/>
            <a:ext cx="433952" cy="2776022"/>
          </a:xfrm>
          <a:prstGeom prst="downArrow">
            <a:avLst/>
          </a:prstGeom>
          <a:solidFill>
            <a:schemeClr val="tx1"/>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i="0" u="none" strike="noStrike" normalizeH="0" baseline="0">
              <a:ln w="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Tree>
    <p:extLst>
      <p:ext uri="{BB962C8B-B14F-4D97-AF65-F5344CB8AC3E}">
        <p14:creationId xmlns:p14="http://schemas.microsoft.com/office/powerpoint/2010/main" val="20465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E1B4-916F-6A4C-A573-F5FA5C996407}"/>
              </a:ext>
            </a:extLst>
          </p:cNvPr>
          <p:cNvSpPr>
            <a:spLocks noGrp="1"/>
          </p:cNvSpPr>
          <p:nvPr>
            <p:ph type="title"/>
          </p:nvPr>
        </p:nvSpPr>
        <p:spPr/>
        <p:txBody>
          <a:bodyPr/>
          <a:lstStyle/>
          <a:p>
            <a:r>
              <a:rPr lang="de-DE" dirty="0"/>
              <a:t>Summary</a:t>
            </a:r>
          </a:p>
        </p:txBody>
      </p:sp>
      <p:sp>
        <p:nvSpPr>
          <p:cNvPr id="3" name="Content Placeholder 2">
            <a:extLst>
              <a:ext uri="{FF2B5EF4-FFF2-40B4-BE49-F238E27FC236}">
                <a16:creationId xmlns:a16="http://schemas.microsoft.com/office/drawing/2014/main" id="{9E5D5A09-20A0-B342-8069-A34925AAABDE}"/>
              </a:ext>
            </a:extLst>
          </p:cNvPr>
          <p:cNvSpPr>
            <a:spLocks noGrp="1"/>
          </p:cNvSpPr>
          <p:nvPr>
            <p:ph idx="1"/>
          </p:nvPr>
        </p:nvSpPr>
        <p:spPr/>
        <p:txBody>
          <a:bodyPr/>
          <a:lstStyle/>
          <a:p>
            <a:pPr marL="0" indent="0">
              <a:buNone/>
            </a:pPr>
            <a:r>
              <a:rPr lang="de-DE" sz="2800" b="1" dirty="0"/>
              <a:t>Mir-BFT</a:t>
            </a:r>
          </a:p>
          <a:p>
            <a:r>
              <a:rPr lang="de-DE" sz="2800" dirty="0" err="1"/>
              <a:t>Excellent</a:t>
            </a:r>
            <a:r>
              <a:rPr lang="de-DE" sz="2800" dirty="0"/>
              <a:t> </a:t>
            </a:r>
            <a:r>
              <a:rPr lang="de-DE" sz="2800" dirty="0" err="1"/>
              <a:t>scalability</a:t>
            </a:r>
            <a:r>
              <a:rPr lang="de-DE" sz="2800" dirty="0"/>
              <a:t> (at least </a:t>
            </a:r>
            <a:r>
              <a:rPr lang="de-DE" sz="2800" dirty="0" err="1"/>
              <a:t>up</a:t>
            </a:r>
            <a:r>
              <a:rPr lang="de-DE" sz="2800" dirty="0"/>
              <a:t> </a:t>
            </a:r>
            <a:r>
              <a:rPr lang="de-DE" sz="2800" dirty="0" err="1"/>
              <a:t>to</a:t>
            </a:r>
            <a:r>
              <a:rPr lang="de-DE" sz="2800" dirty="0"/>
              <a:t> 100 </a:t>
            </a:r>
            <a:r>
              <a:rPr lang="de-DE" sz="2800" dirty="0" err="1"/>
              <a:t>nodes</a:t>
            </a:r>
            <a:r>
              <a:rPr lang="de-DE" sz="2800" dirty="0"/>
              <a:t>)</a:t>
            </a:r>
          </a:p>
          <a:p>
            <a:r>
              <a:rPr lang="de-DE" sz="2800" dirty="0"/>
              <a:t>Best </a:t>
            </a:r>
            <a:r>
              <a:rPr lang="de-DE" sz="2800" dirty="0" err="1"/>
              <a:t>performance</a:t>
            </a:r>
            <a:r>
              <a:rPr lang="de-DE" sz="2800" dirty="0"/>
              <a:t> </a:t>
            </a:r>
            <a:r>
              <a:rPr lang="de-DE" sz="2800" dirty="0" err="1"/>
              <a:t>to</a:t>
            </a:r>
            <a:r>
              <a:rPr lang="de-DE" sz="2800" dirty="0"/>
              <a:t> </a:t>
            </a:r>
            <a:r>
              <a:rPr lang="de-DE" sz="2800" dirty="0" err="1"/>
              <a:t>date</a:t>
            </a:r>
            <a:r>
              <a:rPr lang="de-DE" sz="2800" dirty="0"/>
              <a:t> on WANs</a:t>
            </a:r>
          </a:p>
          <a:p>
            <a:r>
              <a:rPr lang="de-DE" sz="2800" dirty="0"/>
              <a:t>Robust </a:t>
            </a:r>
            <a:r>
              <a:rPr lang="de-DE" sz="2800" dirty="0" err="1"/>
              <a:t>to</a:t>
            </a:r>
            <a:r>
              <a:rPr lang="de-DE" sz="2800" dirty="0"/>
              <a:t> </a:t>
            </a:r>
            <a:r>
              <a:rPr lang="de-DE" sz="2800" dirty="0" err="1"/>
              <a:t>performance</a:t>
            </a:r>
            <a:r>
              <a:rPr lang="de-DE" sz="2800" dirty="0"/>
              <a:t> </a:t>
            </a:r>
            <a:r>
              <a:rPr lang="de-DE" sz="2800" dirty="0" err="1"/>
              <a:t>attacks</a:t>
            </a:r>
            <a:endParaRPr lang="de-DE" sz="2800" dirty="0"/>
          </a:p>
          <a:p>
            <a:endParaRPr lang="de-DE" sz="2800" dirty="0"/>
          </a:p>
          <a:p>
            <a:pPr marL="0" indent="0" algn="ctr">
              <a:buNone/>
            </a:pPr>
            <a:r>
              <a:rPr lang="de-DE" sz="2400" i="1" dirty="0"/>
              <a:t>Next </a:t>
            </a:r>
            <a:r>
              <a:rPr lang="de-DE" sz="2400" i="1" dirty="0" err="1"/>
              <a:t>steps</a:t>
            </a:r>
            <a:r>
              <a:rPr lang="de-DE" sz="2400" i="1" dirty="0"/>
              <a:t>: Mir-BFT </a:t>
            </a:r>
            <a:r>
              <a:rPr lang="de-DE" sz="2400" i="1" dirty="0" err="1"/>
              <a:t>as</a:t>
            </a:r>
            <a:r>
              <a:rPr lang="de-DE" sz="2400" i="1" dirty="0"/>
              <a:t> a </a:t>
            </a:r>
            <a:r>
              <a:rPr lang="de-DE" sz="2400" i="1" dirty="0" err="1"/>
              <a:t>production-ready</a:t>
            </a:r>
            <a:r>
              <a:rPr lang="de-DE" sz="2400" i="1" dirty="0"/>
              <a:t> BFT </a:t>
            </a:r>
            <a:r>
              <a:rPr lang="de-DE" sz="2400" i="1" dirty="0" err="1"/>
              <a:t>library</a:t>
            </a:r>
            <a:r>
              <a:rPr lang="de-DE" sz="2400" i="1" dirty="0"/>
              <a:t> </a:t>
            </a:r>
          </a:p>
          <a:p>
            <a:pPr marL="0" indent="0" algn="ctr">
              <a:buNone/>
            </a:pPr>
            <a:r>
              <a:rPr lang="de-DE" sz="2400" i="1" dirty="0" err="1"/>
              <a:t>watch</a:t>
            </a:r>
            <a:r>
              <a:rPr lang="de-DE" sz="2400" i="1" dirty="0"/>
              <a:t> </a:t>
            </a:r>
            <a:r>
              <a:rPr lang="de-DE" sz="2400" i="1" dirty="0">
                <a:hlinkClick r:id="rId3"/>
              </a:rPr>
              <a:t>https://github.com/IBM/mirbft</a:t>
            </a:r>
            <a:endParaRPr lang="de-DE" sz="2400" i="1" dirty="0"/>
          </a:p>
          <a:p>
            <a:pPr marL="0" indent="0" algn="ctr">
              <a:buNone/>
            </a:pPr>
            <a:r>
              <a:rPr lang="de-DE" sz="2400" i="1" dirty="0"/>
              <a:t> </a:t>
            </a:r>
          </a:p>
        </p:txBody>
      </p:sp>
      <p:sp>
        <p:nvSpPr>
          <p:cNvPr id="4" name="Rectangle 3">
            <a:extLst>
              <a:ext uri="{FF2B5EF4-FFF2-40B4-BE49-F238E27FC236}">
                <a16:creationId xmlns:a16="http://schemas.microsoft.com/office/drawing/2014/main" id="{1655C2B8-1B15-FC47-AA98-9D523069904A}"/>
              </a:ext>
            </a:extLst>
          </p:cNvPr>
          <p:cNvSpPr/>
          <p:nvPr/>
        </p:nvSpPr>
        <p:spPr>
          <a:xfrm>
            <a:off x="6096000" y="762739"/>
            <a:ext cx="6096000" cy="701731"/>
          </a:xfrm>
          <a:prstGeom prst="rect">
            <a:avLst/>
          </a:prstGeom>
        </p:spPr>
        <p:txBody>
          <a:bodyPr>
            <a:spAutoFit/>
          </a:bodyPr>
          <a:lstStyle/>
          <a:p>
            <a:pPr marL="0" indent="0" algn="ctr">
              <a:buNone/>
            </a:pPr>
            <a:r>
              <a:rPr lang="en-US" b="1" dirty="0"/>
              <a:t>The paper is available on </a:t>
            </a:r>
            <a:r>
              <a:rPr lang="en-US" b="1" dirty="0" err="1"/>
              <a:t>arXiV</a:t>
            </a:r>
            <a:r>
              <a:rPr lang="en-US" b="1" dirty="0"/>
              <a:t> </a:t>
            </a:r>
          </a:p>
          <a:p>
            <a:pPr marL="0" indent="0" algn="ctr">
              <a:buNone/>
            </a:pPr>
            <a:r>
              <a:rPr lang="en-US" dirty="0">
                <a:hlinkClick r:id="rId4"/>
              </a:rPr>
              <a:t>https://arxiv.org/pdf/1906.05552.pdf</a:t>
            </a:r>
            <a:endParaRPr lang="en-US" dirty="0"/>
          </a:p>
        </p:txBody>
      </p:sp>
    </p:spTree>
    <p:extLst>
      <p:ext uri="{BB962C8B-B14F-4D97-AF65-F5344CB8AC3E}">
        <p14:creationId xmlns:p14="http://schemas.microsoft.com/office/powerpoint/2010/main" val="2083858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408A-A80E-444A-8C24-7516A7F34480}"/>
              </a:ext>
            </a:extLst>
          </p:cNvPr>
          <p:cNvSpPr>
            <a:spLocks noGrp="1"/>
          </p:cNvSpPr>
          <p:nvPr>
            <p:ph type="title"/>
          </p:nvPr>
        </p:nvSpPr>
        <p:spPr/>
        <p:txBody>
          <a:bodyPr/>
          <a:lstStyle/>
          <a:p>
            <a:r>
              <a:rPr lang="en-CH" dirty="0"/>
              <a:t>Thank you!</a:t>
            </a:r>
          </a:p>
        </p:txBody>
      </p:sp>
      <p:sp>
        <p:nvSpPr>
          <p:cNvPr id="3" name="Content Placeholder 2">
            <a:extLst>
              <a:ext uri="{FF2B5EF4-FFF2-40B4-BE49-F238E27FC236}">
                <a16:creationId xmlns:a16="http://schemas.microsoft.com/office/drawing/2014/main" id="{4C9B404B-1460-174A-802E-98E0910AC6F4}"/>
              </a:ext>
            </a:extLst>
          </p:cNvPr>
          <p:cNvSpPr>
            <a:spLocks noGrp="1"/>
          </p:cNvSpPr>
          <p:nvPr>
            <p:ph idx="1"/>
          </p:nvPr>
        </p:nvSpPr>
        <p:spPr/>
        <p:txBody>
          <a:bodyPr/>
          <a:lstStyle/>
          <a:p>
            <a:endParaRPr lang="en-CH" dirty="0"/>
          </a:p>
        </p:txBody>
      </p:sp>
    </p:spTree>
    <p:extLst>
      <p:ext uri="{BB962C8B-B14F-4D97-AF65-F5344CB8AC3E}">
        <p14:creationId xmlns:p14="http://schemas.microsoft.com/office/powerpoint/2010/main" val="188334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playground - Model</a:t>
            </a:r>
          </a:p>
        </p:txBody>
      </p:sp>
      <p:sp>
        <p:nvSpPr>
          <p:cNvPr id="3" name="Content Placeholder 2"/>
          <p:cNvSpPr>
            <a:spLocks noGrp="1"/>
          </p:cNvSpPr>
          <p:nvPr>
            <p:ph idx="1"/>
          </p:nvPr>
        </p:nvSpPr>
        <p:spPr/>
        <p:txBody>
          <a:bodyPr/>
          <a:lstStyle/>
          <a:p>
            <a:r>
              <a:rPr lang="en-US" b="1" dirty="0"/>
              <a:t>Byzantine faults</a:t>
            </a:r>
          </a:p>
          <a:p>
            <a:pPr lvl="1"/>
            <a:r>
              <a:rPr lang="en-US" dirty="0"/>
              <a:t>Processes that are not faulty are called </a:t>
            </a:r>
            <a:r>
              <a:rPr lang="en-US" b="1" i="1" dirty="0"/>
              <a:t>correct</a:t>
            </a:r>
          </a:p>
          <a:p>
            <a:endParaRPr lang="en-US" dirty="0"/>
          </a:p>
          <a:p>
            <a:r>
              <a:rPr lang="en-US" b="1" dirty="0"/>
              <a:t>Asynchrony (incl. partitions, network failures)</a:t>
            </a:r>
          </a:p>
          <a:p>
            <a:pPr lvl="1"/>
            <a:r>
              <a:rPr lang="en-US" dirty="0"/>
              <a:t>Messages can be delayed for an arbitrary time </a:t>
            </a:r>
          </a:p>
          <a:p>
            <a:endParaRPr lang="en-US" dirty="0"/>
          </a:p>
          <a:p>
            <a:r>
              <a:rPr lang="en-US" b="1" dirty="0"/>
              <a:t>Concurrency</a:t>
            </a:r>
          </a:p>
          <a:p>
            <a:pPr lvl="1"/>
            <a:r>
              <a:rPr lang="en-US" dirty="0"/>
              <a:t>Multiple clients accessing replicated service concurrently</a:t>
            </a:r>
          </a:p>
        </p:txBody>
      </p:sp>
      <p:sp>
        <p:nvSpPr>
          <p:cNvPr id="5" name="Slide Number Placeholder 4"/>
          <p:cNvSpPr>
            <a:spLocks noGrp="1"/>
          </p:cNvSpPr>
          <p:nvPr>
            <p:ph type="sldNum" sz="quarter" idx="12"/>
          </p:nvPr>
        </p:nvSpPr>
        <p:spPr/>
        <p:txBody>
          <a:bodyPr/>
          <a:lstStyle/>
          <a:p>
            <a:fld id="{1BF42408-2616-4508-8D53-7ECB2ACB5E88}" type="slidenum">
              <a:rPr lang="fr-FR" smtClean="0"/>
              <a:pPr/>
              <a:t>7</a:t>
            </a:fld>
            <a:endParaRPr lang="fr-FR" dirty="0"/>
          </a:p>
        </p:txBody>
      </p:sp>
      <p:pic>
        <p:nvPicPr>
          <p:cNvPr id="6" name="Picture 21">
            <a:extLst>
              <a:ext uri="{FF2B5EF4-FFF2-40B4-BE49-F238E27FC236}">
                <a16:creationId xmlns:a16="http://schemas.microsoft.com/office/drawing/2014/main" id="{458D2534-65FB-784D-8DDE-24032152AC57}"/>
              </a:ext>
            </a:extLst>
          </p:cNvPr>
          <p:cNvPicPr>
            <a:picLocks noChangeAspect="1" noChangeArrowheads="1"/>
          </p:cNvPicPr>
          <p:nvPr/>
        </p:nvPicPr>
        <p:blipFill>
          <a:blip r:embed="rId2"/>
          <a:srcRect/>
          <a:stretch>
            <a:fillRect/>
          </a:stretch>
        </p:blipFill>
        <p:spPr bwMode="auto">
          <a:xfrm>
            <a:off x="6034617" y="1464470"/>
            <a:ext cx="667884" cy="762000"/>
          </a:xfrm>
          <a:prstGeom prst="rect">
            <a:avLst/>
          </a:prstGeom>
          <a:noFill/>
          <a:ln w="9525" algn="ctr">
            <a:noFill/>
            <a:miter lim="800000"/>
            <a:headEnd/>
            <a:tailEnd/>
          </a:ln>
          <a:effectLst/>
        </p:spPr>
      </p:pic>
      <p:pic>
        <p:nvPicPr>
          <p:cNvPr id="7" name="Picture 6" descr="bolt.png">
            <a:extLst>
              <a:ext uri="{FF2B5EF4-FFF2-40B4-BE49-F238E27FC236}">
                <a16:creationId xmlns:a16="http://schemas.microsoft.com/office/drawing/2014/main" id="{3CC173C9-312B-1E47-882C-60A0849E1000}"/>
              </a:ext>
            </a:extLst>
          </p:cNvPr>
          <p:cNvPicPr>
            <a:picLocks noChangeAspect="1"/>
          </p:cNvPicPr>
          <p:nvPr/>
        </p:nvPicPr>
        <p:blipFill>
          <a:blip r:embed="rId3"/>
          <a:stretch>
            <a:fillRect/>
          </a:stretch>
        </p:blipFill>
        <p:spPr>
          <a:xfrm>
            <a:off x="6191504" y="2663264"/>
            <a:ext cx="510997" cy="1313328"/>
          </a:xfrm>
          <a:prstGeom prst="rect">
            <a:avLst/>
          </a:prstGeom>
        </p:spPr>
      </p:pic>
    </p:spTree>
    <p:extLst>
      <p:ext uri="{BB962C8B-B14F-4D97-AF65-F5344CB8AC3E}">
        <p14:creationId xmlns:p14="http://schemas.microsoft.com/office/powerpoint/2010/main" val="384398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replicas BFT needs?</a:t>
            </a:r>
          </a:p>
        </p:txBody>
      </p:sp>
      <p:sp>
        <p:nvSpPr>
          <p:cNvPr id="3" name="Content Placeholder 2"/>
          <p:cNvSpPr>
            <a:spLocks noGrp="1"/>
          </p:cNvSpPr>
          <p:nvPr>
            <p:ph idx="1"/>
          </p:nvPr>
        </p:nvSpPr>
        <p:spPr/>
        <p:txBody>
          <a:bodyPr/>
          <a:lstStyle/>
          <a:p>
            <a:r>
              <a:rPr lang="en-US" b="1" dirty="0"/>
              <a:t>Assume we want to mask a threshold </a:t>
            </a:r>
            <a:r>
              <a:rPr lang="en-US" b="1" i="1" dirty="0"/>
              <a:t>t</a:t>
            </a:r>
            <a:r>
              <a:rPr lang="en-US" b="1" dirty="0"/>
              <a:t> of replica faults</a:t>
            </a:r>
          </a:p>
          <a:p>
            <a:endParaRPr lang="en-US" i="1" dirty="0"/>
          </a:p>
          <a:p>
            <a:r>
              <a:rPr lang="en-US" b="1" dirty="0"/>
              <a:t>Let’s focus on a simple case where </a:t>
            </a:r>
            <a:r>
              <a:rPr lang="en-US" b="1" i="1" dirty="0"/>
              <a:t>t = 1</a:t>
            </a:r>
            <a:endParaRPr lang="en-US" b="1" dirty="0"/>
          </a:p>
        </p:txBody>
      </p:sp>
      <p:sp>
        <p:nvSpPr>
          <p:cNvPr id="5" name="Slide Number Placeholder 4"/>
          <p:cNvSpPr>
            <a:spLocks noGrp="1"/>
          </p:cNvSpPr>
          <p:nvPr>
            <p:ph type="sldNum" sz="quarter" idx="12"/>
          </p:nvPr>
        </p:nvSpPr>
        <p:spPr/>
        <p:txBody>
          <a:bodyPr/>
          <a:lstStyle/>
          <a:p>
            <a:fld id="{1BF42408-2616-4508-8D53-7ECB2ACB5E88}" type="slidenum">
              <a:rPr lang="fr-FR" smtClean="0"/>
              <a:pPr/>
              <a:t>8</a:t>
            </a:fld>
            <a:endParaRPr lang="fr-FR" dirty="0"/>
          </a:p>
        </p:txBody>
      </p:sp>
    </p:spTree>
    <p:extLst>
      <p:ext uri="{BB962C8B-B14F-4D97-AF65-F5344CB8AC3E}">
        <p14:creationId xmlns:p14="http://schemas.microsoft.com/office/powerpoint/2010/main" val="373870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olt.png"/>
          <p:cNvPicPr>
            <a:picLocks noChangeAspect="1"/>
          </p:cNvPicPr>
          <p:nvPr/>
        </p:nvPicPr>
        <p:blipFill>
          <a:blip r:embed="rId2"/>
          <a:stretch>
            <a:fillRect/>
          </a:stretch>
        </p:blipFill>
        <p:spPr>
          <a:xfrm rot="17939854">
            <a:off x="5135596" y="2918661"/>
            <a:ext cx="914400" cy="2350126"/>
          </a:xfrm>
          <a:prstGeom prst="rect">
            <a:avLst/>
          </a:prstGeom>
        </p:spPr>
      </p:pic>
      <p:sp>
        <p:nvSpPr>
          <p:cNvPr id="2" name="Title 1"/>
          <p:cNvSpPr>
            <a:spLocks noGrp="1"/>
          </p:cNvSpPr>
          <p:nvPr>
            <p:ph type="title"/>
          </p:nvPr>
        </p:nvSpPr>
        <p:spPr/>
        <p:txBody>
          <a:bodyPr/>
          <a:lstStyle/>
          <a:p>
            <a:r>
              <a:rPr lang="en-US" dirty="0"/>
              <a:t>How many replicas BFT needs?</a:t>
            </a:r>
          </a:p>
        </p:txBody>
      </p:sp>
      <p:sp>
        <p:nvSpPr>
          <p:cNvPr id="5" name="Slide Number Placeholder 4"/>
          <p:cNvSpPr>
            <a:spLocks noGrp="1"/>
          </p:cNvSpPr>
          <p:nvPr>
            <p:ph type="sldNum" sz="quarter" idx="12"/>
          </p:nvPr>
        </p:nvSpPr>
        <p:spPr/>
        <p:txBody>
          <a:bodyPr/>
          <a:lstStyle/>
          <a:p>
            <a:fld id="{1BF42408-2616-4508-8D53-7ECB2ACB5E88}" type="slidenum">
              <a:rPr lang="fr-FR" smtClean="0"/>
              <a:pPr/>
              <a:t>9</a:t>
            </a:fld>
            <a:endParaRPr lang="fr-FR" dirty="0"/>
          </a:p>
        </p:txBody>
      </p:sp>
      <p:pic>
        <p:nvPicPr>
          <p:cNvPr id="6" name="Content Placeholder 5" descr="b-server.jpeg"/>
          <p:cNvPicPr>
            <a:picLocks noChangeAspect="1"/>
          </p:cNvPicPr>
          <p:nvPr/>
        </p:nvPicPr>
        <p:blipFill>
          <a:blip r:embed="rId3"/>
          <a:stretch>
            <a:fillRect/>
          </a:stretch>
        </p:blipFill>
        <p:spPr bwMode="auto">
          <a:xfrm>
            <a:off x="5410201" y="1752601"/>
            <a:ext cx="1323975" cy="1323975"/>
          </a:xfrm>
          <a:prstGeom prst="rect">
            <a:avLst/>
          </a:prstGeom>
          <a:noFill/>
          <a:ln w="9525">
            <a:noFill/>
            <a:miter lim="800000"/>
            <a:headEnd/>
            <a:tailEnd/>
          </a:ln>
        </p:spPr>
      </p:pic>
      <p:pic>
        <p:nvPicPr>
          <p:cNvPr id="7" name="Content Placeholder 5" descr="b-server.jpeg"/>
          <p:cNvPicPr>
            <a:picLocks noChangeAspect="1"/>
          </p:cNvPicPr>
          <p:nvPr/>
        </p:nvPicPr>
        <p:blipFill>
          <a:blip r:embed="rId3"/>
          <a:stretch>
            <a:fillRect/>
          </a:stretch>
        </p:blipFill>
        <p:spPr bwMode="auto">
          <a:xfrm>
            <a:off x="7162801" y="4267201"/>
            <a:ext cx="1323975" cy="1323975"/>
          </a:xfrm>
          <a:prstGeom prst="rect">
            <a:avLst/>
          </a:prstGeom>
          <a:noFill/>
          <a:ln w="9525">
            <a:noFill/>
            <a:miter lim="800000"/>
            <a:headEnd/>
            <a:tailEnd/>
          </a:ln>
        </p:spPr>
      </p:pic>
      <p:pic>
        <p:nvPicPr>
          <p:cNvPr id="8" name="Content Placeholder 5" descr="b-server.jpeg"/>
          <p:cNvPicPr>
            <a:picLocks noChangeAspect="1"/>
          </p:cNvPicPr>
          <p:nvPr/>
        </p:nvPicPr>
        <p:blipFill>
          <a:blip r:embed="rId3"/>
          <a:stretch>
            <a:fillRect/>
          </a:stretch>
        </p:blipFill>
        <p:spPr bwMode="auto">
          <a:xfrm>
            <a:off x="4191001" y="4343401"/>
            <a:ext cx="1323975" cy="1323975"/>
          </a:xfrm>
          <a:prstGeom prst="rect">
            <a:avLst/>
          </a:prstGeom>
          <a:noFill/>
          <a:ln w="9525">
            <a:noFill/>
            <a:miter lim="800000"/>
            <a:headEnd/>
            <a:tailEnd/>
          </a:ln>
        </p:spPr>
      </p:pic>
      <p:pic>
        <p:nvPicPr>
          <p:cNvPr id="9" name="Picture 8" descr="laptop.jpg"/>
          <p:cNvPicPr>
            <a:picLocks noChangeAspect="1"/>
          </p:cNvPicPr>
          <p:nvPr/>
        </p:nvPicPr>
        <p:blipFill>
          <a:blip r:embed="rId4"/>
          <a:stretch>
            <a:fillRect/>
          </a:stretch>
        </p:blipFill>
        <p:spPr>
          <a:xfrm>
            <a:off x="1981200" y="1447800"/>
            <a:ext cx="762000" cy="735106"/>
          </a:xfrm>
          <a:prstGeom prst="rect">
            <a:avLst/>
          </a:prstGeom>
        </p:spPr>
      </p:pic>
      <p:pic>
        <p:nvPicPr>
          <p:cNvPr id="10" name="Picture 9" descr="laptop.jpg"/>
          <p:cNvPicPr>
            <a:picLocks noChangeAspect="1"/>
          </p:cNvPicPr>
          <p:nvPr/>
        </p:nvPicPr>
        <p:blipFill>
          <a:blip r:embed="rId4"/>
          <a:stretch>
            <a:fillRect/>
          </a:stretch>
        </p:blipFill>
        <p:spPr>
          <a:xfrm>
            <a:off x="9067800" y="1447800"/>
            <a:ext cx="762000" cy="735106"/>
          </a:xfrm>
          <a:prstGeom prst="rect">
            <a:avLst/>
          </a:prstGeom>
        </p:spPr>
      </p:pic>
      <p:sp>
        <p:nvSpPr>
          <p:cNvPr id="11" name="TextBox 10"/>
          <p:cNvSpPr txBox="1"/>
          <p:nvPr/>
        </p:nvSpPr>
        <p:spPr>
          <a:xfrm>
            <a:off x="1906008" y="5791200"/>
            <a:ext cx="742511" cy="397032"/>
          </a:xfrm>
          <a:prstGeom prst="rect">
            <a:avLst/>
          </a:prstGeom>
          <a:noFill/>
        </p:spPr>
        <p:txBody>
          <a:bodyPr wrap="none" rtlCol="0">
            <a:spAutoFit/>
          </a:bodyPr>
          <a:lstStyle/>
          <a:p>
            <a:r>
              <a:rPr lang="en-US" dirty="0"/>
              <a:t>t = 1</a:t>
            </a:r>
          </a:p>
        </p:txBody>
      </p:sp>
      <p:pic>
        <p:nvPicPr>
          <p:cNvPr id="12" name="Picture 21"/>
          <p:cNvPicPr>
            <a:picLocks noChangeAspect="1" noChangeArrowheads="1"/>
          </p:cNvPicPr>
          <p:nvPr/>
        </p:nvPicPr>
        <p:blipFill>
          <a:blip r:embed="rId5"/>
          <a:srcRect/>
          <a:stretch>
            <a:fillRect/>
          </a:stretch>
        </p:blipFill>
        <p:spPr bwMode="auto">
          <a:xfrm>
            <a:off x="3352800" y="4876801"/>
            <a:ext cx="972684" cy="1109751"/>
          </a:xfrm>
          <a:prstGeom prst="rect">
            <a:avLst/>
          </a:prstGeom>
          <a:noFill/>
          <a:ln w="9525" algn="ctr">
            <a:noFill/>
            <a:miter lim="800000"/>
            <a:headEnd/>
            <a:tailEnd/>
          </a:ln>
          <a:effectLst/>
        </p:spPr>
      </p:pic>
      <p:sp>
        <p:nvSpPr>
          <p:cNvPr id="13" name="TextBox 12"/>
          <p:cNvSpPr txBox="1"/>
          <p:nvPr/>
        </p:nvSpPr>
        <p:spPr>
          <a:xfrm>
            <a:off x="1502420" y="2362199"/>
            <a:ext cx="1645002" cy="397032"/>
          </a:xfrm>
          <a:prstGeom prst="rect">
            <a:avLst/>
          </a:prstGeom>
          <a:noFill/>
        </p:spPr>
        <p:txBody>
          <a:bodyPr wrap="none" rtlCol="0">
            <a:spAutoFit/>
          </a:bodyPr>
          <a:lstStyle/>
          <a:p>
            <a:r>
              <a:rPr lang="en-US" i="1" dirty="0"/>
              <a:t>write</a:t>
            </a:r>
            <a:r>
              <a:rPr lang="en-US" dirty="0"/>
              <a:t>(tweet)</a:t>
            </a:r>
          </a:p>
        </p:txBody>
      </p:sp>
      <p:cxnSp>
        <p:nvCxnSpPr>
          <p:cNvPr id="15" name="Straight Arrow Connector 14"/>
          <p:cNvCxnSpPr/>
          <p:nvPr/>
        </p:nvCxnSpPr>
        <p:spPr bwMode="auto">
          <a:xfrm>
            <a:off x="2819400" y="1905000"/>
            <a:ext cx="2667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2819400" y="1905000"/>
            <a:ext cx="4267200" cy="2438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5486401" y="3124200"/>
            <a:ext cx="1967205" cy="397032"/>
          </a:xfrm>
          <a:prstGeom prst="rect">
            <a:avLst/>
          </a:prstGeom>
          <a:noFill/>
        </p:spPr>
        <p:txBody>
          <a:bodyPr wrap="none" rtlCol="0">
            <a:spAutoFit/>
          </a:bodyPr>
          <a:lstStyle/>
          <a:p>
            <a:r>
              <a:rPr lang="en-US" dirty="0"/>
              <a:t>tweet = “hello”</a:t>
            </a:r>
          </a:p>
        </p:txBody>
      </p:sp>
      <p:sp>
        <p:nvSpPr>
          <p:cNvPr id="19" name="TextBox 18"/>
          <p:cNvSpPr txBox="1"/>
          <p:nvPr/>
        </p:nvSpPr>
        <p:spPr>
          <a:xfrm>
            <a:off x="7086601" y="5638800"/>
            <a:ext cx="1967205" cy="397032"/>
          </a:xfrm>
          <a:prstGeom prst="rect">
            <a:avLst/>
          </a:prstGeom>
          <a:noFill/>
        </p:spPr>
        <p:txBody>
          <a:bodyPr wrap="none" rtlCol="0">
            <a:spAutoFit/>
          </a:bodyPr>
          <a:lstStyle/>
          <a:p>
            <a:r>
              <a:rPr lang="en-US" dirty="0"/>
              <a:t>tweet = “hello”</a:t>
            </a:r>
          </a:p>
        </p:txBody>
      </p:sp>
      <p:cxnSp>
        <p:nvCxnSpPr>
          <p:cNvPr id="21" name="Straight Arrow Connector 20"/>
          <p:cNvCxnSpPr/>
          <p:nvPr/>
        </p:nvCxnSpPr>
        <p:spPr bwMode="auto">
          <a:xfrm rot="16200000" flipH="1">
            <a:off x="2476500" y="2324100"/>
            <a:ext cx="2286000" cy="1600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2" name="Picture 21" descr="cross-icon.jpg"/>
          <p:cNvPicPr>
            <a:picLocks noChangeAspect="1"/>
          </p:cNvPicPr>
          <p:nvPr/>
        </p:nvPicPr>
        <p:blipFill>
          <a:blip r:embed="rId6"/>
          <a:stretch>
            <a:fillRect/>
          </a:stretch>
        </p:blipFill>
        <p:spPr>
          <a:xfrm>
            <a:off x="4114801" y="3962401"/>
            <a:ext cx="469387" cy="352425"/>
          </a:xfrm>
          <a:prstGeom prst="rect">
            <a:avLst/>
          </a:prstGeom>
        </p:spPr>
      </p:pic>
      <p:sp>
        <p:nvSpPr>
          <p:cNvPr id="23" name="TextBox 22"/>
          <p:cNvSpPr txBox="1"/>
          <p:nvPr/>
        </p:nvSpPr>
        <p:spPr>
          <a:xfrm>
            <a:off x="4510857" y="5791200"/>
            <a:ext cx="1370888" cy="397032"/>
          </a:xfrm>
          <a:prstGeom prst="rect">
            <a:avLst/>
          </a:prstGeom>
          <a:noFill/>
        </p:spPr>
        <p:txBody>
          <a:bodyPr wrap="none" rtlCol="0">
            <a:spAutoFit/>
          </a:bodyPr>
          <a:lstStyle/>
          <a:p>
            <a:r>
              <a:rPr lang="en-US" dirty="0"/>
              <a:t>tweet = “”</a:t>
            </a:r>
          </a:p>
        </p:txBody>
      </p:sp>
      <p:pic>
        <p:nvPicPr>
          <p:cNvPr id="24" name="Picture 23" descr="bolt.png"/>
          <p:cNvPicPr>
            <a:picLocks noChangeAspect="1"/>
          </p:cNvPicPr>
          <p:nvPr/>
        </p:nvPicPr>
        <p:blipFill>
          <a:blip r:embed="rId2"/>
          <a:stretch>
            <a:fillRect/>
          </a:stretch>
        </p:blipFill>
        <p:spPr>
          <a:xfrm rot="1032026">
            <a:off x="3375036" y="3359248"/>
            <a:ext cx="914400" cy="2350126"/>
          </a:xfrm>
          <a:prstGeom prst="rect">
            <a:avLst/>
          </a:prstGeom>
        </p:spPr>
      </p:pic>
      <p:sp>
        <p:nvSpPr>
          <p:cNvPr id="27" name="Rectangle 26"/>
          <p:cNvSpPr/>
          <p:nvPr/>
        </p:nvSpPr>
        <p:spPr bwMode="auto">
          <a:xfrm>
            <a:off x="3048000" y="1295400"/>
            <a:ext cx="5791200" cy="487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pPr>
            <a:endParaRPr lang="en-US" sz="1800">
              <a:solidFill>
                <a:schemeClr val="tx1"/>
              </a:solidFill>
              <a:latin typeface="Arial" charset="0"/>
            </a:endParaRPr>
          </a:p>
        </p:txBody>
      </p:sp>
      <p:sp>
        <p:nvSpPr>
          <p:cNvPr id="29" name="TextBox 28"/>
          <p:cNvSpPr txBox="1"/>
          <p:nvPr/>
        </p:nvSpPr>
        <p:spPr>
          <a:xfrm>
            <a:off x="4036597" y="2819400"/>
            <a:ext cx="3311291" cy="1311128"/>
          </a:xfrm>
          <a:prstGeom prst="rect">
            <a:avLst/>
          </a:prstGeom>
          <a:noFill/>
        </p:spPr>
        <p:txBody>
          <a:bodyPr wrap="none" rtlCol="0">
            <a:spAutoFit/>
          </a:bodyPr>
          <a:lstStyle/>
          <a:p>
            <a:r>
              <a:rPr lang="en-US" sz="8800" dirty="0">
                <a:solidFill>
                  <a:srgbClr val="A7E4FF"/>
                </a:solidFill>
                <a:latin typeface="PicoBlackAl" pitchFamily="2" charset="0"/>
              </a:rPr>
              <a:t>twitter</a:t>
            </a:r>
          </a:p>
        </p:txBody>
      </p:sp>
      <p:sp>
        <p:nvSpPr>
          <p:cNvPr id="31" name="TextBox 30"/>
          <p:cNvSpPr txBox="1"/>
          <p:nvPr/>
        </p:nvSpPr>
        <p:spPr>
          <a:xfrm>
            <a:off x="3581401" y="2819400"/>
            <a:ext cx="4239687" cy="1311128"/>
          </a:xfrm>
          <a:prstGeom prst="rect">
            <a:avLst/>
          </a:prstGeom>
          <a:noFill/>
        </p:spPr>
        <p:txBody>
          <a:bodyPr wrap="none" rtlCol="0">
            <a:spAutoFit/>
          </a:bodyPr>
          <a:lstStyle/>
          <a:p>
            <a:r>
              <a:rPr lang="en-US" sz="8800" dirty="0" err="1">
                <a:solidFill>
                  <a:srgbClr val="F5B1B1"/>
                </a:solidFill>
                <a:latin typeface="PicoBlackAl" pitchFamily="2" charset="0"/>
              </a:rPr>
              <a:t>bf</a:t>
            </a:r>
            <a:r>
              <a:rPr lang="en-US" sz="8800" dirty="0" err="1">
                <a:solidFill>
                  <a:srgbClr val="A7E4FF"/>
                </a:solidFill>
                <a:latin typeface="PicoBlackAl" pitchFamily="2" charset="0"/>
              </a:rPr>
              <a:t>twitter</a:t>
            </a:r>
            <a:endParaRPr lang="en-US" sz="8800" dirty="0">
              <a:solidFill>
                <a:srgbClr val="A7E4FF"/>
              </a:solidFill>
              <a:latin typeface="PicoBlackAl" pitchFamily="2" charset="0"/>
            </a:endParaRPr>
          </a:p>
        </p:txBody>
      </p:sp>
      <p:sp>
        <p:nvSpPr>
          <p:cNvPr id="3" name="Content Placeholder 2">
            <a:extLst>
              <a:ext uri="{FF2B5EF4-FFF2-40B4-BE49-F238E27FC236}">
                <a16:creationId xmlns:a16="http://schemas.microsoft.com/office/drawing/2014/main" id="{BB2DF777-79D6-B046-9660-2AA2E62EF33E}"/>
              </a:ext>
            </a:extLst>
          </p:cNvPr>
          <p:cNvSpPr>
            <a:spLocks noGrp="1"/>
          </p:cNvSpPr>
          <p:nvPr>
            <p:ph idx="1"/>
          </p:nvPr>
        </p:nvSpPr>
        <p:spPr/>
        <p:txBody>
          <a:bodyPr/>
          <a:lstStyle/>
          <a:p>
            <a:endParaRPr lang="en-CH"/>
          </a:p>
        </p:txBody>
      </p:sp>
      <p:sp>
        <p:nvSpPr>
          <p:cNvPr id="28" name="Content Placeholder 2">
            <a:extLst>
              <a:ext uri="{FF2B5EF4-FFF2-40B4-BE49-F238E27FC236}">
                <a16:creationId xmlns:a16="http://schemas.microsoft.com/office/drawing/2014/main" id="{C20178DF-17EE-F94B-9AEC-999FD7AD9C75}"/>
              </a:ext>
            </a:extLst>
          </p:cNvPr>
          <p:cNvSpPr txBox="1">
            <a:spLocks/>
          </p:cNvSpPr>
          <p:nvPr/>
        </p:nvSpPr>
        <p:spPr bwMode="auto">
          <a:xfrm>
            <a:off x="8915401" y="2759231"/>
            <a:ext cx="4471459" cy="273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ts val="200"/>
              </a:spcAft>
              <a:buClr>
                <a:schemeClr val="tx1"/>
              </a:buClr>
              <a:buFont typeface="Wingdings" panose="05000000000000000000" pitchFamily="2" charset="2"/>
              <a:buChar char="§"/>
              <a:defRPr sz="2000" kern="1200">
                <a:solidFill>
                  <a:schemeClr val="tx1"/>
                </a:solidFill>
                <a:latin typeface="+mn-lt"/>
                <a:ea typeface="+mn-ea"/>
                <a:cs typeface="+mn-cs"/>
              </a:defRPr>
            </a:lvl1pPr>
            <a:lvl2pPr marL="631825" indent="-285750" algn="l" rtl="0" eaLnBrk="1" fontAlgn="base" hangingPunct="1">
              <a:spcBef>
                <a:spcPct val="0"/>
              </a:spcBef>
              <a:spcAft>
                <a:spcPts val="200"/>
              </a:spcAft>
              <a:buClr>
                <a:schemeClr val="tx1"/>
              </a:buClr>
              <a:buFont typeface="Arial" panose="020B0604020202020204" pitchFamily="34" charset="0"/>
              <a:buChar char="─"/>
              <a:defRPr sz="1800" kern="1200">
                <a:solidFill>
                  <a:schemeClr val="tx1"/>
                </a:solidFill>
                <a:latin typeface="+mn-lt"/>
                <a:ea typeface="+mn-ea"/>
                <a:cs typeface="+mn-cs"/>
              </a:defRPr>
            </a:lvl2pPr>
            <a:lvl3pPr marL="968375" indent="-285750" algn="l" rtl="0" eaLnBrk="1" fontAlgn="base" hangingPunct="1">
              <a:spcBef>
                <a:spcPct val="0"/>
              </a:spcBef>
              <a:spcAft>
                <a:spcPts val="200"/>
              </a:spcAft>
              <a:buClr>
                <a:schemeClr val="tx1"/>
              </a:buClr>
              <a:buFont typeface="Arial" panose="020B0604020202020204" pitchFamily="34" charset="0"/>
              <a:buChar char="•"/>
              <a:defRPr sz="1600" kern="1200">
                <a:solidFill>
                  <a:schemeClr val="tx1"/>
                </a:solidFill>
                <a:latin typeface="+mn-lt"/>
                <a:ea typeface="+mn-ea"/>
                <a:cs typeface="+mn-cs"/>
              </a:defRPr>
            </a:lvl3pPr>
            <a:lvl4pPr marL="1203325" indent="-173038" algn="l" rtl="0" eaLnBrk="1" fontAlgn="base" hangingPunct="1">
              <a:spcBef>
                <a:spcPct val="20000"/>
              </a:spcBef>
              <a:spcAft>
                <a:spcPct val="0"/>
              </a:spcAft>
              <a:buClr>
                <a:schemeClr val="bg1"/>
              </a:buClr>
              <a:defRPr sz="1600" kern="1200">
                <a:solidFill>
                  <a:schemeClr val="bg1"/>
                </a:solidFill>
                <a:latin typeface="+mn-lt"/>
                <a:ea typeface="+mn-ea"/>
                <a:cs typeface="+mn-cs"/>
              </a:defRPr>
            </a:lvl4pPr>
            <a:lvl5pPr marL="1539875" indent="-163513" algn="l" rtl="0" eaLnBrk="1" fontAlgn="base" hangingPunct="1">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t>Model of </a:t>
            </a:r>
            <a:r>
              <a:rPr lang="en-US" sz="1400" b="1" dirty="0" err="1"/>
              <a:t>bftwitter</a:t>
            </a:r>
            <a:r>
              <a:rPr lang="en-US" sz="1400" b="1" dirty="0"/>
              <a:t>:</a:t>
            </a:r>
          </a:p>
          <a:p>
            <a:pPr marL="0" indent="0">
              <a:lnSpc>
                <a:spcPct val="100000"/>
              </a:lnSpc>
              <a:buNone/>
            </a:pPr>
            <a:r>
              <a:rPr lang="en-US" sz="1400" b="1" dirty="0"/>
              <a:t>R/W Storage</a:t>
            </a:r>
          </a:p>
          <a:p>
            <a:pPr marL="0" indent="0">
              <a:lnSpc>
                <a:spcPct val="100000"/>
              </a:lnSpc>
              <a:buNone/>
            </a:pPr>
            <a:r>
              <a:rPr lang="en-US" sz="1400" b="1" dirty="0"/>
              <a:t>(also called a R/W register)</a:t>
            </a:r>
          </a:p>
          <a:p>
            <a:pPr>
              <a:lnSpc>
                <a:spcPct val="100000"/>
              </a:lnSpc>
            </a:pPr>
            <a:endParaRPr lang="en-US" sz="1400" dirty="0"/>
          </a:p>
          <a:p>
            <a:pPr>
              <a:lnSpc>
                <a:spcPct val="100000"/>
              </a:lnSpc>
            </a:pPr>
            <a:r>
              <a:rPr lang="en-US" sz="1400" b="1" dirty="0"/>
              <a:t>2 operations</a:t>
            </a:r>
          </a:p>
          <a:p>
            <a:pPr lvl="1">
              <a:lnSpc>
                <a:spcPct val="100000"/>
              </a:lnSpc>
            </a:pPr>
            <a:r>
              <a:rPr lang="en-US" sz="1200" i="1" dirty="0"/>
              <a:t>write</a:t>
            </a:r>
            <a:r>
              <a:rPr lang="en-US" sz="1200" dirty="0"/>
              <a:t>(value)</a:t>
            </a:r>
          </a:p>
          <a:p>
            <a:pPr lvl="1">
              <a:lnSpc>
                <a:spcPct val="100000"/>
              </a:lnSpc>
            </a:pPr>
            <a:r>
              <a:rPr lang="en-US" sz="1200" i="1" dirty="0"/>
              <a:t>read() </a:t>
            </a:r>
            <a:r>
              <a:rPr lang="en-US" sz="1200" dirty="0">
                <a:sym typeface="Wingdings" pitchFamily="2" charset="2"/>
              </a:rPr>
              <a:t> value</a:t>
            </a:r>
          </a:p>
          <a:p>
            <a:pPr lvl="1">
              <a:lnSpc>
                <a:spcPct val="100000"/>
              </a:lnSpc>
            </a:pPr>
            <a:endParaRPr lang="en-US" sz="1400" dirty="0">
              <a:sym typeface="Wingdings" pitchFamily="2" charset="2"/>
            </a:endParaRPr>
          </a:p>
          <a:p>
            <a:pPr marL="0" indent="0">
              <a:lnSpc>
                <a:spcPct val="100000"/>
              </a:lnSpc>
              <a:buNone/>
            </a:pPr>
            <a:r>
              <a:rPr lang="en-US" sz="1200" b="1" dirty="0">
                <a:sym typeface="Wingdings" pitchFamily="2" charset="2"/>
              </a:rPr>
              <a:t>Read should return the last value written</a:t>
            </a:r>
          </a:p>
          <a:p>
            <a:pPr marL="346075" lvl="1" indent="0">
              <a:lnSpc>
                <a:spcPct val="100000"/>
              </a:lnSpc>
              <a:buNone/>
            </a:pPr>
            <a:r>
              <a:rPr lang="en-US" sz="1100" dirty="0">
                <a:sym typeface="Wingdings" pitchFamily="2" charset="2"/>
              </a:rPr>
              <a:t>Register is initialized to a default value </a:t>
            </a:r>
            <a:endParaRPr lang="en-US" sz="1100" dirty="0"/>
          </a:p>
        </p:txBody>
      </p:sp>
    </p:spTree>
    <p:extLst>
      <p:ext uri="{BB962C8B-B14F-4D97-AF65-F5344CB8AC3E}">
        <p14:creationId xmlns:p14="http://schemas.microsoft.com/office/powerpoint/2010/main" val="35684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trips(downRight)">
                                      <p:cBhvr>
                                        <p:cTn id="40" dur="500"/>
                                        <p:tgtEl>
                                          <p:spTgt spid="15"/>
                                        </p:tgtEl>
                                      </p:cBhvr>
                                    </p:animEffect>
                                  </p:childTnLst>
                                </p:cTn>
                              </p:par>
                            </p:childTnLst>
                          </p:cTn>
                        </p:par>
                        <p:par>
                          <p:cTn id="41" fill="hold">
                            <p:stCondLst>
                              <p:cond delay="500"/>
                            </p:stCondLst>
                            <p:childTnLst>
                              <p:par>
                                <p:cTn id="42" presetID="18" presetClass="entr" presetSubtype="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500"/>
                                        <p:tgtEl>
                                          <p:spTgt spid="17"/>
                                        </p:tgtEl>
                                      </p:cBhvr>
                                    </p:animEffect>
                                  </p:childTnLst>
                                </p:cTn>
                              </p:par>
                            </p:childTnLst>
                          </p:cTn>
                        </p:par>
                        <p:par>
                          <p:cTn id="45" fill="hold">
                            <p:stCondLst>
                              <p:cond delay="1000"/>
                            </p:stCondLst>
                            <p:childTnLst>
                              <p:par>
                                <p:cTn id="46" presetID="3"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strips(downRight)">
                                      <p:cBhvr>
                                        <p:cTn id="56" dur="500"/>
                                        <p:tgtEl>
                                          <p:spTgt spid="21"/>
                                        </p:tgtEl>
                                      </p:cBhvr>
                                    </p:animEffect>
                                  </p:childTnLst>
                                </p:cTn>
                              </p:par>
                            </p:childTnLst>
                          </p:cTn>
                        </p:par>
                        <p:par>
                          <p:cTn id="57" fill="hold">
                            <p:stCondLst>
                              <p:cond delay="500"/>
                            </p:stCondLst>
                            <p:childTnLst>
                              <p:par>
                                <p:cTn id="58" presetID="3" presetClass="entr" presetSubtype="1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500"/>
                            </p:stCondLst>
                            <p:childTnLst>
                              <p:par>
                                <p:cTn id="70" presetID="3" presetClass="entr" presetSubtype="1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3" presetClass="entr" presetSubtype="10"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par>
                                <p:cTn id="81" presetID="3" presetClass="entr" presetSubtype="1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3" grpId="0"/>
      <p:bldP spid="29" grpId="0"/>
      <p:bldP spid="31" grpId="0"/>
      <p:bldP spid="31" grpId="1"/>
    </p:bldLst>
  </p:timing>
</p:sld>
</file>

<file path=ppt/theme/theme1.xml><?xml version="1.0" encoding="utf-8"?>
<a:theme xmlns:a="http://schemas.openxmlformats.org/drawingml/2006/main" name="IBM">
  <a:themeElements>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fontScheme name="January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lnDef>
  </a:objectDefaults>
  <a:extraClrSchemeLst>
    <a:extraClrScheme>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BM" id="{5EB10C12-23DA-274B-8CC6-FD8CD43F60D6}" vid="{841BAD71-534A-4544-92BA-231B9A83E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42437</TotalTime>
  <Words>4366</Words>
  <Application>Microsoft Macintosh PowerPoint</Application>
  <PresentationFormat>Widescreen</PresentationFormat>
  <Paragraphs>1070</Paragraphs>
  <Slides>66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Apple Symbols</vt:lpstr>
      <vt:lpstr>Arial</vt:lpstr>
      <vt:lpstr>Calibri</vt:lpstr>
      <vt:lpstr>Cambria Math</vt:lpstr>
      <vt:lpstr>Gabriola</vt:lpstr>
      <vt:lpstr>Helvetica Neue</vt:lpstr>
      <vt:lpstr>HelvNeue Light for IBM</vt:lpstr>
      <vt:lpstr>PicoBlackAl</vt:lpstr>
      <vt:lpstr>Symbol</vt:lpstr>
      <vt:lpstr>Verdana</vt:lpstr>
      <vt:lpstr>Wingdings</vt:lpstr>
      <vt:lpstr>IBM</vt:lpstr>
      <vt:lpstr>Byzantine Quorums and Hyperledger Fabric and a few more things on Byzantine Fault-Tolerance (BFT) and Blockchains  virtually @EPFL November 16, 2020   Dr. Marko Vukolić IBM Research – Zurich   </vt:lpstr>
      <vt:lpstr>Byzantine Fault Tolerance (BFT)</vt:lpstr>
      <vt:lpstr>Byzantine Fault Tolerance (BFT)</vt:lpstr>
      <vt:lpstr>What is a Blockchain?</vt:lpstr>
      <vt:lpstr>This lecture</vt:lpstr>
      <vt:lpstr>Our playground</vt:lpstr>
      <vt:lpstr>Our playground - Model</vt:lpstr>
      <vt:lpstr>How many replicas BFT needs?</vt:lpstr>
      <vt:lpstr>How many replicas BFT needs?</vt:lpstr>
      <vt:lpstr>How many replicas BFT needs?</vt:lpstr>
      <vt:lpstr>How many replicas BFT needs?</vt:lpstr>
      <vt:lpstr>How many replicas BFT needs?</vt:lpstr>
      <vt:lpstr>PowerPoint Presentation</vt:lpstr>
      <vt:lpstr>Bad news straight away</vt:lpstr>
      <vt:lpstr>The things are not that bad, after all</vt:lpstr>
      <vt:lpstr>Eventual synchrony</vt:lpstr>
      <vt:lpstr>BFT SMR protocols</vt:lpstr>
      <vt:lpstr>PBFT</vt:lpstr>
      <vt:lpstr>PBFT components</vt:lpstr>
      <vt:lpstr>PBFT common case</vt:lpstr>
      <vt:lpstr>PBFT common-case: Summary</vt:lpstr>
      <vt:lpstr>PowerPoint Presentation</vt:lpstr>
      <vt:lpstr>What if we had a single phase?</vt:lpstr>
      <vt:lpstr>What if we had 2 phases only?</vt:lpstr>
      <vt:lpstr>However, there are issues…</vt:lpstr>
      <vt:lpstr>However, there are issues…</vt:lpstr>
      <vt:lpstr>Issue with 2 phases</vt:lpstr>
      <vt:lpstr>Issue with 2 phases</vt:lpstr>
      <vt:lpstr>Issue with 2 phases</vt:lpstr>
      <vt:lpstr>Issue with 2 phases</vt:lpstr>
      <vt:lpstr>PBFT - conclusions</vt:lpstr>
      <vt:lpstr>   Elli Androulaki, Artem Barger, Vita Bortnikov, Christian Cachin,  Konstantinos Christidis, Angelo De Caro, David Enyeart, Christopher Ferris,  Gennady Laventman, Yacov Manevich, Srinivasan Muralidharan, Chet Murthy,  Binh Nguyen, Manish Sethi, Gari Singh, Keith Smith, Alessandro Sorniotti,  Chrysoula Stathakopoulou, Marko Vukolić, Sharon Weed Cocco and Jason Yellick  https://dl.acm.org/doi/10.1145/3190508.3190538   </vt:lpstr>
      <vt:lpstr>What is a Blockchain?</vt:lpstr>
      <vt:lpstr>Blokchain transactions and distributed applications</vt:lpstr>
      <vt:lpstr>Are Blockchains the same as SMR?</vt:lpstr>
      <vt:lpstr>Blockchain evolution (2009-present)</vt:lpstr>
      <vt:lpstr>Blockchain SOTA follows order-execute architecture</vt:lpstr>
      <vt:lpstr>Order-Execute in Permissionless Blockchains</vt:lpstr>
      <vt:lpstr>Order-Execute in Permissioned Blockchains</vt:lpstr>
      <vt:lpstr>Hyperledger Fabric – key requirements</vt:lpstr>
      <vt:lpstr>Blockchain 2.0 (ORDER  EXECUTE) architecture issues</vt:lpstr>
      <vt:lpstr>Hyperledger Fabric v1 architecture in one slide</vt:lpstr>
      <vt:lpstr>Hyperledger Fabric v1 Transaction flow</vt:lpstr>
      <vt:lpstr>Hyperledger Fabric v1 Transaction flow</vt:lpstr>
      <vt:lpstr>Hyperledger Fabric v1 Transaction flow</vt:lpstr>
      <vt:lpstr>Hyperledger Fabric v1 Transaction flow</vt:lpstr>
      <vt:lpstr>Distributed applications in Fabric</vt:lpstr>
      <vt:lpstr>What BFT for Fabric ordering service?</vt:lpstr>
      <vt:lpstr>Understanding bottlenecks: PBFT – Common case protocol</vt:lpstr>
      <vt:lpstr>Understanding bottlenecks: PBFT – Common case protocol</vt:lpstr>
      <vt:lpstr>Understanding bottlenecks: PBFT</vt:lpstr>
      <vt:lpstr>Mir: Robust Scaling of Classical BFT</vt:lpstr>
      <vt:lpstr>Main Challenge with Multiple Leaders: Request duplication </vt:lpstr>
      <vt:lpstr>Mir BFT Total Order Broadcast protocol: The main principles</vt:lpstr>
      <vt:lpstr>Preventing Transaction Duplication</vt:lpstr>
      <vt:lpstr>Preventing Transaction Duplication: Bucket assignement</vt:lpstr>
      <vt:lpstr>Preventing Transaction Duplication: Bucket Rotation</vt:lpstr>
      <vt:lpstr>Growing and Shrinking Leader Set (see paper for details)</vt:lpstr>
      <vt:lpstr>Signature Verification Sharding (SVS) optimization</vt:lpstr>
      <vt:lpstr>Performance Evaluation Setup </vt:lpstr>
      <vt:lpstr>WAN Scalability (3500B requests – typical Hyperledger Fabric tx size)</vt:lpstr>
      <vt:lpstr>WAN throughput scalability (Bitcoin size txs. - 500 bytes)</vt:lpstr>
      <vt:lpstr>Impact of Duplication Prevention (500B requests)</vt:lpstr>
      <vt:lpstr>Latency, Impact of Bucket Rotation and SVS (16 nodes, WAN, 500B)</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 High-Throughput BFT for Blockchains</dc:title>
  <dc:creator>Chrysoula Stathakopoulou</dc:creator>
  <cp:lastModifiedBy>Microsoft Office User</cp:lastModifiedBy>
  <cp:revision>220</cp:revision>
  <dcterms:created xsi:type="dcterms:W3CDTF">2018-12-12T13:10:17Z</dcterms:created>
  <dcterms:modified xsi:type="dcterms:W3CDTF">2020-11-15T21:35:35Z</dcterms:modified>
</cp:coreProperties>
</file>